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62" r:id="rId5"/>
    <p:sldMasterId id="2147483648" r:id="rId6"/>
  </p:sldMasterIdLst>
  <p:notesMasterIdLst>
    <p:notesMasterId r:id="rId27"/>
  </p:notesMasterIdLst>
  <p:sldIdLst>
    <p:sldId id="270" r:id="rId7"/>
    <p:sldId id="2147374470" r:id="rId8"/>
    <p:sldId id="257" r:id="rId9"/>
    <p:sldId id="6017" r:id="rId10"/>
    <p:sldId id="6018" r:id="rId11"/>
    <p:sldId id="6019" r:id="rId12"/>
    <p:sldId id="6020" r:id="rId13"/>
    <p:sldId id="6021" r:id="rId14"/>
    <p:sldId id="6022" r:id="rId15"/>
    <p:sldId id="6023" r:id="rId16"/>
    <p:sldId id="6024" r:id="rId17"/>
    <p:sldId id="6025" r:id="rId18"/>
    <p:sldId id="6026" r:id="rId19"/>
    <p:sldId id="2147374495" r:id="rId20"/>
    <p:sldId id="6031" r:id="rId21"/>
    <p:sldId id="2134804956" r:id="rId22"/>
    <p:sldId id="6027" r:id="rId23"/>
    <p:sldId id="6029" r:id="rId24"/>
    <p:sldId id="2147374494" r:id="rId25"/>
    <p:sldId id="21348049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0E5BF512-A0F7-4C2D-9E68-24949E8A6FB8}">
          <p14:sldIdLst>
            <p14:sldId id="270"/>
            <p14:sldId id="2147374470"/>
            <p14:sldId id="257"/>
          </p14:sldIdLst>
        </p14:section>
        <p14:section name="Perception" id="{4E1EB6E5-2189-41F4-89D5-78B6B6F82D1A}">
          <p14:sldIdLst>
            <p14:sldId id="6017"/>
            <p14:sldId id="6018"/>
          </p14:sldIdLst>
        </p14:section>
        <p14:section name="Weight bias" id="{BE93AB51-F7AA-4917-B4A2-B8BB43F29525}">
          <p14:sldIdLst>
            <p14:sldId id="6019"/>
            <p14:sldId id="6020"/>
            <p14:sldId id="6021"/>
            <p14:sldId id="6022"/>
            <p14:sldId id="6023"/>
          </p14:sldIdLst>
        </p14:section>
        <p14:section name="Weight stigma" id="{8460BC87-55C2-405F-9091-A407F0BBA395}">
          <p14:sldIdLst>
            <p14:sldId id="6024"/>
            <p14:sldId id="6025"/>
            <p14:sldId id="6026"/>
          </p14:sldIdLst>
        </p14:section>
        <p14:section name="Body positivity, racial disparity" id="{C9CE435B-6115-45E2-9232-B8E2BC62E3F8}">
          <p14:sldIdLst>
            <p14:sldId id="2147374495"/>
            <p14:sldId id="6031"/>
          </p14:sldIdLst>
        </p14:section>
        <p14:section name="Strategies to improve accessibility and comfort" id="{0D2D916F-7017-41CF-A314-B5178C2C0D34}">
          <p14:sldIdLst>
            <p14:sldId id="2134804956"/>
            <p14:sldId id="6027"/>
          </p14:sldIdLst>
        </p14:section>
        <p14:section name="Key takeaways" id="{9E4C6DB3-9B85-4750-8DC4-A475BFB51F68}">
          <p14:sldIdLst>
            <p14:sldId id="6029"/>
            <p14:sldId id="2147374494"/>
            <p14:sldId id="2134804967"/>
          </p14:sldIdLst>
        </p14:section>
      </p14:sectionLst>
    </p:ext>
    <p:ext uri="{EFAFB233-063F-42B5-8137-9DF3F51BA10A}">
      <p15:sldGuideLst xmlns:p15="http://schemas.microsoft.com/office/powerpoint/2012/main">
        <p15:guide id="1" orient="horz" pos="576" userDrawn="1">
          <p15:clr>
            <a:srgbClr val="A4A3A4"/>
          </p15:clr>
        </p15:guide>
        <p15:guide id="2" pos="408" userDrawn="1">
          <p15:clr>
            <a:srgbClr val="A4A3A4"/>
          </p15:clr>
        </p15:guide>
        <p15:guide id="3" orient="horz" pos="4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0B3A423D-4925-A5A9-9566-F72C5C98EE24}" name="marissa.scent@bhsi.com" initials="ma" userId="S::urn:spo:guest#marissa.scent@bhsi.com::" providerId="AD"/>
  <p188:author id="{E4FE064D-6AB6-C3FB-0A7A-2DFEDC5135E2}" name="cxmo@novonordisk.com" initials="cx" userId="S::urn:spo:guest#cxmo@novonordisk.com::" providerId="AD"/>
  <p188:author id="{E3829860-73A1-38BD-336C-C1F7152F5B50}" name="CYNF (Carolyn Marie Serrano)" initials="C(MS" userId="S::CYNF@novonordisk.com::d6b81d46-bc0e-49f1-95be-5ab276ed5b4e" providerId="AD"/>
  <p188:author id="{08401B61-7E77-F053-DAA9-A44C14EF04F5}" name="Vaunell Itaas" initials="VI" userId="Vaunell Itaas" providerId="None"/>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660B61A7-3A8D-B6B9-3D5E-57B26B7F5813}" name="Six Degrees Medical " initials="SDM" userId="Six Degrees Medical "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ta Tamashekan" initials="NT" lastIdx="5" clrIdx="0">
    <p:extLst>
      <p:ext uri="{19B8F6BF-5375-455C-9EA6-DF929625EA0E}">
        <p15:presenceInfo xmlns:p15="http://schemas.microsoft.com/office/powerpoint/2012/main" userId="Nikta Tamashekan" providerId="None"/>
      </p:ext>
    </p:extLst>
  </p:cmAuthor>
  <p:cmAuthor id="2" name="O'Llenecia Walker" initials="OW" lastIdx="4" clrIdx="1">
    <p:extLst>
      <p:ext uri="{19B8F6BF-5375-455C-9EA6-DF929625EA0E}">
        <p15:presenceInfo xmlns:p15="http://schemas.microsoft.com/office/powerpoint/2012/main" userId="S::owalker@sixdegreesmed.com::04887c83-c392-4689-abfd-e284f8142aeb" providerId="AD"/>
      </p:ext>
    </p:extLst>
  </p:cmAuthor>
  <p:cmAuthor id="3" name="BRSZ (Gabriel Smolarz)" initials="B(S" lastIdx="5" clrIdx="2">
    <p:extLst>
      <p:ext uri="{19B8F6BF-5375-455C-9EA6-DF929625EA0E}">
        <p15:presenceInfo xmlns:p15="http://schemas.microsoft.com/office/powerpoint/2012/main" userId="S::BRSZ@novonordisk.com::0bb70a97-6657-4730-aa20-f334c76ea336" providerId="AD"/>
      </p:ext>
    </p:extLst>
  </p:cmAuthor>
  <p:cmAuthor id="4" name="Sally Johnson-Majewski" initials="SJM" lastIdx="7" clrIdx="3">
    <p:extLst>
      <p:ext uri="{19B8F6BF-5375-455C-9EA6-DF929625EA0E}">
        <p15:presenceInfo xmlns:p15="http://schemas.microsoft.com/office/powerpoint/2012/main" userId="Sally Johnson-Maje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E7"/>
    <a:srgbClr val="DF41D0"/>
    <a:srgbClr val="CB2B05"/>
    <a:srgbClr val="F93C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A754C-F32F-4C26-80C2-EEFE75CDD4C5}" v="1" dt="2024-03-25T22:01:03.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8"/>
      </p:cViewPr>
      <p:guideLst>
        <p:guide orient="horz" pos="576"/>
        <p:guide pos="408"/>
        <p:guide orient="horz" pos="41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B67A754C-F32F-4C26-80C2-EEFE75CDD4C5}"/>
    <pc:docChg chg="custSel modSld">
      <pc:chgData name="Elisha Shin" userId="19c3a70e-67e8-41a3-a3bb-c5e7a71219d8" providerId="ADAL" clId="{B67A754C-F32F-4C26-80C2-EEFE75CDD4C5}" dt="2024-03-25T22:01:06.185" v="2" actId="1076"/>
      <pc:docMkLst>
        <pc:docMk/>
      </pc:docMkLst>
      <pc:sldChg chg="addSp delSp modSp mod">
        <pc:chgData name="Elisha Shin" userId="19c3a70e-67e8-41a3-a3bb-c5e7a71219d8" providerId="ADAL" clId="{B67A754C-F32F-4C26-80C2-EEFE75CDD4C5}" dt="2024-03-25T22:01:06.185" v="2" actId="1076"/>
        <pc:sldMkLst>
          <pc:docMk/>
          <pc:sldMk cId="4088368589" sldId="2147374470"/>
        </pc:sldMkLst>
        <pc:graphicFrameChg chg="add mod">
          <ac:chgData name="Elisha Shin" userId="19c3a70e-67e8-41a3-a3bb-c5e7a71219d8" providerId="ADAL" clId="{B67A754C-F32F-4C26-80C2-EEFE75CDD4C5}" dt="2024-03-25T22:01:06.185" v="2" actId="1076"/>
          <ac:graphicFrameMkLst>
            <pc:docMk/>
            <pc:sldMk cId="4088368589" sldId="2147374470"/>
            <ac:graphicFrameMk id="5" creationId="{BBE52A06-0B80-8082-AD96-9587EFC40E12}"/>
          </ac:graphicFrameMkLst>
        </pc:graphicFrameChg>
        <pc:graphicFrameChg chg="del">
          <ac:chgData name="Elisha Shin" userId="19c3a70e-67e8-41a3-a3bb-c5e7a71219d8" providerId="ADAL" clId="{B67A754C-F32F-4C26-80C2-EEFE75CDD4C5}" dt="2024-03-25T22:00:36.214" v="0" actId="478"/>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BA430DF9-9F17-42D6-A2F5-7A6D55043685}"/>
    <pc:docChg chg="modSld">
      <pc:chgData name="Elisha Shin" userId="19c3a70e-67e8-41a3-a3bb-c5e7a71219d8" providerId="ADAL" clId="{BA430DF9-9F17-42D6-A2F5-7A6D55043685}" dt="2024-02-16T19:44:23.891" v="0"/>
      <pc:docMkLst>
        <pc:docMk/>
      </pc:docMkLst>
      <pc:sldChg chg="modSp">
        <pc:chgData name="Elisha Shin" userId="19c3a70e-67e8-41a3-a3bb-c5e7a71219d8" providerId="ADAL" clId="{BA430DF9-9F17-42D6-A2F5-7A6D55043685}" dt="2024-02-16T19:44:23.891" v="0"/>
        <pc:sldMkLst>
          <pc:docMk/>
          <pc:sldMk cId="4088368589" sldId="2147374470"/>
        </pc:sldMkLst>
        <pc:graphicFrameChg chg="mod">
          <ac:chgData name="Elisha Shin" userId="19c3a70e-67e8-41a3-a3bb-c5e7a71219d8" providerId="ADAL" clId="{BA430DF9-9F17-42D6-A2F5-7A6D55043685}" dt="2024-02-16T19:44:23.891" v="0"/>
          <ac:graphicFrameMkLst>
            <pc:docMk/>
            <pc:sldMk cId="4088368589" sldId="2147374470"/>
            <ac:graphicFrameMk id="7" creationId="{C1B1915E-8A47-B1AE-580F-1EF783801D76}"/>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CCC5BD"/>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7160-4135-95A7-143CDC9A92D3}"/>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7160-4135-95A7-143CDC9A92D3}"/>
              </c:ext>
            </c:extLst>
          </c:dPt>
          <c:val>
            <c:numRef>
              <c:f>Sheet1!$B$2:$B$3</c:f>
              <c:numCache>
                <c:formatCode>General</c:formatCode>
                <c:ptCount val="2"/>
                <c:pt idx="0">
                  <c:v>65</c:v>
                </c:pt>
                <c:pt idx="1">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7160-4135-95A7-143CDC9A92D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D6CD-4237-9260-D9B762E47A55}"/>
              </c:ext>
            </c:extLst>
          </c:dPt>
          <c:dPt>
            <c:idx val="1"/>
            <c:bubble3D val="0"/>
            <c:spPr>
              <a:solidFill>
                <a:schemeClr val="accent5">
                  <a:lumMod val="20000"/>
                  <a:lumOff val="80000"/>
                </a:schemeClr>
              </a:solidFill>
              <a:ln w="19050">
                <a:noFill/>
              </a:ln>
              <a:effectLst/>
            </c:spPr>
            <c:extLst>
              <c:ext xmlns:c16="http://schemas.microsoft.com/office/drawing/2014/chart" uri="{C3380CC4-5D6E-409C-BE32-E72D297353CC}">
                <c16:uniqueId val="{00000003-D6CD-4237-9260-D9B762E47A55}"/>
              </c:ext>
            </c:extLst>
          </c:dPt>
          <c:val>
            <c:numRef>
              <c:f>Sheet1!$B$2:$B$3</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D6CD-4237-9260-D9B762E47A5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2">
                <a:lumMod val="25000"/>
              </a:schemeClr>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7C6E-41ED-A6CE-8D7A5416E5A0}"/>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7C6E-41ED-A6CE-8D7A5416E5A0}"/>
              </c:ext>
            </c:extLst>
          </c:dPt>
          <c:val>
            <c:numRef>
              <c:f>Sheet1!$B$2:$B$3</c:f>
              <c:numCache>
                <c:formatCode>General</c:formatCode>
                <c:ptCount val="2"/>
                <c:pt idx="0">
                  <c:v>71</c:v>
                </c:pt>
                <c:pt idx="1">
                  <c:v>29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7C6E-41ED-A6CE-8D7A5416E5A0}"/>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tx1">
                  <a:lumMod val="85000"/>
                  <a:lumOff val="15000"/>
                </a:schemeClr>
              </a:solidFill>
              <a:ln w="19050">
                <a:noFill/>
              </a:ln>
              <a:effectLst/>
            </c:spPr>
            <c:extLst>
              <c:ext xmlns:c16="http://schemas.microsoft.com/office/drawing/2014/chart" uri="{C3380CC4-5D6E-409C-BE32-E72D297353CC}">
                <c16:uniqueId val="{00000001-B925-452E-8092-C5B35FE6995C}"/>
              </c:ext>
            </c:extLst>
          </c:dPt>
          <c:dPt>
            <c:idx val="1"/>
            <c:bubble3D val="0"/>
            <c:spPr>
              <a:solidFill>
                <a:srgbClr val="CCC5BD"/>
              </a:solidFill>
              <a:ln w="19050">
                <a:noFill/>
              </a:ln>
              <a:effectLst/>
            </c:spPr>
            <c:extLst>
              <c:ext xmlns:c16="http://schemas.microsoft.com/office/drawing/2014/chart" uri="{C3380CC4-5D6E-409C-BE32-E72D297353CC}">
                <c16:uniqueId val="{00000003-B925-452E-8092-C5B35FE6995C}"/>
              </c:ext>
            </c:extLst>
          </c:dPt>
          <c:val>
            <c:numRef>
              <c:f>Sheet1!$B$2:$B$3</c:f>
              <c:numCache>
                <c:formatCode>General</c:formatCode>
                <c:ptCount val="2"/>
                <c:pt idx="0">
                  <c:v>5</c:v>
                </c:pt>
                <c:pt idx="1">
                  <c:v>95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B925-452E-8092-C5B35FE6995C}"/>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tx1">
                  <a:lumMod val="85000"/>
                  <a:lumOff val="15000"/>
                </a:schemeClr>
              </a:solidFill>
              <a:ln w="19050">
                <a:noFill/>
              </a:ln>
              <a:effectLst/>
            </c:spPr>
            <c:extLst>
              <c:ext xmlns:c16="http://schemas.microsoft.com/office/drawing/2014/chart" uri="{C3380CC4-5D6E-409C-BE32-E72D297353CC}">
                <c16:uniqueId val="{00000001-631B-44D7-BCD5-40A204C243A6}"/>
              </c:ext>
            </c:extLst>
          </c:dPt>
          <c:dPt>
            <c:idx val="1"/>
            <c:bubble3D val="0"/>
            <c:spPr>
              <a:solidFill>
                <a:srgbClr val="CCC5BD"/>
              </a:solidFill>
              <a:ln w="19050">
                <a:noFill/>
              </a:ln>
              <a:effectLst/>
            </c:spPr>
            <c:extLst>
              <c:ext xmlns:c16="http://schemas.microsoft.com/office/drawing/2014/chart" uri="{C3380CC4-5D6E-409C-BE32-E72D297353CC}">
                <c16:uniqueId val="{00000003-631B-44D7-BCD5-40A204C243A6}"/>
              </c:ext>
            </c:extLst>
          </c:dPt>
          <c:val>
            <c:numRef>
              <c:f>Sheet1!$B$2:$B$3</c:f>
              <c:numCache>
                <c:formatCode>General</c:formatCode>
                <c:ptCount val="2"/>
                <c:pt idx="0">
                  <c:v>10</c:v>
                </c:pt>
                <c:pt idx="1">
                  <c:v>90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631B-44D7-BCD5-40A204C243A6}"/>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965B-46DA-95B8-002327E998B3}"/>
              </c:ext>
            </c:extLst>
          </c:dPt>
          <c:dPt>
            <c:idx val="1"/>
            <c:bubble3D val="0"/>
            <c:spPr>
              <a:solidFill>
                <a:srgbClr val="CCC5BD"/>
              </a:solidFill>
              <a:ln w="19050">
                <a:noFill/>
              </a:ln>
              <a:effectLst/>
            </c:spPr>
            <c:extLst>
              <c:ext xmlns:c16="http://schemas.microsoft.com/office/drawing/2014/chart" uri="{C3380CC4-5D6E-409C-BE32-E72D297353CC}">
                <c16:uniqueId val="{00000003-965B-46DA-95B8-002327E998B3}"/>
              </c:ext>
            </c:extLst>
          </c:dPt>
          <c:val>
            <c:numRef>
              <c:f>Sheet1!$B$2:$B$3</c:f>
              <c:numCache>
                <c:formatCode>General</c:formatCode>
                <c:ptCount val="2"/>
                <c:pt idx="0">
                  <c:v>68</c:v>
                </c:pt>
                <c:pt idx="1">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965B-46DA-95B8-002327E998B3}"/>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F168-4E75-B621-8321E629A320}"/>
              </c:ext>
            </c:extLst>
          </c:dPt>
          <c:dPt>
            <c:idx val="1"/>
            <c:bubble3D val="0"/>
            <c:spPr>
              <a:solidFill>
                <a:srgbClr val="CCC5BD"/>
              </a:solidFill>
              <a:ln w="19050">
                <a:noFill/>
              </a:ln>
              <a:effectLst/>
            </c:spPr>
            <c:extLst>
              <c:ext xmlns:c16="http://schemas.microsoft.com/office/drawing/2014/chart" uri="{C3380CC4-5D6E-409C-BE32-E72D297353CC}">
                <c16:uniqueId val="{00000003-F168-4E75-B621-8321E629A320}"/>
              </c:ext>
            </c:extLst>
          </c:dPt>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F168-4E75-B621-8321E629A320}"/>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F5781-AA79-4F97-9108-BB47F5127C49}" type="datetimeFigureOut">
              <a:rPr lang="en-CA" smtClean="0"/>
              <a:t>2024-03-25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361F1-C686-46B2-B674-141520024AAD}" type="slidenum">
              <a:rPr lang="en-CA" smtClean="0"/>
              <a:t>‹#›</a:t>
            </a:fld>
            <a:endParaRPr lang="en-CA"/>
          </a:p>
        </p:txBody>
      </p:sp>
    </p:spTree>
    <p:extLst>
      <p:ext uri="{BB962C8B-B14F-4D97-AF65-F5344CB8AC3E}">
        <p14:creationId xmlns:p14="http://schemas.microsoft.com/office/powerpoint/2010/main" val="323178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46361F1-C686-46B2-B674-141520024AAD}" type="slidenum">
              <a:rPr lang="en-CA" smtClean="0"/>
              <a:t>6</a:t>
            </a:fld>
            <a:endParaRPr lang="en-CA"/>
          </a:p>
        </p:txBody>
      </p:sp>
    </p:spTree>
    <p:extLst>
      <p:ext uri="{BB962C8B-B14F-4D97-AF65-F5344CB8AC3E}">
        <p14:creationId xmlns:p14="http://schemas.microsoft.com/office/powerpoint/2010/main" val="226724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46361F1-C686-46B2-B674-141520024AAD}" type="slidenum">
              <a:rPr lang="en-CA" smtClean="0"/>
              <a:t>7</a:t>
            </a:fld>
            <a:endParaRPr lang="en-CA"/>
          </a:p>
        </p:txBody>
      </p:sp>
    </p:spTree>
    <p:extLst>
      <p:ext uri="{BB962C8B-B14F-4D97-AF65-F5344CB8AC3E}">
        <p14:creationId xmlns:p14="http://schemas.microsoft.com/office/powerpoint/2010/main" val="177645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6361F1-C686-46B2-B674-141520024AAD}" type="slidenum">
              <a:rPr lang="en-CA" smtClean="0"/>
              <a:t>8</a:t>
            </a:fld>
            <a:endParaRPr lang="en-CA"/>
          </a:p>
        </p:txBody>
      </p:sp>
    </p:spTree>
    <p:extLst>
      <p:ext uri="{BB962C8B-B14F-4D97-AF65-F5344CB8AC3E}">
        <p14:creationId xmlns:p14="http://schemas.microsoft.com/office/powerpoint/2010/main" val="258658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d (Slides 6-8; </a:t>
            </a:r>
            <a:r>
              <a:rPr lang="en-US" sz="1200">
                <a:latin typeface="Arial" panose="020B0604020202020204" pitchFamily="34" charset="0"/>
                <a:ea typeface="Calibri" panose="020F0502020204030204" pitchFamily="34" charset="0"/>
                <a:cs typeface="Times New Roman" panose="02020603050405020304" pitchFamily="18" charset="0"/>
              </a:rPr>
              <a:t>Both a and c are forms of weight bias i.e. shorter appointment times for patients with obesity and not believing them or thinking that they’re lazy</a:t>
            </a:r>
            <a:r>
              <a:rPr lang="en-US"/>
              <a:t>) </a:t>
            </a:r>
          </a:p>
          <a:p>
            <a:pPr marL="228600" indent="-228600">
              <a:buAutoNum type="arabicPeriod"/>
            </a:pPr>
            <a:r>
              <a:rPr lang="en-US"/>
              <a:t>b (Slides 11-12; Weight stigma can lead to greater avoidance of exercise)</a:t>
            </a:r>
          </a:p>
          <a:p>
            <a:pPr marL="228600" indent="-228600">
              <a:buAutoNum type="arabicPeriod"/>
            </a:pPr>
            <a:r>
              <a:rPr lang="en-US"/>
              <a:t>d (Slide 15; All of these are strategies for improving accessibility in healthcare environments)</a:t>
            </a:r>
          </a:p>
          <a:p>
            <a:pPr marL="228600" indent="-228600">
              <a:buAutoNum type="arabicPeriod"/>
            </a:pPr>
            <a:r>
              <a:rPr lang="en-US"/>
              <a:t>a (Slide 8; This is an example of unconscious/implicit bias, specifically attribution bias, which is the </a:t>
            </a:r>
            <a:r>
              <a:rPr lang="en-US" b="0" i="0">
                <a:solidFill>
                  <a:srgbClr val="040C28"/>
                </a:solidFill>
                <a:effectLst/>
                <a:latin typeface="Google Sans"/>
              </a:rPr>
              <a:t>tendency to explain a person's behavior by referring to their character rather than any situational factor)</a:t>
            </a:r>
            <a:endParaRPr lang="en-US"/>
          </a:p>
          <a:p>
            <a:pPr marL="0" indent="0">
              <a:buNone/>
            </a:pPr>
            <a:endParaRPr lang="en-CA"/>
          </a:p>
        </p:txBody>
      </p:sp>
      <p:sp>
        <p:nvSpPr>
          <p:cNvPr id="4" name="Slide Number Placeholder 3"/>
          <p:cNvSpPr>
            <a:spLocks noGrp="1"/>
          </p:cNvSpPr>
          <p:nvPr>
            <p:ph type="sldNum" sz="quarter" idx="5"/>
          </p:nvPr>
        </p:nvSpPr>
        <p:spPr/>
        <p:txBody>
          <a:bodyPr/>
          <a:lstStyle/>
          <a:p>
            <a:fld id="{F55C3A4A-438B-4C02-AD11-AE32F1D429DA}" type="slidenum">
              <a:rPr lang="en-CA" smtClean="0"/>
              <a:pPr/>
              <a:t>19</a:t>
            </a:fld>
            <a:endParaRPr lang="en-CA"/>
          </a:p>
        </p:txBody>
      </p:sp>
    </p:spTree>
    <p:extLst>
      <p:ext uri="{BB962C8B-B14F-4D97-AF65-F5344CB8AC3E}">
        <p14:creationId xmlns:p14="http://schemas.microsoft.com/office/powerpoint/2010/main" val="235863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1532-48D2-4151-99EE-0092FDB66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2D4C2E6-CCF6-4977-82B9-51336AB262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4DC19E3-195D-4486-9199-B7F51FDA646E}"/>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5" name="Footer Placeholder 4">
            <a:extLst>
              <a:ext uri="{FF2B5EF4-FFF2-40B4-BE49-F238E27FC236}">
                <a16:creationId xmlns:a16="http://schemas.microsoft.com/office/drawing/2014/main" id="{CFBB2C33-0B15-4F30-9E89-39AF92D739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EBA9B6-4ADF-4E1A-96A9-E51CE82B2182}"/>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402823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A754-871C-4913-89C2-A1B70C5BEDD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62ADF13-47A7-4A2B-B5BC-A73931B9BF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C922E2-9514-4586-8848-7B9E95C207AE}"/>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5" name="Footer Placeholder 4">
            <a:extLst>
              <a:ext uri="{FF2B5EF4-FFF2-40B4-BE49-F238E27FC236}">
                <a16:creationId xmlns:a16="http://schemas.microsoft.com/office/drawing/2014/main" id="{144B4339-BE5B-4D21-A6C7-C8D51CDAA9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874ABA-6D55-413E-93DA-E6C5AB0D55A1}"/>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400195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E3B92-D868-41FD-83A9-CC4A7D2099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A9E3EB7-BAF6-4D3D-B86D-687D821F4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99ADC35-30AC-41E5-963B-BED3D88A612D}"/>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5" name="Footer Placeholder 4">
            <a:extLst>
              <a:ext uri="{FF2B5EF4-FFF2-40B4-BE49-F238E27FC236}">
                <a16:creationId xmlns:a16="http://schemas.microsoft.com/office/drawing/2014/main" id="{ED0AD455-FB4C-4BD3-944B-81059BE042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5B5610-3AFF-4492-A486-12AE5006CBD3}"/>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77626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63645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308673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245399564"/>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4885036"/>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16731287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840179762"/>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352370562"/>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9078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BA55-0719-42F7-B53F-73A864BA5F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85B4449-D3E0-4D4E-AB10-D80F3DF48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486E58-7542-4BAC-A401-AA97A2AC5BFD}"/>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5" name="Footer Placeholder 4">
            <a:extLst>
              <a:ext uri="{FF2B5EF4-FFF2-40B4-BE49-F238E27FC236}">
                <a16:creationId xmlns:a16="http://schemas.microsoft.com/office/drawing/2014/main" id="{F476CFE5-802A-4003-8B89-69615BA4F9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8410F3-5D92-4001-9AF6-EFB1345EA94C}"/>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2175067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859165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70535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1897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2745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56571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3369692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234909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4246582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E564-E91F-4F9F-9B9B-675D35EFAB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E71403F-F609-4EDE-B45F-422E40C12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4718D5-740C-484D-85E1-C05EC57E7A4E}"/>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5" name="Footer Placeholder 4">
            <a:extLst>
              <a:ext uri="{FF2B5EF4-FFF2-40B4-BE49-F238E27FC236}">
                <a16:creationId xmlns:a16="http://schemas.microsoft.com/office/drawing/2014/main" id="{F4FD052F-1BDE-49A9-A839-156412BAF1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8DD58D-A988-4099-B873-429F72F16F27}"/>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1709419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1697-3023-4EEB-A532-23FE7BF3256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F64368A-CCE6-49EC-93DA-A598F887E2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40195A-3274-43F2-A9F3-5321750051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2684AA8-8F2B-4590-8FC5-CD320F74D9A3}"/>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6" name="Footer Placeholder 5">
            <a:extLst>
              <a:ext uri="{FF2B5EF4-FFF2-40B4-BE49-F238E27FC236}">
                <a16:creationId xmlns:a16="http://schemas.microsoft.com/office/drawing/2014/main" id="{EA759971-0263-46C1-933B-6B55CE5ADB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A770C5-5C17-4015-9F91-2EC5B8A850BC}"/>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184150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33E6-4261-4445-9538-2114491AFD2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EB3D64F-E261-483D-A2AC-84C3731044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4F699-E35A-4ED7-AE42-2180669EA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E1708E7-C423-48AF-8D65-FDA9E9758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9D1D68-64C8-4A00-B961-43CA235CE8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74B6346-889F-44C1-9D22-3EBFEA5EF500}"/>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8" name="Footer Placeholder 7">
            <a:extLst>
              <a:ext uri="{FF2B5EF4-FFF2-40B4-BE49-F238E27FC236}">
                <a16:creationId xmlns:a16="http://schemas.microsoft.com/office/drawing/2014/main" id="{8997407E-5B2E-4BF5-8773-5EA5BEEFE4C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DFDA745-7086-44F5-A7D1-DF3B5AFB98DD}"/>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184582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9507-D7F8-41A9-9E50-5CE301FA2B2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57D7A2B-E946-4DA2-B30D-F57608F02869}"/>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4" name="Footer Placeholder 3">
            <a:extLst>
              <a:ext uri="{FF2B5EF4-FFF2-40B4-BE49-F238E27FC236}">
                <a16:creationId xmlns:a16="http://schemas.microsoft.com/office/drawing/2014/main" id="{3646D9E6-0699-482F-A4E8-6A1F054F1F4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9C2E116-E44A-4CAE-92F4-B6DED5E11748}"/>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12394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AEFA7-46F8-4B9C-ABDE-A359E2B2B75A}"/>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3" name="Footer Placeholder 2">
            <a:extLst>
              <a:ext uri="{FF2B5EF4-FFF2-40B4-BE49-F238E27FC236}">
                <a16:creationId xmlns:a16="http://schemas.microsoft.com/office/drawing/2014/main" id="{90D452B1-970B-42FA-BB77-83DE8FEDA35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BE91128-5E2A-43AE-9AFA-08765E609706}"/>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43023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3434-6CB0-483C-B716-5C3C0B956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FDB3D3F-E3AD-44BC-900A-132B2A56D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A17B4EC-0329-4AB2-A7EB-7E651537D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11DD2-D69D-45DB-ACF5-9EE34142B82D}"/>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6" name="Footer Placeholder 5">
            <a:extLst>
              <a:ext uri="{FF2B5EF4-FFF2-40B4-BE49-F238E27FC236}">
                <a16:creationId xmlns:a16="http://schemas.microsoft.com/office/drawing/2014/main" id="{6D5DA513-125B-4D33-A935-804A333BF29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D4D58FC-23F7-4BAF-838F-DF4F93FCA179}"/>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76766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CB18-7330-4AF0-8319-007AC480B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EDABA8F-B2AF-4461-A546-EA5A8B1DA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FE02146-05FF-4A86-B9EE-362568451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C8FC0-C120-49C7-879E-5DE4CBB4382E}"/>
              </a:ext>
            </a:extLst>
          </p:cNvPr>
          <p:cNvSpPr>
            <a:spLocks noGrp="1"/>
          </p:cNvSpPr>
          <p:nvPr>
            <p:ph type="dt" sz="half" idx="10"/>
          </p:nvPr>
        </p:nvSpPr>
        <p:spPr/>
        <p:txBody>
          <a:bodyPr/>
          <a:lstStyle/>
          <a:p>
            <a:fld id="{8C416C14-0C7F-49F0-9EC1-24E2737DABAA}" type="datetimeFigureOut">
              <a:rPr lang="en-CA" smtClean="0"/>
              <a:t>2024-03-25</a:t>
            </a:fld>
            <a:endParaRPr lang="en-CA"/>
          </a:p>
        </p:txBody>
      </p:sp>
      <p:sp>
        <p:nvSpPr>
          <p:cNvPr id="6" name="Footer Placeholder 5">
            <a:extLst>
              <a:ext uri="{FF2B5EF4-FFF2-40B4-BE49-F238E27FC236}">
                <a16:creationId xmlns:a16="http://schemas.microsoft.com/office/drawing/2014/main" id="{77D4C59A-7D8A-43DE-BF21-823E1994560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C9C9C9E-AEFC-444F-A1C8-104909020D3B}"/>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28363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3.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17.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4.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2.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19.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4.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6.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0.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5.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5DA4CB-CD72-4E35-9BE0-BA361CF58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6ECF38-EE5D-455F-8F41-ACCDBD763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AD6FE4-D3D9-4597-B59F-A70B906B3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16C14-0C7F-49F0-9EC1-24E2737DABAA}" type="datetimeFigureOut">
              <a:rPr lang="en-CA" smtClean="0"/>
              <a:t>2024-03-25</a:t>
            </a:fld>
            <a:endParaRPr lang="en-CA"/>
          </a:p>
        </p:txBody>
      </p:sp>
      <p:sp>
        <p:nvSpPr>
          <p:cNvPr id="5" name="Footer Placeholder 4">
            <a:extLst>
              <a:ext uri="{FF2B5EF4-FFF2-40B4-BE49-F238E27FC236}">
                <a16:creationId xmlns:a16="http://schemas.microsoft.com/office/drawing/2014/main" id="{80354736-81EA-464C-B626-1E08E9F7E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E2E3A8E-8C3F-4E2B-A70D-2BFC7D827A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46334-A270-4CD0-8B7C-7566EDAD44CE}" type="slidenum">
              <a:rPr lang="en-CA" smtClean="0"/>
              <a:t>‹#›</a:t>
            </a:fld>
            <a:endParaRPr lang="en-CA"/>
          </a:p>
        </p:txBody>
      </p:sp>
    </p:spTree>
    <p:extLst>
      <p:ext uri="{BB962C8B-B14F-4D97-AF65-F5344CB8AC3E}">
        <p14:creationId xmlns:p14="http://schemas.microsoft.com/office/powerpoint/2010/main" val="31906916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22708453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besityaction.org/action-through-advocacy/weight-bias/people-first-language/"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pcd/issues/2019/18_0579.ht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policysearch.ama-assn.org/policyfinder/detail/obesity?uri=%2FAMADoc%2Fdirectives.xml-0-1498.xml" TargetMode="External"/><Relationship Id="rId7" Type="http://schemas.openxmlformats.org/officeDocument/2006/relationships/image" Target="../media/image18.png"/><Relationship Id="rId2" Type="http://schemas.openxmlformats.org/officeDocument/2006/relationships/hyperlink" Target="https://www.acponline.org/acp-newsroom/american-college-of-physicians-announces-initiative-to-advance-equitable-access-to-obesity-care" TargetMode="Externa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amwa-doc.org/wp-content/uploads/2022/12/The-Impact-of-Obesity-on-Women-Final-12-5-22.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4"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hyperlink" Target="http://kirwaninstitute.osu.ed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53898A04-81D4-4173-AE44-9234FAE263BA}"/>
              </a:ext>
            </a:extLst>
          </p:cNvPr>
          <p:cNvSpPr txBox="1">
            <a:spLocks/>
          </p:cNvSpPr>
          <p:nvPr/>
        </p:nvSpPr>
        <p:spPr>
          <a:xfrm>
            <a:off x="1098522" y="1965277"/>
            <a:ext cx="7156223" cy="2971799"/>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263C50"/>
                </a:solidFill>
                <a:effectLst/>
                <a:uLnTx/>
                <a:uFillTx/>
                <a:latin typeface="Arial Nova Light"/>
                <a:ea typeface="+mn-ea"/>
                <a:cs typeface="+mn-cs"/>
              </a:rPr>
              <a:t>Addressing Stigma and Bias in Caring for Patients with Obesity​</a:t>
            </a:r>
          </a:p>
        </p:txBody>
      </p:sp>
      <p:sp>
        <p:nvSpPr>
          <p:cNvPr id="3" name="Text Placeholder 13">
            <a:extLst>
              <a:ext uri="{FF2B5EF4-FFF2-40B4-BE49-F238E27FC236}">
                <a16:creationId xmlns:a16="http://schemas.microsoft.com/office/drawing/2014/main" id="{8AF077DB-C1B6-422E-AA9E-9324806FA431}"/>
              </a:ext>
            </a:extLst>
          </p:cNvPr>
          <p:cNvSpPr txBox="1">
            <a:spLocks/>
          </p:cNvSpPr>
          <p:nvPr/>
        </p:nvSpPr>
        <p:spPr>
          <a:xfrm>
            <a:off x="1146420" y="4986587"/>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4</a:t>
            </a:r>
          </a:p>
        </p:txBody>
      </p:sp>
    </p:spTree>
    <p:extLst>
      <p:ext uri="{BB962C8B-B14F-4D97-AF65-F5344CB8AC3E}">
        <p14:creationId xmlns:p14="http://schemas.microsoft.com/office/powerpoint/2010/main" val="223933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C616-700E-47E2-9C10-6AC116DC6BB3}"/>
              </a:ext>
            </a:extLst>
          </p:cNvPr>
          <p:cNvSpPr>
            <a:spLocks noGrp="1"/>
          </p:cNvSpPr>
          <p:nvPr>
            <p:ph type="title"/>
          </p:nvPr>
        </p:nvSpPr>
        <p:spPr/>
        <p:txBody>
          <a:bodyPr/>
          <a:lstStyle/>
          <a:p>
            <a:r>
              <a:rPr lang="en-CA"/>
              <a:t>HCP weight bias impacts care</a:t>
            </a:r>
          </a:p>
        </p:txBody>
      </p:sp>
      <p:sp>
        <p:nvSpPr>
          <p:cNvPr id="3" name="Text Placeholder 2">
            <a:extLst>
              <a:ext uri="{FF2B5EF4-FFF2-40B4-BE49-F238E27FC236}">
                <a16:creationId xmlns:a16="http://schemas.microsoft.com/office/drawing/2014/main" id="{F942EEEA-25F0-4D66-960F-783D5221902B}"/>
              </a:ext>
            </a:extLst>
          </p:cNvPr>
          <p:cNvSpPr>
            <a:spLocks noGrp="1"/>
          </p:cNvSpPr>
          <p:nvPr>
            <p:ph type="body" sz="quarter" idx="13"/>
          </p:nvPr>
        </p:nvSpPr>
        <p:spPr/>
        <p:txBody>
          <a:bodyPr/>
          <a:lstStyle/>
          <a:p>
            <a:r>
              <a:rPr lang="en-CA" sz="1000" i="0"/>
              <a:t>BMI, body mass index; HCP, healthcare professional.</a:t>
            </a:r>
            <a:br>
              <a:rPr lang="en-CA" sz="1000" i="0"/>
            </a:br>
            <a:r>
              <a:rPr lang="en-CA" sz="1000" i="0"/>
              <a:t>1. Amy NK et al. Int J </a:t>
            </a:r>
            <a:r>
              <a:rPr lang="en-CA" sz="1000" i="0" err="1"/>
              <a:t>Obes</a:t>
            </a:r>
            <a:r>
              <a:rPr lang="en-CA" sz="1000" i="0"/>
              <a:t> 2006;30:147–155; 2. </a:t>
            </a:r>
            <a:r>
              <a:rPr lang="en-CA" sz="1000" i="0" err="1"/>
              <a:t>Sutin</a:t>
            </a:r>
            <a:r>
              <a:rPr lang="en-CA" sz="1000" i="0"/>
              <a:t> AR et al. </a:t>
            </a:r>
            <a:r>
              <a:rPr lang="nl-NL" sz="1000" i="0"/>
              <a:t>Psychol Sci 2015;26:1803–1811</a:t>
            </a:r>
            <a:r>
              <a:rPr lang="en-CA" sz="1000" i="0"/>
              <a:t>.</a:t>
            </a:r>
          </a:p>
        </p:txBody>
      </p:sp>
      <p:sp>
        <p:nvSpPr>
          <p:cNvPr id="4" name="Oval 3">
            <a:extLst>
              <a:ext uri="{FF2B5EF4-FFF2-40B4-BE49-F238E27FC236}">
                <a16:creationId xmlns:a16="http://schemas.microsoft.com/office/drawing/2014/main" id="{AC33ACA2-A045-4D64-8E98-023AC91F308C}"/>
              </a:ext>
            </a:extLst>
          </p:cNvPr>
          <p:cNvSpPr/>
          <p:nvPr/>
        </p:nvSpPr>
        <p:spPr>
          <a:xfrm>
            <a:off x="5019304" y="2623830"/>
            <a:ext cx="2700776" cy="2700776"/>
          </a:xfrm>
          <a:prstGeom prst="ellips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4C55B240-A420-4D26-9AA2-CAEF4FB7FF8C}"/>
              </a:ext>
            </a:extLst>
          </p:cNvPr>
          <p:cNvSpPr txBox="1"/>
          <p:nvPr/>
        </p:nvSpPr>
        <p:spPr>
          <a:xfrm>
            <a:off x="5489404" y="1675318"/>
            <a:ext cx="6125478"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effectLst/>
                <a:uLnTx/>
                <a:uFillTx/>
                <a:ea typeface="+mn-ea"/>
                <a:cs typeface="+mn-cs"/>
              </a:rPr>
              <a:t>Reasons people with obesity avoid care:</a:t>
            </a:r>
          </a:p>
        </p:txBody>
      </p:sp>
      <p:sp>
        <p:nvSpPr>
          <p:cNvPr id="6" name="Rectangle 5">
            <a:extLst>
              <a:ext uri="{FF2B5EF4-FFF2-40B4-BE49-F238E27FC236}">
                <a16:creationId xmlns:a16="http://schemas.microsoft.com/office/drawing/2014/main" id="{960D2518-FE0E-4AD4-B0FD-B2B131A8D678}"/>
              </a:ext>
            </a:extLst>
          </p:cNvPr>
          <p:cNvSpPr/>
          <p:nvPr/>
        </p:nvSpPr>
        <p:spPr>
          <a:xfrm>
            <a:off x="7648350" y="4571318"/>
            <a:ext cx="4062853" cy="84696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a:ln>
                  <a:noFill/>
                </a:ln>
                <a:solidFill>
                  <a:schemeClr val="bg1"/>
                </a:solidFill>
                <a:effectLst/>
                <a:uLnTx/>
                <a:uFillTx/>
                <a:ea typeface="+mn-ea"/>
                <a:cs typeface="+mn-cs"/>
              </a:rPr>
              <a:t>Provider negative attitude</a:t>
            </a:r>
            <a:endParaRPr kumimoji="0" lang="en-US" sz="2133" b="0" i="0" u="none" strike="noStrike" kern="1200" cap="none" spc="0" normalizeH="0" baseline="0" noProof="0">
              <a:ln>
                <a:noFill/>
              </a:ln>
              <a:solidFill>
                <a:schemeClr val="bg1"/>
              </a:solidFill>
              <a:effectLst/>
              <a:uLnTx/>
              <a:uFillTx/>
              <a:ea typeface="+mn-ea"/>
              <a:cs typeface="+mn-cs"/>
            </a:endParaRPr>
          </a:p>
        </p:txBody>
      </p:sp>
      <p:sp>
        <p:nvSpPr>
          <p:cNvPr id="7" name="Oval 6">
            <a:extLst>
              <a:ext uri="{FF2B5EF4-FFF2-40B4-BE49-F238E27FC236}">
                <a16:creationId xmlns:a16="http://schemas.microsoft.com/office/drawing/2014/main" id="{EA227AFB-FB25-4994-911C-6910634043C3}"/>
              </a:ext>
            </a:extLst>
          </p:cNvPr>
          <p:cNvSpPr/>
          <p:nvPr/>
        </p:nvSpPr>
        <p:spPr>
          <a:xfrm>
            <a:off x="7062534" y="4511503"/>
            <a:ext cx="966598" cy="966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2133" b="1" i="0" u="none" strike="noStrike" kern="1200" cap="none" spc="0" normalizeH="0" baseline="0" noProof="0">
                <a:ln>
                  <a:noFill/>
                </a:ln>
                <a:solidFill>
                  <a:srgbClr val="FFFFFF"/>
                </a:solidFill>
                <a:effectLst/>
                <a:uLnTx/>
                <a:uFillTx/>
                <a:ea typeface="+mn-ea"/>
                <a:cs typeface="+mn-cs"/>
              </a:rPr>
              <a:t>36%</a:t>
            </a:r>
            <a:endParaRPr kumimoji="0" lang="en-US" sz="2133" b="1" i="0" u="none" strike="noStrike" kern="1200" cap="none" spc="0" normalizeH="0" baseline="0" noProof="0">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id="{129C4FAB-9812-46C0-82DD-C4F879C7DB5E}"/>
              </a:ext>
            </a:extLst>
          </p:cNvPr>
          <p:cNvSpPr/>
          <p:nvPr/>
        </p:nvSpPr>
        <p:spPr>
          <a:xfrm>
            <a:off x="7648350" y="3417250"/>
            <a:ext cx="4064315" cy="84696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a:ln>
                  <a:noFill/>
                </a:ln>
                <a:solidFill>
                  <a:schemeClr val="bg1"/>
                </a:solidFill>
                <a:effectLst/>
                <a:uLnTx/>
                <a:uFillTx/>
                <a:ea typeface="+mn-ea"/>
                <a:cs typeface="+mn-cs"/>
              </a:rPr>
              <a:t>Unsolicited advice</a:t>
            </a:r>
            <a:endParaRPr kumimoji="0" lang="en-US" sz="2133" b="0" i="0" u="none" strike="noStrike" kern="1200" cap="none" spc="0" normalizeH="0" baseline="0" noProof="0">
              <a:ln>
                <a:noFill/>
              </a:ln>
              <a:solidFill>
                <a:schemeClr val="bg1"/>
              </a:solidFill>
              <a:effectLst/>
              <a:uLnTx/>
              <a:uFillTx/>
              <a:ea typeface="+mn-ea"/>
              <a:cs typeface="+mn-cs"/>
            </a:endParaRPr>
          </a:p>
        </p:txBody>
      </p:sp>
      <p:sp>
        <p:nvSpPr>
          <p:cNvPr id="9" name="Oval 8">
            <a:extLst>
              <a:ext uri="{FF2B5EF4-FFF2-40B4-BE49-F238E27FC236}">
                <a16:creationId xmlns:a16="http://schemas.microsoft.com/office/drawing/2014/main" id="{B9B7629C-558C-49E5-8E7F-4C64FAD4AF86}"/>
              </a:ext>
            </a:extLst>
          </p:cNvPr>
          <p:cNvSpPr/>
          <p:nvPr/>
        </p:nvSpPr>
        <p:spPr>
          <a:xfrm>
            <a:off x="7062534" y="3357435"/>
            <a:ext cx="966598" cy="966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2133" b="1" i="0" u="none" strike="noStrike" kern="1200" cap="none" spc="0" normalizeH="0" baseline="0" noProof="0">
                <a:ln>
                  <a:noFill/>
                </a:ln>
                <a:solidFill>
                  <a:srgbClr val="FFFFFF"/>
                </a:solidFill>
                <a:effectLst/>
                <a:uLnTx/>
                <a:uFillTx/>
                <a:ea typeface="+mn-ea"/>
                <a:cs typeface="+mn-cs"/>
              </a:rPr>
              <a:t>46%</a:t>
            </a:r>
            <a:endParaRPr kumimoji="0" lang="en-US" sz="2133" b="1" i="0" u="none" strike="noStrike" kern="1200" cap="none" spc="0" normalizeH="0" baseline="0" noProof="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AF54AED0-75C6-42F6-98C4-482DCAA0E9D8}"/>
              </a:ext>
            </a:extLst>
          </p:cNvPr>
          <p:cNvSpPr/>
          <p:nvPr/>
        </p:nvSpPr>
        <p:spPr>
          <a:xfrm>
            <a:off x="7648350" y="2263182"/>
            <a:ext cx="4062853" cy="84696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a:ln>
                  <a:noFill/>
                </a:ln>
                <a:solidFill>
                  <a:schemeClr val="bg1"/>
                </a:solidFill>
                <a:effectLst/>
                <a:uLnTx/>
                <a:uFillTx/>
                <a:ea typeface="+mn-ea"/>
                <a:cs typeface="+mn-cs"/>
              </a:rPr>
              <a:t>Uncomfortable with HCP</a:t>
            </a:r>
            <a:endParaRPr kumimoji="0" lang="en-US" sz="2133" b="0" i="0" u="none" strike="noStrike" kern="1200" cap="none" spc="0" normalizeH="0" baseline="0" noProof="0">
              <a:ln>
                <a:noFill/>
              </a:ln>
              <a:solidFill>
                <a:schemeClr val="bg1"/>
              </a:solidFill>
              <a:effectLst/>
              <a:uLnTx/>
              <a:uFillTx/>
              <a:ea typeface="+mn-ea"/>
              <a:cs typeface="+mn-cs"/>
            </a:endParaRPr>
          </a:p>
        </p:txBody>
      </p:sp>
      <p:sp>
        <p:nvSpPr>
          <p:cNvPr id="11" name="Oval 10">
            <a:extLst>
              <a:ext uri="{FF2B5EF4-FFF2-40B4-BE49-F238E27FC236}">
                <a16:creationId xmlns:a16="http://schemas.microsoft.com/office/drawing/2014/main" id="{39CE07BC-E86B-40CF-8B2D-5799838039A0}"/>
              </a:ext>
            </a:extLst>
          </p:cNvPr>
          <p:cNvSpPr/>
          <p:nvPr/>
        </p:nvSpPr>
        <p:spPr>
          <a:xfrm>
            <a:off x="7062534" y="2203367"/>
            <a:ext cx="966598" cy="966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2133" b="1" i="0" u="none" strike="noStrike" kern="1200" cap="none" spc="0" normalizeH="0" baseline="0" noProof="0">
                <a:ln>
                  <a:noFill/>
                </a:ln>
                <a:solidFill>
                  <a:srgbClr val="FFFFFF"/>
                </a:solidFill>
                <a:effectLst/>
                <a:uLnTx/>
                <a:uFillTx/>
                <a:ea typeface="+mn-ea"/>
                <a:cs typeface="+mn-cs"/>
              </a:rPr>
              <a:t>36%</a:t>
            </a:r>
            <a:endParaRPr kumimoji="0" lang="en-US" sz="2133" b="1" i="0" u="none" strike="noStrike" kern="1200" cap="none" spc="0" normalizeH="0" baseline="0" noProof="0">
              <a:ln>
                <a:noFill/>
              </a:ln>
              <a:solidFill>
                <a:srgbClr val="FFFFFF"/>
              </a:solidFill>
              <a:effectLst/>
              <a:uLnTx/>
              <a:uFillTx/>
              <a:ea typeface="+mn-ea"/>
              <a:cs typeface="+mn-cs"/>
            </a:endParaRPr>
          </a:p>
        </p:txBody>
      </p:sp>
      <p:grpSp>
        <p:nvGrpSpPr>
          <p:cNvPr id="12" name="Group 11">
            <a:extLst>
              <a:ext uri="{FF2B5EF4-FFF2-40B4-BE49-F238E27FC236}">
                <a16:creationId xmlns:a16="http://schemas.microsoft.com/office/drawing/2014/main" id="{DDFC0D59-DB61-42E4-8F18-341B1875AB3F}"/>
              </a:ext>
            </a:extLst>
          </p:cNvPr>
          <p:cNvGrpSpPr/>
          <p:nvPr/>
        </p:nvGrpSpPr>
        <p:grpSpPr>
          <a:xfrm>
            <a:off x="5489403" y="3110151"/>
            <a:ext cx="1562819" cy="1781116"/>
            <a:chOff x="4287722" y="2315765"/>
            <a:chExt cx="610495" cy="695770"/>
          </a:xfrm>
          <a:solidFill>
            <a:schemeClr val="bg2">
              <a:lumMod val="50000"/>
            </a:schemeClr>
          </a:solidFill>
        </p:grpSpPr>
        <p:sp>
          <p:nvSpPr>
            <p:cNvPr id="13" name="Freeform 51">
              <a:extLst>
                <a:ext uri="{FF2B5EF4-FFF2-40B4-BE49-F238E27FC236}">
                  <a16:creationId xmlns:a16="http://schemas.microsoft.com/office/drawing/2014/main" id="{53BC5709-7FAE-40EC-84FA-EF003CB8058E}"/>
                </a:ext>
              </a:extLst>
            </p:cNvPr>
            <p:cNvSpPr>
              <a:spLocks/>
            </p:cNvSpPr>
            <p:nvPr/>
          </p:nvSpPr>
          <p:spPr bwMode="auto">
            <a:xfrm>
              <a:off x="4400131" y="2315765"/>
              <a:ext cx="73647" cy="63957"/>
            </a:xfrm>
            <a:custGeom>
              <a:avLst/>
              <a:gdLst>
                <a:gd name="T0" fmla="*/ 0 w 25"/>
                <a:gd name="T1" fmla="*/ 17 h 22"/>
                <a:gd name="T2" fmla="*/ 14 w 25"/>
                <a:gd name="T3" fmla="*/ 22 h 22"/>
                <a:gd name="T4" fmla="*/ 25 w 25"/>
                <a:gd name="T5" fmla="*/ 11 h 22"/>
                <a:gd name="T6" fmla="*/ 14 w 25"/>
                <a:gd name="T7" fmla="*/ 0 h 22"/>
                <a:gd name="T8" fmla="*/ 0 w 25"/>
                <a:gd name="T9" fmla="*/ 5 h 22"/>
                <a:gd name="T10" fmla="*/ 0 w 25"/>
                <a:gd name="T11" fmla="*/ 17 h 22"/>
              </a:gdLst>
              <a:ahLst/>
              <a:cxnLst>
                <a:cxn ang="0">
                  <a:pos x="T0" y="T1"/>
                </a:cxn>
                <a:cxn ang="0">
                  <a:pos x="T2" y="T3"/>
                </a:cxn>
                <a:cxn ang="0">
                  <a:pos x="T4" y="T5"/>
                </a:cxn>
                <a:cxn ang="0">
                  <a:pos x="T6" y="T7"/>
                </a:cxn>
                <a:cxn ang="0">
                  <a:pos x="T8" y="T9"/>
                </a:cxn>
                <a:cxn ang="0">
                  <a:pos x="T10" y="T11"/>
                </a:cxn>
              </a:cxnLst>
              <a:rect l="0" t="0" r="r" b="b"/>
              <a:pathLst>
                <a:path w="25" h="22">
                  <a:moveTo>
                    <a:pt x="0" y="17"/>
                  </a:moveTo>
                  <a:cubicBezTo>
                    <a:pt x="6" y="19"/>
                    <a:pt x="12" y="22"/>
                    <a:pt x="14" y="22"/>
                  </a:cubicBezTo>
                  <a:cubicBezTo>
                    <a:pt x="20" y="22"/>
                    <a:pt x="25" y="17"/>
                    <a:pt x="25" y="11"/>
                  </a:cubicBezTo>
                  <a:cubicBezTo>
                    <a:pt x="25" y="5"/>
                    <a:pt x="20" y="0"/>
                    <a:pt x="14" y="0"/>
                  </a:cubicBezTo>
                  <a:cubicBezTo>
                    <a:pt x="12" y="0"/>
                    <a:pt x="6" y="2"/>
                    <a:pt x="0" y="5"/>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4" name="Freeform 52">
              <a:extLst>
                <a:ext uri="{FF2B5EF4-FFF2-40B4-BE49-F238E27FC236}">
                  <a16:creationId xmlns:a16="http://schemas.microsoft.com/office/drawing/2014/main" id="{D2867E65-9230-4C2E-BE87-CBF806E439D9}"/>
                </a:ext>
              </a:extLst>
            </p:cNvPr>
            <p:cNvSpPr>
              <a:spLocks/>
            </p:cNvSpPr>
            <p:nvPr/>
          </p:nvSpPr>
          <p:spPr bwMode="auto">
            <a:xfrm>
              <a:off x="4541611" y="2315765"/>
              <a:ext cx="71709" cy="63957"/>
            </a:xfrm>
            <a:custGeom>
              <a:avLst/>
              <a:gdLst>
                <a:gd name="T0" fmla="*/ 25 w 25"/>
                <a:gd name="T1" fmla="*/ 5 h 22"/>
                <a:gd name="T2" fmla="*/ 11 w 25"/>
                <a:gd name="T3" fmla="*/ 0 h 22"/>
                <a:gd name="T4" fmla="*/ 0 w 25"/>
                <a:gd name="T5" fmla="*/ 11 h 22"/>
                <a:gd name="T6" fmla="*/ 11 w 25"/>
                <a:gd name="T7" fmla="*/ 22 h 22"/>
                <a:gd name="T8" fmla="*/ 25 w 25"/>
                <a:gd name="T9" fmla="*/ 17 h 22"/>
                <a:gd name="T10" fmla="*/ 25 w 25"/>
                <a:gd name="T11" fmla="*/ 5 h 22"/>
              </a:gdLst>
              <a:ahLst/>
              <a:cxnLst>
                <a:cxn ang="0">
                  <a:pos x="T0" y="T1"/>
                </a:cxn>
                <a:cxn ang="0">
                  <a:pos x="T2" y="T3"/>
                </a:cxn>
                <a:cxn ang="0">
                  <a:pos x="T4" y="T5"/>
                </a:cxn>
                <a:cxn ang="0">
                  <a:pos x="T6" y="T7"/>
                </a:cxn>
                <a:cxn ang="0">
                  <a:pos x="T8" y="T9"/>
                </a:cxn>
                <a:cxn ang="0">
                  <a:pos x="T10" y="T11"/>
                </a:cxn>
              </a:cxnLst>
              <a:rect l="0" t="0" r="r" b="b"/>
              <a:pathLst>
                <a:path w="25" h="22">
                  <a:moveTo>
                    <a:pt x="25" y="5"/>
                  </a:moveTo>
                  <a:cubicBezTo>
                    <a:pt x="19" y="2"/>
                    <a:pt x="14" y="0"/>
                    <a:pt x="11" y="0"/>
                  </a:cubicBezTo>
                  <a:cubicBezTo>
                    <a:pt x="5" y="0"/>
                    <a:pt x="0" y="5"/>
                    <a:pt x="0" y="11"/>
                  </a:cubicBezTo>
                  <a:cubicBezTo>
                    <a:pt x="0" y="17"/>
                    <a:pt x="5" y="22"/>
                    <a:pt x="11" y="22"/>
                  </a:cubicBezTo>
                  <a:cubicBezTo>
                    <a:pt x="14" y="22"/>
                    <a:pt x="19" y="19"/>
                    <a:pt x="25" y="17"/>
                  </a:cubicBezTo>
                  <a:lnTo>
                    <a:pt x="2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 name="Freeform 53">
              <a:extLst>
                <a:ext uri="{FF2B5EF4-FFF2-40B4-BE49-F238E27FC236}">
                  <a16:creationId xmlns:a16="http://schemas.microsoft.com/office/drawing/2014/main" id="{5F64EB4C-2594-4969-AD9D-27FA6A27039A}"/>
                </a:ext>
              </a:extLst>
            </p:cNvPr>
            <p:cNvSpPr>
              <a:spLocks/>
            </p:cNvSpPr>
            <p:nvPr/>
          </p:nvSpPr>
          <p:spPr bwMode="auto">
            <a:xfrm>
              <a:off x="4287722" y="2585158"/>
              <a:ext cx="544600" cy="426377"/>
            </a:xfrm>
            <a:custGeom>
              <a:avLst/>
              <a:gdLst>
                <a:gd name="T0" fmla="*/ 181 w 187"/>
                <a:gd name="T1" fmla="*/ 101 h 146"/>
                <a:gd name="T2" fmla="*/ 171 w 187"/>
                <a:gd name="T3" fmla="*/ 100 h 146"/>
                <a:gd name="T4" fmla="*/ 130 w 187"/>
                <a:gd name="T5" fmla="*/ 130 h 146"/>
                <a:gd name="T6" fmla="*/ 126 w 187"/>
                <a:gd name="T7" fmla="*/ 130 h 146"/>
                <a:gd name="T8" fmla="*/ 84 w 187"/>
                <a:gd name="T9" fmla="*/ 89 h 146"/>
                <a:gd name="T10" fmla="*/ 151 w 187"/>
                <a:gd name="T11" fmla="*/ 0 h 146"/>
                <a:gd name="T12" fmla="*/ 136 w 187"/>
                <a:gd name="T13" fmla="*/ 0 h 146"/>
                <a:gd name="T14" fmla="*/ 76 w 187"/>
                <a:gd name="T15" fmla="*/ 74 h 146"/>
                <a:gd name="T16" fmla="*/ 16 w 187"/>
                <a:gd name="T17" fmla="*/ 0 h 146"/>
                <a:gd name="T18" fmla="*/ 0 w 187"/>
                <a:gd name="T19" fmla="*/ 0 h 146"/>
                <a:gd name="T20" fmla="*/ 68 w 187"/>
                <a:gd name="T21" fmla="*/ 89 h 146"/>
                <a:gd name="T22" fmla="*/ 126 w 187"/>
                <a:gd name="T23" fmla="*/ 146 h 146"/>
                <a:gd name="T24" fmla="*/ 130 w 187"/>
                <a:gd name="T25" fmla="*/ 146 h 146"/>
                <a:gd name="T26" fmla="*/ 187 w 187"/>
                <a:gd name="T27" fmla="*/ 101 h 146"/>
                <a:gd name="T28" fmla="*/ 181 w 187"/>
                <a:gd name="T29" fmla="*/ 10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46">
                  <a:moveTo>
                    <a:pt x="181" y="101"/>
                  </a:moveTo>
                  <a:cubicBezTo>
                    <a:pt x="178" y="101"/>
                    <a:pt x="174" y="101"/>
                    <a:pt x="171" y="100"/>
                  </a:cubicBezTo>
                  <a:cubicBezTo>
                    <a:pt x="166" y="117"/>
                    <a:pt x="149" y="130"/>
                    <a:pt x="130" y="130"/>
                  </a:cubicBezTo>
                  <a:cubicBezTo>
                    <a:pt x="126" y="130"/>
                    <a:pt x="126" y="130"/>
                    <a:pt x="126" y="130"/>
                  </a:cubicBezTo>
                  <a:cubicBezTo>
                    <a:pt x="103" y="130"/>
                    <a:pt x="84" y="112"/>
                    <a:pt x="84" y="89"/>
                  </a:cubicBezTo>
                  <a:cubicBezTo>
                    <a:pt x="122" y="84"/>
                    <a:pt x="151" y="46"/>
                    <a:pt x="151" y="0"/>
                  </a:cubicBezTo>
                  <a:cubicBezTo>
                    <a:pt x="136" y="0"/>
                    <a:pt x="136" y="0"/>
                    <a:pt x="136" y="0"/>
                  </a:cubicBezTo>
                  <a:cubicBezTo>
                    <a:pt x="136" y="41"/>
                    <a:pt x="109" y="74"/>
                    <a:pt x="76" y="74"/>
                  </a:cubicBezTo>
                  <a:cubicBezTo>
                    <a:pt x="43" y="74"/>
                    <a:pt x="16" y="41"/>
                    <a:pt x="16" y="0"/>
                  </a:cubicBezTo>
                  <a:cubicBezTo>
                    <a:pt x="0" y="0"/>
                    <a:pt x="0" y="0"/>
                    <a:pt x="0" y="0"/>
                  </a:cubicBezTo>
                  <a:cubicBezTo>
                    <a:pt x="0" y="46"/>
                    <a:pt x="30" y="84"/>
                    <a:pt x="68" y="89"/>
                  </a:cubicBezTo>
                  <a:cubicBezTo>
                    <a:pt x="69" y="120"/>
                    <a:pt x="95" y="146"/>
                    <a:pt x="126" y="146"/>
                  </a:cubicBezTo>
                  <a:cubicBezTo>
                    <a:pt x="130" y="146"/>
                    <a:pt x="130" y="146"/>
                    <a:pt x="130" y="146"/>
                  </a:cubicBezTo>
                  <a:cubicBezTo>
                    <a:pt x="158" y="146"/>
                    <a:pt x="181" y="127"/>
                    <a:pt x="187" y="101"/>
                  </a:cubicBezTo>
                  <a:cubicBezTo>
                    <a:pt x="185" y="101"/>
                    <a:pt x="183" y="101"/>
                    <a:pt x="18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 name="Oval 54">
              <a:extLst>
                <a:ext uri="{FF2B5EF4-FFF2-40B4-BE49-F238E27FC236}">
                  <a16:creationId xmlns:a16="http://schemas.microsoft.com/office/drawing/2014/main" id="{8286A136-0EA7-47CC-B146-2D47C16DA53D}"/>
                </a:ext>
              </a:extLst>
            </p:cNvPr>
            <p:cNvSpPr>
              <a:spLocks noChangeArrowheads="1"/>
            </p:cNvSpPr>
            <p:nvPr/>
          </p:nvSpPr>
          <p:spPr bwMode="auto">
            <a:xfrm>
              <a:off x="4774180" y="2740204"/>
              <a:ext cx="81399" cy="813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 name="Freeform 55">
              <a:extLst>
                <a:ext uri="{FF2B5EF4-FFF2-40B4-BE49-F238E27FC236}">
                  <a16:creationId xmlns:a16="http://schemas.microsoft.com/office/drawing/2014/main" id="{AACBD078-D780-44D7-ADFC-8B0F48A70B40}"/>
                </a:ext>
              </a:extLst>
            </p:cNvPr>
            <p:cNvSpPr>
              <a:spLocks noEditPoints="1"/>
            </p:cNvSpPr>
            <p:nvPr/>
          </p:nvSpPr>
          <p:spPr bwMode="auto">
            <a:xfrm>
              <a:off x="4733480" y="2699504"/>
              <a:ext cx="164737" cy="162799"/>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47 h 56"/>
                <a:gd name="T12" fmla="*/ 9 w 56"/>
                <a:gd name="T13" fmla="*/ 28 h 56"/>
                <a:gd name="T14" fmla="*/ 28 w 56"/>
                <a:gd name="T15" fmla="*/ 9 h 56"/>
                <a:gd name="T16" fmla="*/ 47 w 56"/>
                <a:gd name="T17" fmla="*/ 28 h 56"/>
                <a:gd name="T18" fmla="*/ 28 w 56"/>
                <a:gd name="T19"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4"/>
                    <a:pt x="12" y="56"/>
                    <a:pt x="28" y="56"/>
                  </a:cubicBezTo>
                  <a:cubicBezTo>
                    <a:pt x="44" y="56"/>
                    <a:pt x="56" y="44"/>
                    <a:pt x="56" y="28"/>
                  </a:cubicBezTo>
                  <a:cubicBezTo>
                    <a:pt x="56" y="13"/>
                    <a:pt x="44" y="0"/>
                    <a:pt x="28" y="0"/>
                  </a:cubicBezTo>
                  <a:close/>
                  <a:moveTo>
                    <a:pt x="28" y="47"/>
                  </a:moveTo>
                  <a:cubicBezTo>
                    <a:pt x="17" y="47"/>
                    <a:pt x="9" y="39"/>
                    <a:pt x="9" y="28"/>
                  </a:cubicBezTo>
                  <a:cubicBezTo>
                    <a:pt x="9" y="18"/>
                    <a:pt x="17" y="9"/>
                    <a:pt x="28" y="9"/>
                  </a:cubicBezTo>
                  <a:cubicBezTo>
                    <a:pt x="39" y="9"/>
                    <a:pt x="47" y="18"/>
                    <a:pt x="47" y="28"/>
                  </a:cubicBezTo>
                  <a:cubicBezTo>
                    <a:pt x="47" y="39"/>
                    <a:pt x="39" y="47"/>
                    <a:pt x="2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8" name="Freeform 56">
              <a:extLst>
                <a:ext uri="{FF2B5EF4-FFF2-40B4-BE49-F238E27FC236}">
                  <a16:creationId xmlns:a16="http://schemas.microsoft.com/office/drawing/2014/main" id="{BBB207DC-5B87-41FB-AADA-524CDD64A951}"/>
                </a:ext>
              </a:extLst>
            </p:cNvPr>
            <p:cNvSpPr>
              <a:spLocks/>
            </p:cNvSpPr>
            <p:nvPr/>
          </p:nvSpPr>
          <p:spPr bwMode="auto">
            <a:xfrm>
              <a:off x="4293537" y="2333207"/>
              <a:ext cx="89152" cy="234507"/>
            </a:xfrm>
            <a:custGeom>
              <a:avLst/>
              <a:gdLst>
                <a:gd name="T0" fmla="*/ 31 w 31"/>
                <a:gd name="T1" fmla="*/ 0 h 80"/>
                <a:gd name="T2" fmla="*/ 0 w 31"/>
                <a:gd name="T3" fmla="*/ 36 h 80"/>
                <a:gd name="T4" fmla="*/ 0 w 31"/>
                <a:gd name="T5" fmla="*/ 80 h 80"/>
                <a:gd name="T6" fmla="*/ 11 w 31"/>
                <a:gd name="T7" fmla="*/ 80 h 80"/>
                <a:gd name="T8" fmla="*/ 11 w 31"/>
                <a:gd name="T9" fmla="*/ 36 h 80"/>
                <a:gd name="T10" fmla="*/ 31 w 31"/>
                <a:gd name="T11" fmla="*/ 11 h 80"/>
                <a:gd name="T12" fmla="*/ 31 w 31"/>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31" h="80">
                  <a:moveTo>
                    <a:pt x="31" y="0"/>
                  </a:moveTo>
                  <a:cubicBezTo>
                    <a:pt x="14" y="3"/>
                    <a:pt x="0" y="18"/>
                    <a:pt x="0" y="36"/>
                  </a:cubicBezTo>
                  <a:cubicBezTo>
                    <a:pt x="0" y="80"/>
                    <a:pt x="0" y="80"/>
                    <a:pt x="0" y="80"/>
                  </a:cubicBezTo>
                  <a:cubicBezTo>
                    <a:pt x="11" y="80"/>
                    <a:pt x="11" y="80"/>
                    <a:pt x="11" y="80"/>
                  </a:cubicBezTo>
                  <a:cubicBezTo>
                    <a:pt x="11" y="36"/>
                    <a:pt x="11" y="36"/>
                    <a:pt x="11" y="36"/>
                  </a:cubicBezTo>
                  <a:cubicBezTo>
                    <a:pt x="11" y="23"/>
                    <a:pt x="20" y="13"/>
                    <a:pt x="31" y="11"/>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9" name="Freeform 57">
              <a:extLst>
                <a:ext uri="{FF2B5EF4-FFF2-40B4-BE49-F238E27FC236}">
                  <a16:creationId xmlns:a16="http://schemas.microsoft.com/office/drawing/2014/main" id="{9FC493D0-623A-4133-B9AB-990A87CF2F40}"/>
                </a:ext>
              </a:extLst>
            </p:cNvPr>
            <p:cNvSpPr>
              <a:spLocks/>
            </p:cNvSpPr>
            <p:nvPr/>
          </p:nvSpPr>
          <p:spPr bwMode="auto">
            <a:xfrm>
              <a:off x="4630762" y="2333207"/>
              <a:ext cx="91090" cy="234507"/>
            </a:xfrm>
            <a:custGeom>
              <a:avLst/>
              <a:gdLst>
                <a:gd name="T0" fmla="*/ 0 w 31"/>
                <a:gd name="T1" fmla="*/ 0 h 80"/>
                <a:gd name="T2" fmla="*/ 0 w 31"/>
                <a:gd name="T3" fmla="*/ 11 h 80"/>
                <a:gd name="T4" fmla="*/ 21 w 31"/>
                <a:gd name="T5" fmla="*/ 36 h 80"/>
                <a:gd name="T6" fmla="*/ 21 w 31"/>
                <a:gd name="T7" fmla="*/ 80 h 80"/>
                <a:gd name="T8" fmla="*/ 31 w 31"/>
                <a:gd name="T9" fmla="*/ 80 h 80"/>
                <a:gd name="T10" fmla="*/ 31 w 31"/>
                <a:gd name="T11" fmla="*/ 36 h 80"/>
                <a:gd name="T12" fmla="*/ 0 w 31"/>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31" h="80">
                  <a:moveTo>
                    <a:pt x="0" y="0"/>
                  </a:moveTo>
                  <a:cubicBezTo>
                    <a:pt x="0" y="11"/>
                    <a:pt x="0" y="11"/>
                    <a:pt x="0" y="11"/>
                  </a:cubicBezTo>
                  <a:cubicBezTo>
                    <a:pt x="12" y="13"/>
                    <a:pt x="21" y="23"/>
                    <a:pt x="21" y="36"/>
                  </a:cubicBezTo>
                  <a:cubicBezTo>
                    <a:pt x="21" y="80"/>
                    <a:pt x="21" y="80"/>
                    <a:pt x="21" y="80"/>
                  </a:cubicBezTo>
                  <a:cubicBezTo>
                    <a:pt x="31" y="80"/>
                    <a:pt x="31" y="80"/>
                    <a:pt x="31" y="80"/>
                  </a:cubicBezTo>
                  <a:cubicBezTo>
                    <a:pt x="31" y="36"/>
                    <a:pt x="31" y="36"/>
                    <a:pt x="31" y="36"/>
                  </a:cubicBezTo>
                  <a:cubicBezTo>
                    <a:pt x="31" y="18"/>
                    <a:pt x="18"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grpSp>
        <p:nvGrpSpPr>
          <p:cNvPr id="20" name="Group 19">
            <a:extLst>
              <a:ext uri="{FF2B5EF4-FFF2-40B4-BE49-F238E27FC236}">
                <a16:creationId xmlns:a16="http://schemas.microsoft.com/office/drawing/2014/main" id="{4C6E3C5B-CC98-44AA-8E23-8098D2E841D9}"/>
              </a:ext>
            </a:extLst>
          </p:cNvPr>
          <p:cNvGrpSpPr/>
          <p:nvPr/>
        </p:nvGrpSpPr>
        <p:grpSpPr>
          <a:xfrm>
            <a:off x="-23177" y="1607825"/>
            <a:ext cx="2992613" cy="1976848"/>
            <a:chOff x="4204532" y="2099589"/>
            <a:chExt cx="3367853" cy="2224723"/>
          </a:xfrm>
        </p:grpSpPr>
        <p:sp>
          <p:nvSpPr>
            <p:cNvPr id="21" name="Oval 20">
              <a:extLst>
                <a:ext uri="{FF2B5EF4-FFF2-40B4-BE49-F238E27FC236}">
                  <a16:creationId xmlns:a16="http://schemas.microsoft.com/office/drawing/2014/main" id="{F9818582-10A5-4090-8795-F2E42C813457}"/>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22" name="Group 21">
              <a:extLst>
                <a:ext uri="{FF2B5EF4-FFF2-40B4-BE49-F238E27FC236}">
                  <a16:creationId xmlns:a16="http://schemas.microsoft.com/office/drawing/2014/main" id="{94C5775B-C570-4796-88EE-C7423C16311E}"/>
                </a:ext>
              </a:extLst>
            </p:cNvPr>
            <p:cNvGrpSpPr/>
            <p:nvPr/>
          </p:nvGrpSpPr>
          <p:grpSpPr>
            <a:xfrm>
              <a:off x="4204532" y="2099589"/>
              <a:ext cx="3367853" cy="2224723"/>
              <a:chOff x="-16613" y="1139125"/>
              <a:chExt cx="3814834" cy="2519988"/>
            </a:xfrm>
          </p:grpSpPr>
          <p:graphicFrame>
            <p:nvGraphicFramePr>
              <p:cNvPr id="23" name="Chart 22">
                <a:extLst>
                  <a:ext uri="{FF2B5EF4-FFF2-40B4-BE49-F238E27FC236}">
                    <a16:creationId xmlns:a16="http://schemas.microsoft.com/office/drawing/2014/main" id="{DD5C5A44-9368-41AD-9540-0CF6383B0AAC}"/>
                  </a:ext>
                </a:extLst>
              </p:cNvPr>
              <p:cNvGraphicFramePr/>
              <p:nvPr>
                <p:extLst>
                  <p:ext uri="{D42A27DB-BD31-4B8C-83A1-F6EECF244321}">
                    <p14:modId xmlns:p14="http://schemas.microsoft.com/office/powerpoint/2010/main" val="2480841957"/>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a:extLst>
                  <a:ext uri="{FF2B5EF4-FFF2-40B4-BE49-F238E27FC236}">
                    <a16:creationId xmlns:a16="http://schemas.microsoft.com/office/drawing/2014/main" id="{170F4BD8-B3AB-4E21-9DF4-EEC5208E4E43}"/>
                  </a:ext>
                </a:extLst>
              </p:cNvPr>
              <p:cNvSpPr/>
              <p:nvPr/>
            </p:nvSpPr>
            <p:spPr>
              <a:xfrm>
                <a:off x="1300821" y="2112745"/>
                <a:ext cx="1186836" cy="666975"/>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ea typeface="+mn-ea"/>
                    <a:cs typeface="+mn-cs"/>
                  </a:rPr>
                  <a:t>68%</a:t>
                </a:r>
                <a:endParaRPr kumimoji="0" lang="en-GB" sz="2800" b="1" i="0" u="none" strike="noStrike" kern="1200" cap="none" spc="0" normalizeH="0" baseline="30000" noProof="0">
                  <a:ln>
                    <a:noFill/>
                  </a:ln>
                  <a:effectLst/>
                  <a:uLnTx/>
                  <a:uFillTx/>
                  <a:ea typeface="+mn-ea"/>
                  <a:cs typeface="+mn-cs"/>
                </a:endParaRPr>
              </a:p>
            </p:txBody>
          </p:sp>
        </p:grpSp>
      </p:grpSp>
      <p:grpSp>
        <p:nvGrpSpPr>
          <p:cNvPr id="25" name="Group 24">
            <a:extLst>
              <a:ext uri="{FF2B5EF4-FFF2-40B4-BE49-F238E27FC236}">
                <a16:creationId xmlns:a16="http://schemas.microsoft.com/office/drawing/2014/main" id="{06CFF97F-6469-423C-8D47-F66341326626}"/>
              </a:ext>
            </a:extLst>
          </p:cNvPr>
          <p:cNvGrpSpPr/>
          <p:nvPr/>
        </p:nvGrpSpPr>
        <p:grpSpPr>
          <a:xfrm>
            <a:off x="-23177" y="3625582"/>
            <a:ext cx="2992613" cy="1976848"/>
            <a:chOff x="4204532" y="2099589"/>
            <a:chExt cx="3367853" cy="2224723"/>
          </a:xfrm>
        </p:grpSpPr>
        <p:sp>
          <p:nvSpPr>
            <p:cNvPr id="26" name="Oval 25">
              <a:extLst>
                <a:ext uri="{FF2B5EF4-FFF2-40B4-BE49-F238E27FC236}">
                  <a16:creationId xmlns:a16="http://schemas.microsoft.com/office/drawing/2014/main" id="{836B3F5C-8D50-4B11-950F-FEF991740F84}"/>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27" name="Group 26">
              <a:extLst>
                <a:ext uri="{FF2B5EF4-FFF2-40B4-BE49-F238E27FC236}">
                  <a16:creationId xmlns:a16="http://schemas.microsoft.com/office/drawing/2014/main" id="{7906D5EA-17A9-4C6B-85CD-BEB7C12F92E1}"/>
                </a:ext>
              </a:extLst>
            </p:cNvPr>
            <p:cNvGrpSpPr/>
            <p:nvPr/>
          </p:nvGrpSpPr>
          <p:grpSpPr>
            <a:xfrm>
              <a:off x="4204532" y="2099589"/>
              <a:ext cx="3367853" cy="2224723"/>
              <a:chOff x="-16613" y="1139125"/>
              <a:chExt cx="3814834" cy="2519988"/>
            </a:xfrm>
          </p:grpSpPr>
          <p:graphicFrame>
            <p:nvGraphicFramePr>
              <p:cNvPr id="28" name="Chart 27">
                <a:extLst>
                  <a:ext uri="{FF2B5EF4-FFF2-40B4-BE49-F238E27FC236}">
                    <a16:creationId xmlns:a16="http://schemas.microsoft.com/office/drawing/2014/main" id="{91F58F76-7F11-4662-A10D-95DCCC5BAA48}"/>
                  </a:ext>
                </a:extLst>
              </p:cNvPr>
              <p:cNvGraphicFramePr/>
              <p:nvPr>
                <p:extLst>
                  <p:ext uri="{D42A27DB-BD31-4B8C-83A1-F6EECF244321}">
                    <p14:modId xmlns:p14="http://schemas.microsoft.com/office/powerpoint/2010/main" val="3236260470"/>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a:extLst>
                  <a:ext uri="{FF2B5EF4-FFF2-40B4-BE49-F238E27FC236}">
                    <a16:creationId xmlns:a16="http://schemas.microsoft.com/office/drawing/2014/main" id="{487B40AC-33B8-41E7-84EC-418BF27AB56F}"/>
                  </a:ext>
                </a:extLst>
              </p:cNvPr>
              <p:cNvSpPr/>
              <p:nvPr/>
            </p:nvSpPr>
            <p:spPr>
              <a:xfrm>
                <a:off x="1129405" y="2112745"/>
                <a:ext cx="1479054" cy="1033157"/>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ea typeface="+mn-ea"/>
                    <a:cs typeface="+mn-cs"/>
                  </a:rPr>
                  <a:t>~60%</a:t>
                </a:r>
                <a:br>
                  <a:rPr kumimoji="0" lang="en-GB" sz="2800" b="1" i="0" u="none" strike="noStrike" kern="1200" cap="none" spc="0" normalizeH="0" baseline="0" noProof="0">
                    <a:ln>
                      <a:noFill/>
                    </a:ln>
                    <a:effectLst/>
                    <a:uLnTx/>
                    <a:uFillTx/>
                    <a:ea typeface="+mn-ea"/>
                    <a:cs typeface="+mn-cs"/>
                  </a:rPr>
                </a:br>
                <a:endParaRPr kumimoji="0" lang="en-GB" sz="2800" b="1" i="0" u="none" strike="noStrike" kern="1200" cap="none" spc="0" normalizeH="0" baseline="30000" noProof="0">
                  <a:ln>
                    <a:noFill/>
                  </a:ln>
                  <a:effectLst/>
                  <a:uLnTx/>
                  <a:uFillTx/>
                  <a:ea typeface="+mn-ea"/>
                  <a:cs typeface="+mn-cs"/>
                </a:endParaRPr>
              </a:p>
            </p:txBody>
          </p:sp>
        </p:grpSp>
      </p:grpSp>
      <p:sp>
        <p:nvSpPr>
          <p:cNvPr id="30" name="TextBox 29">
            <a:extLst>
              <a:ext uri="{FF2B5EF4-FFF2-40B4-BE49-F238E27FC236}">
                <a16:creationId xmlns:a16="http://schemas.microsoft.com/office/drawing/2014/main" id="{82597A6A-07A3-4C62-BFCF-68B821AA1C10}"/>
              </a:ext>
            </a:extLst>
          </p:cNvPr>
          <p:cNvSpPr txBox="1"/>
          <p:nvPr/>
        </p:nvSpPr>
        <p:spPr>
          <a:xfrm>
            <a:off x="2321853" y="2124809"/>
            <a:ext cx="2372910"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CA" sz="1600"/>
              <a:t>o</a:t>
            </a:r>
            <a:r>
              <a:rPr kumimoji="0" lang="en-CA" sz="1600" b="0" i="0" u="none" strike="noStrike" kern="1200" cap="none" spc="0" normalizeH="0" baseline="0" noProof="0">
                <a:ln>
                  <a:noFill/>
                </a:ln>
                <a:effectLst/>
                <a:uLnTx/>
                <a:uFillTx/>
                <a:ea typeface="+mn-ea"/>
                <a:cs typeface="+mn-cs"/>
              </a:rPr>
              <a:t>f women with BMI </a:t>
            </a:r>
            <a:br>
              <a:rPr kumimoji="0" lang="en-CA" sz="1600" b="0" i="0" u="none" strike="noStrike" kern="1200" cap="none" spc="0" normalizeH="0" baseline="0" noProof="0">
                <a:ln>
                  <a:noFill/>
                </a:ln>
                <a:effectLst/>
                <a:uLnTx/>
                <a:uFillTx/>
                <a:ea typeface="+mn-ea"/>
                <a:cs typeface="+mn-cs"/>
              </a:rPr>
            </a:br>
            <a:r>
              <a:rPr kumimoji="0" lang="en-CA" sz="1600" b="0" i="0" u="none" strike="noStrike" kern="1200" cap="none" spc="0" normalizeH="0" baseline="0" noProof="0">
                <a:ln>
                  <a:noFill/>
                </a:ln>
                <a:effectLst/>
                <a:uLnTx/>
                <a:uFillTx/>
                <a:ea typeface="+mn-ea"/>
                <a:cs typeface="+mn-cs"/>
              </a:rPr>
              <a:t>&gt;55 kg/m</a:t>
            </a:r>
            <a:r>
              <a:rPr kumimoji="0" lang="en-CA" sz="1600" b="0" i="0" u="none" strike="noStrike" kern="1200" cap="none" spc="0" normalizeH="0" baseline="30000" noProof="0">
                <a:ln>
                  <a:noFill/>
                </a:ln>
                <a:effectLst/>
                <a:uLnTx/>
                <a:uFillTx/>
                <a:ea typeface="+mn-ea"/>
                <a:cs typeface="+mn-cs"/>
              </a:rPr>
              <a:t>2</a:t>
            </a:r>
            <a:r>
              <a:rPr kumimoji="0" lang="en-CA" sz="1600" b="0" i="0" u="none" strike="noStrike" kern="1200" cap="none" spc="0" normalizeH="0" baseline="0" noProof="0">
                <a:ln>
                  <a:noFill/>
                </a:ln>
                <a:effectLst/>
                <a:uLnTx/>
                <a:uFillTx/>
                <a:ea typeface="+mn-ea"/>
                <a:cs typeface="+mn-cs"/>
              </a:rPr>
              <a:t> delayed care due to bias even with insurance coverage</a:t>
            </a:r>
            <a:r>
              <a:rPr kumimoji="0" lang="en-CA" sz="1600" b="0" i="0" u="none" strike="noStrike" kern="1200" cap="none" spc="0" normalizeH="0" baseline="30000" noProof="0">
                <a:ln>
                  <a:noFill/>
                </a:ln>
                <a:effectLst/>
                <a:uLnTx/>
                <a:uFillTx/>
                <a:ea typeface="+mn-ea"/>
                <a:cs typeface="+mn-cs"/>
              </a:rPr>
              <a:t>1</a:t>
            </a:r>
            <a:endParaRPr kumimoji="0" lang="en-CA" sz="2000" b="0" i="0" u="none" strike="noStrike" kern="1200" cap="none" spc="0" normalizeH="0" baseline="0" noProof="0">
              <a:ln>
                <a:noFill/>
              </a:ln>
              <a:effectLst/>
              <a:uLnTx/>
              <a:uFillTx/>
              <a:ea typeface="+mn-ea"/>
              <a:cs typeface="+mn-cs"/>
            </a:endParaRPr>
          </a:p>
        </p:txBody>
      </p:sp>
      <p:sp>
        <p:nvSpPr>
          <p:cNvPr id="31" name="TextBox 30">
            <a:extLst>
              <a:ext uri="{FF2B5EF4-FFF2-40B4-BE49-F238E27FC236}">
                <a16:creationId xmlns:a16="http://schemas.microsoft.com/office/drawing/2014/main" id="{2FEFDA4F-9E69-4FFD-9F7D-FBD8A32844D5}"/>
              </a:ext>
            </a:extLst>
          </p:cNvPr>
          <p:cNvSpPr txBox="1"/>
          <p:nvPr/>
        </p:nvSpPr>
        <p:spPr>
          <a:xfrm>
            <a:off x="2379147" y="4092140"/>
            <a:ext cx="2372910"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effectLst/>
                <a:uLnTx/>
                <a:uFillTx/>
                <a:ea typeface="+mn-ea"/>
                <a:cs typeface="+mn-cs"/>
              </a:rPr>
              <a:t>increased risk of mortality associated with weight-based discrimination</a:t>
            </a:r>
            <a:r>
              <a:rPr kumimoji="0" lang="en-CA" sz="1600" b="0" i="0" u="none" strike="noStrike" kern="1200" cap="none" spc="0" normalizeH="0" baseline="30000" noProof="0">
                <a:ln>
                  <a:noFill/>
                </a:ln>
                <a:effectLst/>
                <a:uLnTx/>
                <a:uFillTx/>
                <a:ea typeface="+mn-ea"/>
                <a:cs typeface="+mn-cs"/>
              </a:rPr>
              <a:t>2</a:t>
            </a:r>
            <a:endParaRPr kumimoji="0" lang="en-CA" sz="2000" b="0" i="0" u="none"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244512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C616-700E-47E2-9C10-6AC116DC6BB3}"/>
              </a:ext>
            </a:extLst>
          </p:cNvPr>
          <p:cNvSpPr>
            <a:spLocks noGrp="1"/>
          </p:cNvSpPr>
          <p:nvPr>
            <p:ph type="title"/>
          </p:nvPr>
        </p:nvSpPr>
        <p:spPr/>
        <p:txBody>
          <a:bodyPr/>
          <a:lstStyle/>
          <a:p>
            <a:r>
              <a:rPr lang="en-CA"/>
              <a:t>Weight stigma</a:t>
            </a:r>
          </a:p>
        </p:txBody>
      </p:sp>
      <p:sp>
        <p:nvSpPr>
          <p:cNvPr id="32" name="Text Placeholder 31">
            <a:extLst>
              <a:ext uri="{FF2B5EF4-FFF2-40B4-BE49-F238E27FC236}">
                <a16:creationId xmlns:a16="http://schemas.microsoft.com/office/drawing/2014/main" id="{B4BDAECE-35FB-465F-8780-1894DF853296}"/>
              </a:ext>
            </a:extLst>
          </p:cNvPr>
          <p:cNvSpPr>
            <a:spLocks noGrp="1"/>
          </p:cNvSpPr>
          <p:nvPr>
            <p:ph type="body" sz="quarter" idx="13"/>
          </p:nvPr>
        </p:nvSpPr>
        <p:spPr>
          <a:xfrm>
            <a:off x="647998" y="6210000"/>
            <a:ext cx="10991552" cy="324000"/>
          </a:xfrm>
        </p:spPr>
        <p:txBody>
          <a:bodyPr/>
          <a:lstStyle/>
          <a:p>
            <a:r>
              <a:rPr lang="en-US" sz="1000" i="0"/>
              <a:t>1. </a:t>
            </a:r>
            <a:r>
              <a:rPr lang="en-CA" sz="1000" i="0"/>
              <a:t>Westbury S et al. </a:t>
            </a:r>
            <a:r>
              <a:rPr lang="en-CA" sz="1000" i="0" err="1"/>
              <a:t>Curr</a:t>
            </a:r>
            <a:r>
              <a:rPr lang="en-CA" sz="1000" i="0"/>
              <a:t> </a:t>
            </a:r>
            <a:r>
              <a:rPr lang="en-CA" sz="1000" i="0" err="1"/>
              <a:t>Obes</a:t>
            </a:r>
            <a:r>
              <a:rPr lang="en-CA" sz="1000" i="0"/>
              <a:t> Rep. 2023;12:10–23</a:t>
            </a:r>
            <a:r>
              <a:rPr lang="en-US" sz="1000" i="0"/>
              <a:t>; </a:t>
            </a:r>
            <a:r>
              <a:rPr lang="en-CA" sz="1000" i="0"/>
              <a:t>2. Pearl L et al. Obesity 2017;25:317–322; 3. Phelan SM et al. Obesity Reviews 2015;16:319–326; </a:t>
            </a:r>
            <a:br>
              <a:rPr lang="en-CA" sz="1000" i="0"/>
            </a:br>
            <a:r>
              <a:rPr lang="en-CA" sz="1000" i="0"/>
              <a:t>4. Obesity Action Coalition. Weight Bias. People-First Language. 2023. Available at: </a:t>
            </a:r>
            <a:r>
              <a:rPr lang="en-CA" sz="1000" i="0">
                <a:hlinkClick r:id="rId2"/>
              </a:rPr>
              <a:t>https://www.obesityaction.org/action-through-advocacy/weight-bias/people-first-language/</a:t>
            </a:r>
            <a:r>
              <a:rPr lang="en-CA" sz="1000" i="0"/>
              <a:t>. Accessed May 2023.</a:t>
            </a:r>
          </a:p>
        </p:txBody>
      </p:sp>
      <p:sp>
        <p:nvSpPr>
          <p:cNvPr id="34" name="Rectangle 33">
            <a:extLst>
              <a:ext uri="{FF2B5EF4-FFF2-40B4-BE49-F238E27FC236}">
                <a16:creationId xmlns:a16="http://schemas.microsoft.com/office/drawing/2014/main" id="{2E641371-8AC8-4ECA-981E-5966C8F5EF03}"/>
              </a:ext>
            </a:extLst>
          </p:cNvPr>
          <p:cNvSpPr/>
          <p:nvPr/>
        </p:nvSpPr>
        <p:spPr>
          <a:xfrm>
            <a:off x="647700" y="1565500"/>
            <a:ext cx="10833100" cy="2726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a:ln>
                <a:noFill/>
              </a:ln>
              <a:solidFill>
                <a:srgbClr val="FFFFFF"/>
              </a:solidFill>
              <a:effectLst/>
              <a:uLnTx/>
              <a:uFillTx/>
              <a:ea typeface="+mn-ea"/>
              <a:cs typeface="+mn-cs"/>
            </a:endParaRPr>
          </a:p>
        </p:txBody>
      </p:sp>
      <p:sp>
        <p:nvSpPr>
          <p:cNvPr id="35" name="Rectangle 34">
            <a:extLst>
              <a:ext uri="{FF2B5EF4-FFF2-40B4-BE49-F238E27FC236}">
                <a16:creationId xmlns:a16="http://schemas.microsoft.com/office/drawing/2014/main" id="{2A3970D9-1D94-4E7B-83E1-599062D491BE}"/>
              </a:ext>
            </a:extLst>
          </p:cNvPr>
          <p:cNvSpPr/>
          <p:nvPr/>
        </p:nvSpPr>
        <p:spPr>
          <a:xfrm>
            <a:off x="647700" y="4292398"/>
            <a:ext cx="10833100" cy="1747158"/>
          </a:xfrm>
          <a:prstGeom prst="rect">
            <a:avLst/>
          </a:prstGeom>
          <a:solidFill>
            <a:schemeClr val="bg2">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“Describing individuals as </a:t>
            </a:r>
            <a:r>
              <a:rPr kumimoji="0" lang="en-US" sz="1600" b="1" i="0" u="none" strike="noStrike" kern="1200" cap="none" spc="0" normalizeH="0" baseline="0" noProof="0">
                <a:ln>
                  <a:noFill/>
                </a:ln>
                <a:solidFill>
                  <a:srgbClr val="FFFFFF"/>
                </a:solidFill>
                <a:effectLst/>
                <a:uLnTx/>
                <a:uFillTx/>
                <a:ea typeface="+mn-ea"/>
                <a:cs typeface="+mn-cs"/>
              </a:rPr>
              <a:t>obese</a:t>
            </a:r>
            <a:r>
              <a:rPr kumimoji="0" lang="en-US" sz="1600" b="0" i="0" u="none" strike="noStrike" kern="1200" cap="none" spc="0" normalizeH="0" baseline="0" noProof="0">
                <a:ln>
                  <a:noFill/>
                </a:ln>
                <a:solidFill>
                  <a:srgbClr val="FFFFFF"/>
                </a:solidFill>
                <a:effectLst/>
                <a:uLnTx/>
                <a:uFillTx/>
                <a:ea typeface="+mn-ea"/>
                <a:cs typeface="+mn-cs"/>
              </a:rPr>
              <a:t> as opposed to </a:t>
            </a:r>
            <a:r>
              <a:rPr kumimoji="0" lang="en-US" sz="1600" b="1" i="0" u="none" strike="noStrike" kern="1200" cap="none" spc="0" normalizeH="0" baseline="0" noProof="0">
                <a:ln>
                  <a:noFill/>
                </a:ln>
                <a:solidFill>
                  <a:srgbClr val="FFFFFF"/>
                </a:solidFill>
                <a:effectLst/>
                <a:uLnTx/>
                <a:uFillTx/>
                <a:ea typeface="+mn-ea"/>
                <a:cs typeface="+mn-cs"/>
              </a:rPr>
              <a:t>having obesity</a:t>
            </a:r>
            <a:r>
              <a:rPr kumimoji="0" lang="en-US" sz="1600" b="0" i="0" u="none" strike="noStrike" kern="1200" cap="none" spc="0" normalizeH="0" baseline="0" noProof="0">
                <a:ln>
                  <a:noFill/>
                </a:ln>
                <a:solidFill>
                  <a:srgbClr val="FFFFFF"/>
                </a:solidFill>
                <a:effectLst/>
                <a:uLnTx/>
                <a:uFillTx/>
                <a:ea typeface="+mn-ea"/>
                <a:cs typeface="+mn-cs"/>
              </a:rPr>
              <a:t> could have negative impact on how people view them. People-first language has been widely adopted for most chronic diseases and disabilities, </a:t>
            </a:r>
            <a:br>
              <a:rPr kumimoji="0" lang="en-US" sz="1600" b="0" i="0" u="none" strike="noStrike" kern="1200" cap="none" spc="0" normalizeH="0" baseline="0" noProof="0">
                <a:ln>
                  <a:noFill/>
                </a:ln>
                <a:solidFill>
                  <a:srgbClr val="FFFFFF"/>
                </a:solidFill>
                <a:effectLst/>
                <a:uLnTx/>
                <a:uFillTx/>
                <a:ea typeface="+mn-ea"/>
                <a:cs typeface="+mn-cs"/>
              </a:rPr>
            </a:br>
            <a:r>
              <a:rPr kumimoji="0" lang="en-US" sz="1600" b="1" i="0" u="none" strike="noStrike" kern="1200" cap="none" spc="0" normalizeH="0" baseline="0" noProof="0">
                <a:ln>
                  <a:noFill/>
                </a:ln>
                <a:solidFill>
                  <a:srgbClr val="FFFFFF"/>
                </a:solidFill>
                <a:effectLst/>
                <a:uLnTx/>
                <a:uFillTx/>
                <a:ea typeface="+mn-ea"/>
                <a:cs typeface="+mn-cs"/>
              </a:rPr>
              <a:t>but not obesity</a:t>
            </a:r>
            <a:r>
              <a:rPr kumimoji="0" lang="en-US" sz="1600" b="1" i="0" u="none" strike="noStrike" kern="1200" cap="none" spc="0" normalizeH="0" baseline="30000" noProof="0">
                <a:ln>
                  <a:noFill/>
                </a:ln>
                <a:solidFill>
                  <a:srgbClr val="FFFFFF"/>
                </a:solidFill>
                <a:effectLst/>
                <a:uLnTx/>
                <a:uFillTx/>
                <a:ea typeface="+mn-ea"/>
                <a:cs typeface="+mn-cs"/>
              </a:rPr>
              <a:t>3</a:t>
            </a:r>
            <a:r>
              <a:rPr kumimoji="0" lang="en-US" sz="1600" b="1" i="0" u="none" strike="noStrike" kern="1200" cap="none" spc="0" normalizeH="0" baseline="0" noProof="0">
                <a:ln>
                  <a:noFill/>
                </a:ln>
                <a:solidFill>
                  <a:srgbClr val="FFFFFF"/>
                </a:solidFill>
                <a:effectLst/>
                <a:uLnTx/>
                <a:uFillTx/>
                <a:ea typeface="+mn-ea"/>
                <a:cs typeface="+mn-cs"/>
              </a:rPr>
              <a:t>”</a:t>
            </a:r>
            <a:br>
              <a:rPr kumimoji="0" lang="en-US" sz="1600" b="1" i="0" u="none" strike="noStrike" kern="1200" cap="none" spc="0" normalizeH="0" baseline="0" noProof="0">
                <a:ln>
                  <a:noFill/>
                </a:ln>
                <a:solidFill>
                  <a:srgbClr val="FFFFFF"/>
                </a:solidFill>
                <a:effectLst/>
                <a:uLnTx/>
                <a:uFillTx/>
                <a:ea typeface="+mn-ea"/>
                <a:cs typeface="+mn-cs"/>
              </a:rPr>
            </a:br>
            <a:endParaRPr kumimoji="0" lang="en-US" sz="1600" b="1" i="0" u="none" strike="noStrike" kern="1200" cap="none" spc="0" normalizeH="0" baseline="0" noProof="0">
              <a:ln>
                <a:noFill/>
              </a:ln>
              <a:solidFill>
                <a:srgbClr val="FFFFFF"/>
              </a:solidFill>
              <a:effectLst/>
              <a:uLnTx/>
              <a:uFillTx/>
              <a:ea typeface="+mn-ea"/>
              <a:cs typeface="+mn-cs"/>
            </a:endParaRPr>
          </a:p>
          <a:p>
            <a:pPr algn="ctr"/>
            <a:r>
              <a:rPr lang="en-CA" sz="1600">
                <a:ea typeface="Times New Roman" panose="02020603050405020304" pitchFamily="18" charset="0"/>
              </a:rPr>
              <a:t>In all written communication</a:t>
            </a:r>
            <a:r>
              <a:rPr lang="en-CA" sz="1600">
                <a:effectLst/>
                <a:ea typeface="Times New Roman" panose="02020603050405020304" pitchFamily="18" charset="0"/>
              </a:rPr>
              <a:t>, use non-stigmatizing, people-first language</a:t>
            </a:r>
            <a:br>
              <a:rPr lang="en-CA" sz="1600">
                <a:effectLst/>
                <a:ea typeface="Times New Roman" panose="02020603050405020304" pitchFamily="18" charset="0"/>
              </a:rPr>
            </a:br>
            <a:r>
              <a:rPr lang="en-CA" sz="1600">
                <a:effectLst/>
                <a:ea typeface="Times New Roman" panose="02020603050405020304" pitchFamily="18" charset="0"/>
              </a:rPr>
              <a:t>(i.e., patients with obesity vs obese patients) </a:t>
            </a:r>
            <a:endParaRPr lang="en-CA" sz="1600">
              <a:effectLst/>
              <a:ea typeface="Calibri" panose="020F0502020204030204" pitchFamily="34" charset="0"/>
            </a:endParaRPr>
          </a:p>
        </p:txBody>
      </p:sp>
      <p:sp>
        <p:nvSpPr>
          <p:cNvPr id="36" name="TextBox 35">
            <a:extLst>
              <a:ext uri="{FF2B5EF4-FFF2-40B4-BE49-F238E27FC236}">
                <a16:creationId xmlns:a16="http://schemas.microsoft.com/office/drawing/2014/main" id="{47A263F9-1B60-45ED-B1A1-3A513728C4F3}"/>
              </a:ext>
            </a:extLst>
          </p:cNvPr>
          <p:cNvSpPr txBox="1"/>
          <p:nvPr/>
        </p:nvSpPr>
        <p:spPr>
          <a:xfrm>
            <a:off x="4008164" y="2357283"/>
            <a:ext cx="398488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a:ln>
                  <a:noFill/>
                </a:ln>
                <a:effectLst/>
                <a:uLnTx/>
                <a:uFillTx/>
                <a:ea typeface="+mn-ea"/>
                <a:cs typeface="+mn-cs"/>
              </a:rPr>
              <a:t>DEVALUATION</a:t>
            </a:r>
            <a:endParaRPr kumimoji="0" lang="en-US" sz="3200" b="1" i="0" u="none" strike="noStrike" kern="1200" cap="none" spc="0" normalizeH="0" baseline="0" noProof="0">
              <a:ln>
                <a:noFill/>
              </a:ln>
              <a:effectLst/>
              <a:uLnTx/>
              <a:uFillTx/>
              <a:ea typeface="+mn-ea"/>
              <a:cs typeface="+mn-cs"/>
            </a:endParaRPr>
          </a:p>
        </p:txBody>
      </p:sp>
      <p:grpSp>
        <p:nvGrpSpPr>
          <p:cNvPr id="37" name="Group 36">
            <a:extLst>
              <a:ext uri="{FF2B5EF4-FFF2-40B4-BE49-F238E27FC236}">
                <a16:creationId xmlns:a16="http://schemas.microsoft.com/office/drawing/2014/main" id="{98AA2CC3-4176-4EE6-A2B1-AA883C1840ED}"/>
              </a:ext>
            </a:extLst>
          </p:cNvPr>
          <p:cNvGrpSpPr>
            <a:grpSpLocks noChangeAspect="1"/>
          </p:cNvGrpSpPr>
          <p:nvPr/>
        </p:nvGrpSpPr>
        <p:grpSpPr>
          <a:xfrm>
            <a:off x="1536947" y="2353596"/>
            <a:ext cx="1620000" cy="1580025"/>
            <a:chOff x="8584496" y="2619437"/>
            <a:chExt cx="1436226" cy="1400787"/>
          </a:xfrm>
          <a:solidFill>
            <a:schemeClr val="accent1"/>
          </a:solidFill>
        </p:grpSpPr>
        <p:sp>
          <p:nvSpPr>
            <p:cNvPr id="43" name="Freeform 10">
              <a:extLst>
                <a:ext uri="{FF2B5EF4-FFF2-40B4-BE49-F238E27FC236}">
                  <a16:creationId xmlns:a16="http://schemas.microsoft.com/office/drawing/2014/main" id="{E422B52D-BCE6-4E10-AD3D-1F488F1C241E}"/>
                </a:ext>
              </a:extLst>
            </p:cNvPr>
            <p:cNvSpPr>
              <a:spLocks noEditPoints="1"/>
            </p:cNvSpPr>
            <p:nvPr/>
          </p:nvSpPr>
          <p:spPr bwMode="auto">
            <a:xfrm rot="19800000">
              <a:off x="8802580" y="3329194"/>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4" name="Freeform 10">
              <a:extLst>
                <a:ext uri="{FF2B5EF4-FFF2-40B4-BE49-F238E27FC236}">
                  <a16:creationId xmlns:a16="http://schemas.microsoft.com/office/drawing/2014/main" id="{FEA56CC5-AEBE-4504-BADD-1FC6824F56F6}"/>
                </a:ext>
              </a:extLst>
            </p:cNvPr>
            <p:cNvSpPr>
              <a:spLocks noEditPoints="1"/>
            </p:cNvSpPr>
            <p:nvPr/>
          </p:nvSpPr>
          <p:spPr bwMode="auto">
            <a:xfrm>
              <a:off x="8584496" y="2619437"/>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grpSp>
        <p:nvGrpSpPr>
          <p:cNvPr id="38" name="Group 37">
            <a:extLst>
              <a:ext uri="{FF2B5EF4-FFF2-40B4-BE49-F238E27FC236}">
                <a16:creationId xmlns:a16="http://schemas.microsoft.com/office/drawing/2014/main" id="{D61553C1-4DCB-4CF2-B569-EC72716C99D8}"/>
              </a:ext>
            </a:extLst>
          </p:cNvPr>
          <p:cNvGrpSpPr>
            <a:grpSpLocks noChangeAspect="1"/>
          </p:cNvGrpSpPr>
          <p:nvPr/>
        </p:nvGrpSpPr>
        <p:grpSpPr>
          <a:xfrm flipH="1">
            <a:off x="8576289" y="2353596"/>
            <a:ext cx="1620000" cy="1580025"/>
            <a:chOff x="8584496" y="2619437"/>
            <a:chExt cx="1436226" cy="1400787"/>
          </a:xfrm>
          <a:solidFill>
            <a:schemeClr val="accent1"/>
          </a:solidFill>
        </p:grpSpPr>
        <p:sp>
          <p:nvSpPr>
            <p:cNvPr id="41" name="Freeform 10">
              <a:extLst>
                <a:ext uri="{FF2B5EF4-FFF2-40B4-BE49-F238E27FC236}">
                  <a16:creationId xmlns:a16="http://schemas.microsoft.com/office/drawing/2014/main" id="{CBEFDECE-DABF-4090-BD3E-86242387D0FC}"/>
                </a:ext>
              </a:extLst>
            </p:cNvPr>
            <p:cNvSpPr>
              <a:spLocks noEditPoints="1"/>
            </p:cNvSpPr>
            <p:nvPr/>
          </p:nvSpPr>
          <p:spPr bwMode="auto">
            <a:xfrm rot="19800000">
              <a:off x="8802580" y="3329194"/>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2" name="Freeform 10">
              <a:extLst>
                <a:ext uri="{FF2B5EF4-FFF2-40B4-BE49-F238E27FC236}">
                  <a16:creationId xmlns:a16="http://schemas.microsoft.com/office/drawing/2014/main" id="{0CA4B56B-B831-49B2-8F2F-5043C61BFD92}"/>
                </a:ext>
              </a:extLst>
            </p:cNvPr>
            <p:cNvSpPr>
              <a:spLocks noEditPoints="1"/>
            </p:cNvSpPr>
            <p:nvPr/>
          </p:nvSpPr>
          <p:spPr bwMode="auto">
            <a:xfrm>
              <a:off x="8584496" y="2619437"/>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sp>
        <p:nvSpPr>
          <p:cNvPr id="39" name="TextBox 38">
            <a:extLst>
              <a:ext uri="{FF2B5EF4-FFF2-40B4-BE49-F238E27FC236}">
                <a16:creationId xmlns:a16="http://schemas.microsoft.com/office/drawing/2014/main" id="{651D1FDA-7920-4AE9-B703-EA557585081F}"/>
              </a:ext>
            </a:extLst>
          </p:cNvPr>
          <p:cNvSpPr txBox="1"/>
          <p:nvPr/>
        </p:nvSpPr>
        <p:spPr>
          <a:xfrm>
            <a:off x="4008164" y="3017682"/>
            <a:ext cx="398488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a:ln>
                  <a:noFill/>
                </a:ln>
                <a:effectLst/>
                <a:uLnTx/>
                <a:uFillTx/>
                <a:ea typeface="+mn-ea"/>
                <a:cs typeface="+mn-cs"/>
              </a:rPr>
              <a:t>MOCKERY</a:t>
            </a:r>
          </a:p>
        </p:txBody>
      </p:sp>
      <p:sp>
        <p:nvSpPr>
          <p:cNvPr id="40" name="TextBox 39">
            <a:extLst>
              <a:ext uri="{FF2B5EF4-FFF2-40B4-BE49-F238E27FC236}">
                <a16:creationId xmlns:a16="http://schemas.microsoft.com/office/drawing/2014/main" id="{95AFEC46-B809-42E9-A68F-E8105BCE30A7}"/>
              </a:ext>
            </a:extLst>
          </p:cNvPr>
          <p:cNvSpPr txBox="1"/>
          <p:nvPr/>
        </p:nvSpPr>
        <p:spPr>
          <a:xfrm>
            <a:off x="3453301" y="3678080"/>
            <a:ext cx="509461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a:ln>
                  <a:noFill/>
                </a:ln>
                <a:effectLst/>
                <a:uLnTx/>
                <a:uFillTx/>
                <a:ea typeface="+mn-ea"/>
                <a:cs typeface="+mn-cs"/>
              </a:rPr>
              <a:t>DISCRIMINATION</a:t>
            </a:r>
            <a:r>
              <a:rPr lang="en-CA" sz="3200" b="1" baseline="30000"/>
              <a:t>1</a:t>
            </a:r>
            <a:r>
              <a:rPr lang="en-CA" sz="3200" b="1" baseline="30000">
                <a:latin typeface="Calibri" panose="020F0502020204030204" pitchFamily="34" charset="0"/>
                <a:cs typeface="Calibri" panose="020F0502020204030204" pitchFamily="34" charset="0"/>
              </a:rPr>
              <a:t>–</a:t>
            </a:r>
            <a:r>
              <a:rPr lang="en-CA" sz="3200" b="1" baseline="30000"/>
              <a:t>4</a:t>
            </a:r>
            <a:endParaRPr kumimoji="0" lang="en-CA" sz="3200" b="1" i="0" u="none" strike="noStrike" kern="1200" cap="none" spc="0" normalizeH="0" baseline="30000" noProof="0">
              <a:ln>
                <a:noFill/>
              </a:ln>
              <a:effectLst/>
              <a:uLnTx/>
              <a:uFillTx/>
              <a:ea typeface="+mn-ea"/>
              <a:cs typeface="+mn-cs"/>
            </a:endParaRPr>
          </a:p>
        </p:txBody>
      </p:sp>
      <p:sp>
        <p:nvSpPr>
          <p:cNvPr id="17" name="TextBox 16">
            <a:extLst>
              <a:ext uri="{FF2B5EF4-FFF2-40B4-BE49-F238E27FC236}">
                <a16:creationId xmlns:a16="http://schemas.microsoft.com/office/drawing/2014/main" id="{785E9DAC-CD48-4851-A6B1-59E888049B0E}"/>
              </a:ext>
            </a:extLst>
          </p:cNvPr>
          <p:cNvSpPr txBox="1"/>
          <p:nvPr/>
        </p:nvSpPr>
        <p:spPr>
          <a:xfrm>
            <a:off x="647700" y="1480561"/>
            <a:ext cx="10833100" cy="707886"/>
          </a:xfrm>
          <a:prstGeom prst="rect">
            <a:avLst/>
          </a:prstGeom>
          <a:solidFill>
            <a:schemeClr val="bg2">
              <a:lumMod val="25000"/>
            </a:schemeClr>
          </a:solidFill>
        </p:spPr>
        <p:txBody>
          <a:bodyPr wrap="square">
            <a:spAutoFit/>
          </a:bodyPr>
          <a:lstStyle/>
          <a:p>
            <a:pPr algn="ctr"/>
            <a:r>
              <a:rPr lang="en-US" sz="2000" b="1" i="0">
                <a:solidFill>
                  <a:schemeClr val="bg1"/>
                </a:solidFill>
                <a:effectLst/>
                <a:latin typeface="arial" panose="020B0604020202020204" pitchFamily="34" charset="0"/>
              </a:rPr>
              <a:t>Weight stigma</a:t>
            </a:r>
            <a:r>
              <a:rPr lang="en-US" sz="2000" b="0" i="0">
                <a:solidFill>
                  <a:schemeClr val="bg1"/>
                </a:solidFill>
                <a:effectLst/>
                <a:latin typeface="arial" panose="020B0604020202020204" pitchFamily="34" charset="0"/>
              </a:rPr>
              <a:t> refers to prejudiced, stereotyped and discriminatory views and actions affixed to people with obesity, often fueled by inaccurate ideologies about the causes of obesity</a:t>
            </a:r>
            <a:r>
              <a:rPr lang="en-US" sz="2000" b="0" i="0" baseline="30000">
                <a:solidFill>
                  <a:schemeClr val="bg1"/>
                </a:solidFill>
                <a:effectLst/>
                <a:latin typeface="arial" panose="020B0604020202020204" pitchFamily="34" charset="0"/>
              </a:rPr>
              <a:t>1</a:t>
            </a:r>
            <a:endParaRPr lang="en-CA" sz="2000" baseline="30000">
              <a:solidFill>
                <a:schemeClr val="bg1"/>
              </a:solidFill>
            </a:endParaRPr>
          </a:p>
        </p:txBody>
      </p:sp>
    </p:spTree>
    <p:extLst>
      <p:ext uri="{BB962C8B-B14F-4D97-AF65-F5344CB8AC3E}">
        <p14:creationId xmlns:p14="http://schemas.microsoft.com/office/powerpoint/2010/main" val="309818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F131-6F57-4D3A-88E3-1B0DE849A7ED}"/>
              </a:ext>
            </a:extLst>
          </p:cNvPr>
          <p:cNvSpPr>
            <a:spLocks noGrp="1"/>
          </p:cNvSpPr>
          <p:nvPr>
            <p:ph type="title"/>
          </p:nvPr>
        </p:nvSpPr>
        <p:spPr/>
        <p:txBody>
          <a:bodyPr>
            <a:noAutofit/>
          </a:bodyPr>
          <a:lstStyle/>
          <a:p>
            <a:r>
              <a:rPr lang="en-CA" sz="4200"/>
              <a:t>Patients who experience weight stigma have both behavioral and physiological changes</a:t>
            </a:r>
          </a:p>
        </p:txBody>
      </p:sp>
      <p:sp>
        <p:nvSpPr>
          <p:cNvPr id="3" name="Text Placeholder 2">
            <a:extLst>
              <a:ext uri="{FF2B5EF4-FFF2-40B4-BE49-F238E27FC236}">
                <a16:creationId xmlns:a16="http://schemas.microsoft.com/office/drawing/2014/main" id="{31E55E44-556B-4720-A3B3-E7B6535DF859}"/>
              </a:ext>
            </a:extLst>
          </p:cNvPr>
          <p:cNvSpPr>
            <a:spLocks noGrp="1"/>
          </p:cNvSpPr>
          <p:nvPr>
            <p:ph type="body" sz="quarter" idx="13"/>
          </p:nvPr>
        </p:nvSpPr>
        <p:spPr>
          <a:xfrm>
            <a:off x="647998" y="6210000"/>
            <a:ext cx="10941747" cy="324000"/>
          </a:xfrm>
        </p:spPr>
        <p:txBody>
          <a:bodyPr/>
          <a:lstStyle/>
          <a:p>
            <a:r>
              <a:rPr lang="en-CA" sz="1000" i="0"/>
              <a:t>*Self-efficacy scale assessed confidence on the following questions: Could you control what you eat; avoid eating unhealthy food that you like; avoid unhealthy foods every day; stick to your diet even when you are hungry; and avoid giving in to temptation to break a diet if offered tempting foods.</a:t>
            </a:r>
            <a:br>
              <a:rPr lang="en-CA" sz="1000" i="0"/>
            </a:br>
            <a:r>
              <a:rPr lang="en-CA" sz="1000" i="0"/>
              <a:t> BP, blood pressure. </a:t>
            </a:r>
            <a:br>
              <a:rPr lang="en-CA" sz="1000" i="0"/>
            </a:br>
            <a:r>
              <a:rPr lang="en-CA" sz="1000" i="0"/>
              <a:t>1. </a:t>
            </a:r>
            <a:r>
              <a:rPr lang="en-CA" sz="1000" i="0" err="1"/>
              <a:t>Puhl</a:t>
            </a:r>
            <a:r>
              <a:rPr lang="en-CA" sz="1000" i="0"/>
              <a:t> M et al. Clin Diabetes 2016;34:44–50; 2. Phelan SM et al. Obesity Reviews 2015;16:319–326; 3. </a:t>
            </a:r>
            <a:r>
              <a:rPr lang="en-CA" sz="1000" i="0" err="1"/>
              <a:t>Hatzenbuehler</a:t>
            </a:r>
            <a:r>
              <a:rPr lang="en-CA" sz="1000" i="0"/>
              <a:t> ML et al. Obesity (Silver Spring) 2009;17:2033–2039; </a:t>
            </a:r>
            <a:br>
              <a:rPr lang="en-CA" sz="1000" i="0"/>
            </a:br>
            <a:r>
              <a:rPr lang="en-US" sz="1000" i="0"/>
              <a:t>4.</a:t>
            </a:r>
            <a:r>
              <a:rPr lang="en-CA" sz="1000" i="0"/>
              <a:t> </a:t>
            </a:r>
            <a:r>
              <a:rPr lang="en-US" sz="1000" i="0" err="1"/>
              <a:t>Schvey</a:t>
            </a:r>
            <a:r>
              <a:rPr lang="en-US" sz="1000" i="0"/>
              <a:t> NA et al. Obesity 2011;19:1957–1962; 5. Major B et al. J Exp Soc Psychol 2014;51:74–80; </a:t>
            </a:r>
            <a:r>
              <a:rPr lang="en-CA" sz="1000" i="0"/>
              <a:t>6. </a:t>
            </a:r>
            <a:r>
              <a:rPr lang="en-US" sz="1000" i="0"/>
              <a:t>Major B et al. Soc Psychol Personal Sci 2012;3:651–658; </a:t>
            </a:r>
            <a:br>
              <a:rPr lang="en-US" sz="1000" i="0"/>
            </a:br>
            <a:r>
              <a:rPr lang="en-US" sz="1000" i="0"/>
              <a:t>7. </a:t>
            </a:r>
            <a:r>
              <a:rPr lang="en-US" sz="1000" i="0" err="1"/>
              <a:t>Vartanian</a:t>
            </a:r>
            <a:r>
              <a:rPr lang="en-US" sz="1000" i="0"/>
              <a:t> LR and Novak SA. Obesity 2011;19:757–762. </a:t>
            </a:r>
            <a:endParaRPr lang="en-CA" sz="1000" i="0"/>
          </a:p>
        </p:txBody>
      </p:sp>
      <p:sp>
        <p:nvSpPr>
          <p:cNvPr id="4" name="Rectangle 3">
            <a:extLst>
              <a:ext uri="{FF2B5EF4-FFF2-40B4-BE49-F238E27FC236}">
                <a16:creationId xmlns:a16="http://schemas.microsoft.com/office/drawing/2014/main" id="{2DA825BE-AE87-4C9C-A03C-BE7063DCFCF0}"/>
              </a:ext>
            </a:extLst>
          </p:cNvPr>
          <p:cNvSpPr/>
          <p:nvPr/>
        </p:nvSpPr>
        <p:spPr>
          <a:xfrm>
            <a:off x="647700" y="1944690"/>
            <a:ext cx="3534335" cy="3478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7EEB26E7-549C-4A7B-BA08-7B068F3EB609}"/>
              </a:ext>
            </a:extLst>
          </p:cNvPr>
          <p:cNvSpPr/>
          <p:nvPr/>
        </p:nvSpPr>
        <p:spPr>
          <a:xfrm>
            <a:off x="4403840" y="1944689"/>
            <a:ext cx="3446930" cy="3478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D5B0C55B-7FD9-48F0-8F75-F3A389B73EDA}"/>
              </a:ext>
            </a:extLst>
          </p:cNvPr>
          <p:cNvSpPr/>
          <p:nvPr/>
        </p:nvSpPr>
        <p:spPr>
          <a:xfrm>
            <a:off x="8010783" y="1944689"/>
            <a:ext cx="3446930" cy="3478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7" name="TextBox 6">
            <a:extLst>
              <a:ext uri="{FF2B5EF4-FFF2-40B4-BE49-F238E27FC236}">
                <a16:creationId xmlns:a16="http://schemas.microsoft.com/office/drawing/2014/main" id="{C713C7A5-84B4-4CB5-87A5-182C74C68213}"/>
              </a:ext>
            </a:extLst>
          </p:cNvPr>
          <p:cNvSpPr txBox="1"/>
          <p:nvPr/>
        </p:nvSpPr>
        <p:spPr>
          <a:xfrm>
            <a:off x="724650" y="4763383"/>
            <a:ext cx="3380435"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2.4X more likely </a:t>
            </a:r>
            <a:r>
              <a:rPr kumimoji="0" lang="en-CA" sz="1700" b="0" i="0" u="none" strike="noStrike" kern="1200" cap="none" spc="0" normalizeH="0" baseline="0" noProof="0">
                <a:ln>
                  <a:noFill/>
                </a:ln>
                <a:solidFill>
                  <a:schemeClr val="bg1"/>
                </a:solidFill>
                <a:effectLst/>
                <a:uLnTx/>
                <a:uFillTx/>
                <a:ea typeface="+mn-ea"/>
                <a:cs typeface="+mn-cs"/>
              </a:rPr>
              <a:t>to have a major depressive episode</a:t>
            </a:r>
            <a:r>
              <a:rPr kumimoji="0" lang="en-CA" sz="1700" b="0" i="0" u="none" strike="noStrike" kern="1200" cap="none" spc="0" normalizeH="0" baseline="30000" noProof="0">
                <a:ln>
                  <a:noFill/>
                </a:ln>
                <a:solidFill>
                  <a:schemeClr val="bg1"/>
                </a:solidFill>
                <a:effectLst/>
                <a:uLnTx/>
                <a:uFillTx/>
                <a:ea typeface="+mn-ea"/>
                <a:cs typeface="+mn-cs"/>
              </a:rPr>
              <a:t>3</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8" name="TextBox 7">
            <a:extLst>
              <a:ext uri="{FF2B5EF4-FFF2-40B4-BE49-F238E27FC236}">
                <a16:creationId xmlns:a16="http://schemas.microsoft.com/office/drawing/2014/main" id="{E5C48AC3-AF1F-4CDF-BE3B-7187DA886703}"/>
              </a:ext>
            </a:extLst>
          </p:cNvPr>
          <p:cNvSpPr txBox="1"/>
          <p:nvPr/>
        </p:nvSpPr>
        <p:spPr>
          <a:xfrm>
            <a:off x="847213" y="3995950"/>
            <a:ext cx="3135309"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1.5X higher distress</a:t>
            </a:r>
            <a:r>
              <a:rPr kumimoji="0" lang="en-CA" sz="1700" b="0" i="0" u="none" strike="noStrike" kern="1200" cap="none" spc="0" normalizeH="0" baseline="0" noProof="0">
                <a:ln>
                  <a:noFill/>
                </a:ln>
                <a:solidFill>
                  <a:schemeClr val="bg1"/>
                </a:solidFill>
                <a:effectLst/>
                <a:uLnTx/>
                <a:uFillTx/>
                <a:ea typeface="+mn-ea"/>
                <a:cs typeface="+mn-cs"/>
              </a:rPr>
              <a:t> over body image</a:t>
            </a:r>
            <a:r>
              <a:rPr kumimoji="0" lang="en-CA" sz="1700" b="0" i="0" u="none" strike="noStrike" kern="1200" cap="none" spc="0" normalizeH="0" baseline="30000" noProof="0">
                <a:ln>
                  <a:noFill/>
                </a:ln>
                <a:solidFill>
                  <a:schemeClr val="bg1"/>
                </a:solidFill>
                <a:effectLst/>
                <a:uLnTx/>
                <a:uFillTx/>
                <a:ea typeface="+mn-ea"/>
                <a:cs typeface="+mn-cs"/>
              </a:rPr>
              <a:t>1,2</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9" name="TextBox 8">
            <a:extLst>
              <a:ext uri="{FF2B5EF4-FFF2-40B4-BE49-F238E27FC236}">
                <a16:creationId xmlns:a16="http://schemas.microsoft.com/office/drawing/2014/main" id="{D7BF70BB-6967-471C-BDFA-C19EDF3D63A6}"/>
              </a:ext>
            </a:extLst>
          </p:cNvPr>
          <p:cNvSpPr txBox="1"/>
          <p:nvPr/>
        </p:nvSpPr>
        <p:spPr>
          <a:xfrm>
            <a:off x="4498045" y="3995950"/>
            <a:ext cx="3258521"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3.4X more calories consumed</a:t>
            </a:r>
            <a:r>
              <a:rPr lang="en-CA" sz="1700" b="1" baseline="30000">
                <a:solidFill>
                  <a:schemeClr val="bg1"/>
                </a:solidFill>
              </a:rPr>
              <a:t>4</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10" name="TextBox 9">
            <a:extLst>
              <a:ext uri="{FF2B5EF4-FFF2-40B4-BE49-F238E27FC236}">
                <a16:creationId xmlns:a16="http://schemas.microsoft.com/office/drawing/2014/main" id="{34DEA5B4-99C2-4851-A99F-B10DDF684581}"/>
              </a:ext>
            </a:extLst>
          </p:cNvPr>
          <p:cNvSpPr txBox="1"/>
          <p:nvPr/>
        </p:nvSpPr>
        <p:spPr>
          <a:xfrm>
            <a:off x="4208604" y="4763383"/>
            <a:ext cx="3837403"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1.4X lower </a:t>
            </a:r>
            <a:r>
              <a:rPr kumimoji="0" lang="en-CA" sz="1700" b="0" i="0" u="none" strike="noStrike" kern="1200" cap="none" spc="0" normalizeH="0" baseline="0" noProof="0">
                <a:ln>
                  <a:noFill/>
                </a:ln>
                <a:solidFill>
                  <a:schemeClr val="bg1"/>
                </a:solidFill>
                <a:effectLst/>
                <a:uLnTx/>
                <a:uFillTx/>
                <a:ea typeface="+mn-ea"/>
                <a:cs typeface="+mn-cs"/>
              </a:rPr>
              <a:t>score on self-efficacy scale* for dietary control</a:t>
            </a:r>
            <a:r>
              <a:rPr lang="en-CA" sz="1700" baseline="30000">
                <a:solidFill>
                  <a:schemeClr val="bg1"/>
                </a:solidFill>
              </a:rPr>
              <a:t>5</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11" name="TextBox 10">
            <a:extLst>
              <a:ext uri="{FF2B5EF4-FFF2-40B4-BE49-F238E27FC236}">
                <a16:creationId xmlns:a16="http://schemas.microsoft.com/office/drawing/2014/main" id="{D18F919A-34B7-4041-A1C9-7A795A34D386}"/>
              </a:ext>
            </a:extLst>
          </p:cNvPr>
          <p:cNvSpPr txBox="1"/>
          <p:nvPr/>
        </p:nvSpPr>
        <p:spPr>
          <a:xfrm>
            <a:off x="7945451" y="4763383"/>
            <a:ext cx="3499259"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2.3X more likely</a:t>
            </a:r>
            <a:r>
              <a:rPr kumimoji="0" lang="en-CA" sz="1700" b="0" i="0" u="none" strike="noStrike" kern="1200" cap="none" spc="0" normalizeH="0" baseline="0" noProof="0">
                <a:ln>
                  <a:noFill/>
                </a:ln>
                <a:solidFill>
                  <a:schemeClr val="bg1"/>
                </a:solidFill>
                <a:effectLst/>
                <a:uLnTx/>
                <a:uFillTx/>
                <a:ea typeface="+mn-ea"/>
                <a:cs typeface="+mn-cs"/>
              </a:rPr>
              <a:t> to </a:t>
            </a:r>
            <a:br>
              <a:rPr kumimoji="0" lang="en-CA" sz="1700" b="0" i="0" u="none" strike="noStrike" kern="1200" cap="none" spc="0" normalizeH="0" baseline="0" noProof="0">
                <a:ln>
                  <a:noFill/>
                </a:ln>
                <a:solidFill>
                  <a:schemeClr val="bg1"/>
                </a:solidFill>
                <a:effectLst/>
                <a:uLnTx/>
                <a:uFillTx/>
                <a:ea typeface="+mn-ea"/>
                <a:cs typeface="+mn-cs"/>
              </a:rPr>
            </a:br>
            <a:r>
              <a:rPr kumimoji="0" lang="en-CA" sz="1700" b="0" i="0" u="none" strike="noStrike" kern="1200" cap="none" spc="0" normalizeH="0" baseline="0" noProof="0">
                <a:ln>
                  <a:noFill/>
                </a:ln>
                <a:solidFill>
                  <a:schemeClr val="bg1"/>
                </a:solidFill>
                <a:effectLst/>
                <a:uLnTx/>
                <a:uFillTx/>
                <a:ea typeface="+mn-ea"/>
                <a:cs typeface="+mn-cs"/>
              </a:rPr>
              <a:t>avoid exercise</a:t>
            </a:r>
            <a:r>
              <a:rPr lang="en-CA" sz="1700" b="1" baseline="30000">
                <a:solidFill>
                  <a:schemeClr val="bg1"/>
                </a:solidFill>
              </a:rPr>
              <a:t>7</a:t>
            </a:r>
            <a:r>
              <a:rPr kumimoji="0" lang="en-CA" sz="1700" b="0" i="0" u="none" strike="noStrike" kern="1200" cap="none" spc="0" normalizeH="0" baseline="0" noProof="0">
                <a:ln>
                  <a:noFill/>
                </a:ln>
                <a:solidFill>
                  <a:schemeClr val="bg1"/>
                </a:solidFill>
                <a:effectLst/>
                <a:uLnTx/>
                <a:uFillTx/>
                <a:ea typeface="+mn-ea"/>
                <a:cs typeface="+mn-cs"/>
              </a:rPr>
              <a:t> </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12" name="TextBox 11">
            <a:extLst>
              <a:ext uri="{FF2B5EF4-FFF2-40B4-BE49-F238E27FC236}">
                <a16:creationId xmlns:a16="http://schemas.microsoft.com/office/drawing/2014/main" id="{979B77D0-C2B4-41D2-AE71-6F5BC695532B}"/>
              </a:ext>
            </a:extLst>
          </p:cNvPr>
          <p:cNvSpPr txBox="1"/>
          <p:nvPr/>
        </p:nvSpPr>
        <p:spPr>
          <a:xfrm>
            <a:off x="7756566" y="4126755"/>
            <a:ext cx="3679701" cy="35394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a:ln>
                  <a:noFill/>
                </a:ln>
                <a:solidFill>
                  <a:schemeClr val="bg1"/>
                </a:solidFill>
                <a:effectLst/>
                <a:uLnTx/>
                <a:uFillTx/>
                <a:ea typeface="+mn-ea"/>
                <a:cs typeface="+mn-cs"/>
              </a:rPr>
              <a:t>1.4X increased BP</a:t>
            </a:r>
            <a:r>
              <a:rPr lang="en-CA" sz="1700" b="1" baseline="30000">
                <a:solidFill>
                  <a:schemeClr val="bg1"/>
                </a:solidFill>
              </a:rPr>
              <a:t>6</a:t>
            </a:r>
            <a:r>
              <a:rPr kumimoji="0" lang="en-CA" sz="1700" b="1" i="0" u="none" strike="noStrike" kern="1200" cap="none" spc="0" normalizeH="0" baseline="0" noProof="0">
                <a:ln>
                  <a:noFill/>
                </a:ln>
                <a:solidFill>
                  <a:schemeClr val="bg1"/>
                </a:solidFill>
                <a:effectLst/>
                <a:uLnTx/>
                <a:uFillTx/>
                <a:ea typeface="+mn-ea"/>
                <a:cs typeface="+mn-cs"/>
              </a:rPr>
              <a:t> </a:t>
            </a:r>
            <a:endParaRPr kumimoji="0" lang="en-US" sz="1700" b="0" i="0" u="none" strike="noStrike" kern="1200" cap="none" spc="0" normalizeH="0" baseline="30000" noProof="0">
              <a:ln>
                <a:noFill/>
              </a:ln>
              <a:solidFill>
                <a:schemeClr val="bg1"/>
              </a:solidFill>
              <a:effectLst/>
              <a:uLnTx/>
              <a:uFillTx/>
              <a:ea typeface="+mn-ea"/>
              <a:cs typeface="+mn-cs"/>
            </a:endParaRPr>
          </a:p>
        </p:txBody>
      </p:sp>
      <p:sp>
        <p:nvSpPr>
          <p:cNvPr id="13" name="Oval 12">
            <a:extLst>
              <a:ext uri="{FF2B5EF4-FFF2-40B4-BE49-F238E27FC236}">
                <a16:creationId xmlns:a16="http://schemas.microsoft.com/office/drawing/2014/main" id="{CCF5907B-AF5E-4296-A46F-56288BDE49BE}"/>
              </a:ext>
            </a:extLst>
          </p:cNvPr>
          <p:cNvSpPr/>
          <p:nvPr/>
        </p:nvSpPr>
        <p:spPr>
          <a:xfrm>
            <a:off x="1538045" y="2172655"/>
            <a:ext cx="1753644" cy="1753644"/>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4" name="Oval 13">
            <a:extLst>
              <a:ext uri="{FF2B5EF4-FFF2-40B4-BE49-F238E27FC236}">
                <a16:creationId xmlns:a16="http://schemas.microsoft.com/office/drawing/2014/main" id="{7487AF1E-AD0C-4357-8137-0357D8FEA2FA}"/>
              </a:ext>
            </a:extLst>
          </p:cNvPr>
          <p:cNvSpPr/>
          <p:nvPr/>
        </p:nvSpPr>
        <p:spPr>
          <a:xfrm>
            <a:off x="5250483" y="2172655"/>
            <a:ext cx="1753644" cy="1753644"/>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5" name="Oval 14">
            <a:extLst>
              <a:ext uri="{FF2B5EF4-FFF2-40B4-BE49-F238E27FC236}">
                <a16:creationId xmlns:a16="http://schemas.microsoft.com/office/drawing/2014/main" id="{6A65461B-5FE9-47FE-80B4-3F0010370D2F}"/>
              </a:ext>
            </a:extLst>
          </p:cNvPr>
          <p:cNvSpPr/>
          <p:nvPr/>
        </p:nvSpPr>
        <p:spPr>
          <a:xfrm>
            <a:off x="8857426" y="2172655"/>
            <a:ext cx="1753644" cy="1753644"/>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a:ln>
                <a:noFill/>
              </a:ln>
              <a:solidFill>
                <a:srgbClr val="FFFFFF"/>
              </a:solidFill>
              <a:effectLst/>
              <a:uLnTx/>
              <a:uFillTx/>
              <a:ea typeface="+mn-ea"/>
              <a:cs typeface="+mn-cs"/>
            </a:endParaRPr>
          </a:p>
        </p:txBody>
      </p:sp>
      <p:grpSp>
        <p:nvGrpSpPr>
          <p:cNvPr id="16" name="Group 4">
            <a:extLst>
              <a:ext uri="{FF2B5EF4-FFF2-40B4-BE49-F238E27FC236}">
                <a16:creationId xmlns:a16="http://schemas.microsoft.com/office/drawing/2014/main" id="{E74A2C71-56AF-4096-9334-FEC9DEB94A3D}"/>
              </a:ext>
            </a:extLst>
          </p:cNvPr>
          <p:cNvGrpSpPr>
            <a:grpSpLocks noChangeAspect="1"/>
          </p:cNvGrpSpPr>
          <p:nvPr/>
        </p:nvGrpSpPr>
        <p:grpSpPr bwMode="auto">
          <a:xfrm>
            <a:off x="9177165" y="2460181"/>
            <a:ext cx="1114166" cy="1108532"/>
            <a:chOff x="1754" y="99"/>
            <a:chExt cx="4153" cy="4132"/>
          </a:xfrm>
          <a:solidFill>
            <a:schemeClr val="tx1"/>
          </a:solidFill>
        </p:grpSpPr>
        <p:sp>
          <p:nvSpPr>
            <p:cNvPr id="17" name="Freeform 5">
              <a:extLst>
                <a:ext uri="{FF2B5EF4-FFF2-40B4-BE49-F238E27FC236}">
                  <a16:creationId xmlns:a16="http://schemas.microsoft.com/office/drawing/2014/main" id="{0E250653-F68E-4538-883F-955FD87777BA}"/>
                </a:ext>
              </a:extLst>
            </p:cNvPr>
            <p:cNvSpPr>
              <a:spLocks noEditPoints="1"/>
            </p:cNvSpPr>
            <p:nvPr/>
          </p:nvSpPr>
          <p:spPr bwMode="auto">
            <a:xfrm>
              <a:off x="1754" y="99"/>
              <a:ext cx="4153" cy="4132"/>
            </a:xfrm>
            <a:custGeom>
              <a:avLst/>
              <a:gdLst>
                <a:gd name="T0" fmla="*/ 618 w 1749"/>
                <a:gd name="T1" fmla="*/ 2 h 1740"/>
                <a:gd name="T2" fmla="*/ 1418 w 1749"/>
                <a:gd name="T3" fmla="*/ 224 h 1740"/>
                <a:gd name="T4" fmla="*/ 1635 w 1749"/>
                <a:gd name="T5" fmla="*/ 239 h 1740"/>
                <a:gd name="T6" fmla="*/ 1746 w 1749"/>
                <a:gd name="T7" fmla="*/ 925 h 1740"/>
                <a:gd name="T8" fmla="*/ 1419 w 1749"/>
                <a:gd name="T9" fmla="*/ 1290 h 1740"/>
                <a:gd name="T10" fmla="*/ 736 w 1749"/>
                <a:gd name="T11" fmla="*/ 1584 h 1740"/>
                <a:gd name="T12" fmla="*/ 688 w 1749"/>
                <a:gd name="T13" fmla="*/ 1655 h 1740"/>
                <a:gd name="T14" fmla="*/ 373 w 1749"/>
                <a:gd name="T15" fmla="*/ 1730 h 1740"/>
                <a:gd name="T16" fmla="*/ 49 w 1749"/>
                <a:gd name="T17" fmla="*/ 1487 h 1740"/>
                <a:gd name="T18" fmla="*/ 542 w 1749"/>
                <a:gd name="T19" fmla="*/ 1465 h 1740"/>
                <a:gd name="T20" fmla="*/ 712 w 1749"/>
                <a:gd name="T21" fmla="*/ 1505 h 1740"/>
                <a:gd name="T22" fmla="*/ 1117 w 1749"/>
                <a:gd name="T23" fmla="*/ 1551 h 1740"/>
                <a:gd name="T24" fmla="*/ 1313 w 1749"/>
                <a:gd name="T25" fmla="*/ 1192 h 1740"/>
                <a:gd name="T26" fmla="*/ 1061 w 1749"/>
                <a:gd name="T27" fmla="*/ 341 h 1740"/>
                <a:gd name="T28" fmla="*/ 1390 w 1749"/>
                <a:gd name="T29" fmla="*/ 239 h 1740"/>
                <a:gd name="T30" fmla="*/ 616 w 1749"/>
                <a:gd name="T31" fmla="*/ 34 h 1740"/>
                <a:gd name="T32" fmla="*/ 742 w 1749"/>
                <a:gd name="T33" fmla="*/ 320 h 1740"/>
                <a:gd name="T34" fmla="*/ 818 w 1749"/>
                <a:gd name="T35" fmla="*/ 436 h 1740"/>
                <a:gd name="T36" fmla="*/ 645 w 1749"/>
                <a:gd name="T37" fmla="*/ 1189 h 1740"/>
                <a:gd name="T38" fmla="*/ 10 w 1749"/>
                <a:gd name="T39" fmla="*/ 1089 h 1740"/>
                <a:gd name="T40" fmla="*/ 45 w 1749"/>
                <a:gd name="T41" fmla="*/ 370 h 1740"/>
                <a:gd name="T42" fmla="*/ 282 w 1749"/>
                <a:gd name="T43" fmla="*/ 314 h 1740"/>
                <a:gd name="T44" fmla="*/ 785 w 1749"/>
                <a:gd name="T45" fmla="*/ 947 h 1740"/>
                <a:gd name="T46" fmla="*/ 773 w 1749"/>
                <a:gd name="T47" fmla="*/ 420 h 1740"/>
                <a:gd name="T48" fmla="*/ 360 w 1749"/>
                <a:gd name="T49" fmla="*/ 420 h 1740"/>
                <a:gd name="T50" fmla="*/ 785 w 1749"/>
                <a:gd name="T51" fmla="*/ 947 h 1740"/>
                <a:gd name="T52" fmla="*/ 1093 w 1749"/>
                <a:gd name="T53" fmla="*/ 349 h 1740"/>
                <a:gd name="T54" fmla="*/ 1556 w 1749"/>
                <a:gd name="T55" fmla="*/ 1143 h 1740"/>
                <a:gd name="T56" fmla="*/ 1713 w 1749"/>
                <a:gd name="T57" fmla="*/ 350 h 1740"/>
                <a:gd name="T58" fmla="*/ 312 w 1749"/>
                <a:gd name="T59" fmla="*/ 1702 h 1740"/>
                <a:gd name="T60" fmla="*/ 549 w 1749"/>
                <a:gd name="T61" fmla="*/ 1602 h 1740"/>
                <a:gd name="T62" fmla="*/ 474 w 1749"/>
                <a:gd name="T63" fmla="*/ 1463 h 1740"/>
                <a:gd name="T64" fmla="*/ 104 w 1749"/>
                <a:gd name="T65" fmla="*/ 1651 h 1740"/>
                <a:gd name="T66" fmla="*/ 217 w 1749"/>
                <a:gd name="T67" fmla="*/ 455 h 1740"/>
                <a:gd name="T68" fmla="*/ 42 w 1749"/>
                <a:gd name="T69" fmla="*/ 536 h 1740"/>
                <a:gd name="T70" fmla="*/ 243 w 1749"/>
                <a:gd name="T71" fmla="*/ 914 h 1740"/>
                <a:gd name="T72" fmla="*/ 638 w 1749"/>
                <a:gd name="T73" fmla="*/ 965 h 1740"/>
                <a:gd name="T74" fmla="*/ 331 w 1749"/>
                <a:gd name="T75" fmla="*/ 405 h 1740"/>
                <a:gd name="T76" fmla="*/ 785 w 1749"/>
                <a:gd name="T77" fmla="*/ 387 h 1740"/>
                <a:gd name="T78" fmla="*/ 300 w 1749"/>
                <a:gd name="T79" fmla="*/ 348 h 1740"/>
                <a:gd name="T80" fmla="*/ 631 w 1749"/>
                <a:gd name="T81" fmla="*/ 1026 h 1740"/>
                <a:gd name="T82" fmla="*/ 786 w 1749"/>
                <a:gd name="T83" fmla="*/ 977 h 1740"/>
                <a:gd name="T84" fmla="*/ 745 w 1749"/>
                <a:gd name="T85" fmla="*/ 1080 h 1740"/>
                <a:gd name="T86" fmla="*/ 340 w 1749"/>
                <a:gd name="T87" fmla="*/ 1053 h 1740"/>
                <a:gd name="T88" fmla="*/ 80 w 1749"/>
                <a:gd name="T89" fmla="*/ 1081 h 1740"/>
                <a:gd name="T90" fmla="*/ 350 w 1749"/>
                <a:gd name="T91" fmla="*/ 1173 h 1740"/>
                <a:gd name="T92" fmla="*/ 290 w 1749"/>
                <a:gd name="T93" fmla="*/ 1008 h 1740"/>
                <a:gd name="T94" fmla="*/ 55 w 1749"/>
                <a:gd name="T95" fmla="*/ 985 h 1740"/>
                <a:gd name="T96" fmla="*/ 290 w 1749"/>
                <a:gd name="T97" fmla="*/ 1008 h 1740"/>
                <a:gd name="T98" fmla="*/ 47 w 1749"/>
                <a:gd name="T99" fmla="*/ 464 h 1740"/>
                <a:gd name="T100" fmla="*/ 582 w 1749"/>
                <a:gd name="T101" fmla="*/ 1513 h 1740"/>
                <a:gd name="T102" fmla="*/ 679 w 1749"/>
                <a:gd name="T103" fmla="*/ 1513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9" h="1740">
                  <a:moveTo>
                    <a:pt x="376" y="279"/>
                  </a:moveTo>
                  <a:cubicBezTo>
                    <a:pt x="377" y="254"/>
                    <a:pt x="376" y="230"/>
                    <a:pt x="380" y="206"/>
                  </a:cubicBezTo>
                  <a:cubicBezTo>
                    <a:pt x="401" y="86"/>
                    <a:pt x="496" y="3"/>
                    <a:pt x="618" y="2"/>
                  </a:cubicBezTo>
                  <a:cubicBezTo>
                    <a:pt x="759" y="1"/>
                    <a:pt x="901" y="3"/>
                    <a:pt x="1042" y="3"/>
                  </a:cubicBezTo>
                  <a:cubicBezTo>
                    <a:pt x="1092" y="3"/>
                    <a:pt x="1143" y="0"/>
                    <a:pt x="1194" y="3"/>
                  </a:cubicBezTo>
                  <a:cubicBezTo>
                    <a:pt x="1314" y="10"/>
                    <a:pt x="1408" y="104"/>
                    <a:pt x="1418" y="224"/>
                  </a:cubicBezTo>
                  <a:cubicBezTo>
                    <a:pt x="1418" y="228"/>
                    <a:pt x="1419" y="232"/>
                    <a:pt x="1420" y="239"/>
                  </a:cubicBezTo>
                  <a:cubicBezTo>
                    <a:pt x="1427" y="239"/>
                    <a:pt x="1434" y="239"/>
                    <a:pt x="1441" y="239"/>
                  </a:cubicBezTo>
                  <a:cubicBezTo>
                    <a:pt x="1506" y="239"/>
                    <a:pt x="1571" y="239"/>
                    <a:pt x="1635" y="239"/>
                  </a:cubicBezTo>
                  <a:cubicBezTo>
                    <a:pt x="1701" y="239"/>
                    <a:pt x="1745" y="283"/>
                    <a:pt x="1745" y="350"/>
                  </a:cubicBezTo>
                  <a:cubicBezTo>
                    <a:pt x="1745" y="465"/>
                    <a:pt x="1745" y="581"/>
                    <a:pt x="1745" y="697"/>
                  </a:cubicBezTo>
                  <a:cubicBezTo>
                    <a:pt x="1745" y="773"/>
                    <a:pt x="1744" y="849"/>
                    <a:pt x="1746" y="925"/>
                  </a:cubicBezTo>
                  <a:cubicBezTo>
                    <a:pt x="1749" y="1042"/>
                    <a:pt x="1692" y="1127"/>
                    <a:pt x="1574" y="1171"/>
                  </a:cubicBezTo>
                  <a:cubicBezTo>
                    <a:pt x="1525" y="1190"/>
                    <a:pt x="1474" y="1197"/>
                    <a:pt x="1419" y="1196"/>
                  </a:cubicBezTo>
                  <a:cubicBezTo>
                    <a:pt x="1419" y="1228"/>
                    <a:pt x="1419" y="1259"/>
                    <a:pt x="1419" y="1290"/>
                  </a:cubicBezTo>
                  <a:cubicBezTo>
                    <a:pt x="1418" y="1351"/>
                    <a:pt x="1401" y="1406"/>
                    <a:pt x="1367" y="1455"/>
                  </a:cubicBezTo>
                  <a:cubicBezTo>
                    <a:pt x="1307" y="1539"/>
                    <a:pt x="1226" y="1582"/>
                    <a:pt x="1124" y="1583"/>
                  </a:cubicBezTo>
                  <a:cubicBezTo>
                    <a:pt x="994" y="1584"/>
                    <a:pt x="865" y="1584"/>
                    <a:pt x="736" y="1584"/>
                  </a:cubicBezTo>
                  <a:cubicBezTo>
                    <a:pt x="729" y="1584"/>
                    <a:pt x="721" y="1584"/>
                    <a:pt x="712" y="1584"/>
                  </a:cubicBezTo>
                  <a:cubicBezTo>
                    <a:pt x="712" y="1601"/>
                    <a:pt x="712" y="1616"/>
                    <a:pt x="712" y="1631"/>
                  </a:cubicBezTo>
                  <a:cubicBezTo>
                    <a:pt x="713" y="1648"/>
                    <a:pt x="705" y="1655"/>
                    <a:pt x="688" y="1655"/>
                  </a:cubicBezTo>
                  <a:cubicBezTo>
                    <a:pt x="651" y="1655"/>
                    <a:pt x="615" y="1655"/>
                    <a:pt x="578" y="1655"/>
                  </a:cubicBezTo>
                  <a:cubicBezTo>
                    <a:pt x="571" y="1655"/>
                    <a:pt x="563" y="1656"/>
                    <a:pt x="558" y="1660"/>
                  </a:cubicBezTo>
                  <a:cubicBezTo>
                    <a:pt x="503" y="1703"/>
                    <a:pt x="440" y="1722"/>
                    <a:pt x="373" y="1730"/>
                  </a:cubicBezTo>
                  <a:cubicBezTo>
                    <a:pt x="286" y="1740"/>
                    <a:pt x="201" y="1733"/>
                    <a:pt x="121" y="1695"/>
                  </a:cubicBezTo>
                  <a:cubicBezTo>
                    <a:pt x="95" y="1683"/>
                    <a:pt x="70" y="1667"/>
                    <a:pt x="49" y="1647"/>
                  </a:cubicBezTo>
                  <a:cubicBezTo>
                    <a:pt x="0" y="1599"/>
                    <a:pt x="1" y="1536"/>
                    <a:pt x="49" y="1487"/>
                  </a:cubicBezTo>
                  <a:cubicBezTo>
                    <a:pt x="85" y="1451"/>
                    <a:pt x="130" y="1431"/>
                    <a:pt x="178" y="1419"/>
                  </a:cubicBezTo>
                  <a:cubicBezTo>
                    <a:pt x="287" y="1391"/>
                    <a:pt x="395" y="1394"/>
                    <a:pt x="499" y="1440"/>
                  </a:cubicBezTo>
                  <a:cubicBezTo>
                    <a:pt x="514" y="1446"/>
                    <a:pt x="530" y="1454"/>
                    <a:pt x="542" y="1465"/>
                  </a:cubicBezTo>
                  <a:cubicBezTo>
                    <a:pt x="558" y="1478"/>
                    <a:pt x="574" y="1481"/>
                    <a:pt x="593" y="1480"/>
                  </a:cubicBezTo>
                  <a:cubicBezTo>
                    <a:pt x="625" y="1479"/>
                    <a:pt x="656" y="1481"/>
                    <a:pt x="687" y="1480"/>
                  </a:cubicBezTo>
                  <a:cubicBezTo>
                    <a:pt x="706" y="1479"/>
                    <a:pt x="713" y="1487"/>
                    <a:pt x="712" y="1505"/>
                  </a:cubicBezTo>
                  <a:cubicBezTo>
                    <a:pt x="712" y="1520"/>
                    <a:pt x="712" y="1534"/>
                    <a:pt x="712" y="1552"/>
                  </a:cubicBezTo>
                  <a:cubicBezTo>
                    <a:pt x="721" y="1552"/>
                    <a:pt x="728" y="1552"/>
                    <a:pt x="735" y="1552"/>
                  </a:cubicBezTo>
                  <a:cubicBezTo>
                    <a:pt x="862" y="1552"/>
                    <a:pt x="990" y="1552"/>
                    <a:pt x="1117" y="1551"/>
                  </a:cubicBezTo>
                  <a:cubicBezTo>
                    <a:pt x="1272" y="1551"/>
                    <a:pt x="1386" y="1437"/>
                    <a:pt x="1387" y="1283"/>
                  </a:cubicBezTo>
                  <a:cubicBezTo>
                    <a:pt x="1387" y="1255"/>
                    <a:pt x="1387" y="1227"/>
                    <a:pt x="1387" y="1198"/>
                  </a:cubicBezTo>
                  <a:cubicBezTo>
                    <a:pt x="1361" y="1196"/>
                    <a:pt x="1337" y="1195"/>
                    <a:pt x="1313" y="1192"/>
                  </a:cubicBezTo>
                  <a:cubicBezTo>
                    <a:pt x="1253" y="1184"/>
                    <a:pt x="1198" y="1163"/>
                    <a:pt x="1149" y="1127"/>
                  </a:cubicBezTo>
                  <a:cubicBezTo>
                    <a:pt x="1094" y="1085"/>
                    <a:pt x="1062" y="1027"/>
                    <a:pt x="1062" y="957"/>
                  </a:cubicBezTo>
                  <a:cubicBezTo>
                    <a:pt x="1060" y="752"/>
                    <a:pt x="1061" y="547"/>
                    <a:pt x="1061" y="341"/>
                  </a:cubicBezTo>
                  <a:cubicBezTo>
                    <a:pt x="1062" y="283"/>
                    <a:pt x="1106" y="240"/>
                    <a:pt x="1165" y="239"/>
                  </a:cubicBezTo>
                  <a:cubicBezTo>
                    <a:pt x="1231" y="238"/>
                    <a:pt x="1297" y="239"/>
                    <a:pt x="1363" y="239"/>
                  </a:cubicBezTo>
                  <a:cubicBezTo>
                    <a:pt x="1370" y="239"/>
                    <a:pt x="1377" y="239"/>
                    <a:pt x="1390" y="239"/>
                  </a:cubicBezTo>
                  <a:cubicBezTo>
                    <a:pt x="1383" y="213"/>
                    <a:pt x="1381" y="189"/>
                    <a:pt x="1372" y="167"/>
                  </a:cubicBezTo>
                  <a:cubicBezTo>
                    <a:pt x="1336" y="83"/>
                    <a:pt x="1271" y="35"/>
                    <a:pt x="1178" y="34"/>
                  </a:cubicBezTo>
                  <a:cubicBezTo>
                    <a:pt x="991" y="32"/>
                    <a:pt x="804" y="32"/>
                    <a:pt x="616" y="34"/>
                  </a:cubicBezTo>
                  <a:cubicBezTo>
                    <a:pt x="486" y="36"/>
                    <a:pt x="392" y="149"/>
                    <a:pt x="412" y="283"/>
                  </a:cubicBezTo>
                  <a:cubicBezTo>
                    <a:pt x="447" y="283"/>
                    <a:pt x="484" y="282"/>
                    <a:pt x="520" y="283"/>
                  </a:cubicBezTo>
                  <a:cubicBezTo>
                    <a:pt x="596" y="286"/>
                    <a:pt x="671" y="292"/>
                    <a:pt x="742" y="320"/>
                  </a:cubicBezTo>
                  <a:cubicBezTo>
                    <a:pt x="761" y="327"/>
                    <a:pt x="779" y="338"/>
                    <a:pt x="795" y="351"/>
                  </a:cubicBezTo>
                  <a:cubicBezTo>
                    <a:pt x="815" y="366"/>
                    <a:pt x="825" y="388"/>
                    <a:pt x="819" y="414"/>
                  </a:cubicBezTo>
                  <a:cubicBezTo>
                    <a:pt x="818" y="421"/>
                    <a:pt x="818" y="429"/>
                    <a:pt x="818" y="436"/>
                  </a:cubicBezTo>
                  <a:cubicBezTo>
                    <a:pt x="818" y="655"/>
                    <a:pt x="818" y="873"/>
                    <a:pt x="819" y="1092"/>
                  </a:cubicBezTo>
                  <a:cubicBezTo>
                    <a:pt x="819" y="1121"/>
                    <a:pt x="808" y="1141"/>
                    <a:pt x="783" y="1150"/>
                  </a:cubicBezTo>
                  <a:cubicBezTo>
                    <a:pt x="738" y="1166"/>
                    <a:pt x="692" y="1182"/>
                    <a:pt x="645" y="1189"/>
                  </a:cubicBezTo>
                  <a:cubicBezTo>
                    <a:pt x="479" y="1215"/>
                    <a:pt x="313" y="1215"/>
                    <a:pt x="148" y="1183"/>
                  </a:cubicBezTo>
                  <a:cubicBezTo>
                    <a:pt x="114" y="1177"/>
                    <a:pt x="82" y="1164"/>
                    <a:pt x="49" y="1152"/>
                  </a:cubicBezTo>
                  <a:cubicBezTo>
                    <a:pt x="22" y="1141"/>
                    <a:pt x="10" y="1120"/>
                    <a:pt x="10" y="1089"/>
                  </a:cubicBezTo>
                  <a:cubicBezTo>
                    <a:pt x="11" y="886"/>
                    <a:pt x="11" y="683"/>
                    <a:pt x="11" y="479"/>
                  </a:cubicBezTo>
                  <a:cubicBezTo>
                    <a:pt x="11" y="461"/>
                    <a:pt x="10" y="442"/>
                    <a:pt x="11" y="423"/>
                  </a:cubicBezTo>
                  <a:cubicBezTo>
                    <a:pt x="11" y="398"/>
                    <a:pt x="22" y="378"/>
                    <a:pt x="45" y="370"/>
                  </a:cubicBezTo>
                  <a:cubicBezTo>
                    <a:pt x="84" y="355"/>
                    <a:pt x="124" y="342"/>
                    <a:pt x="165" y="333"/>
                  </a:cubicBezTo>
                  <a:cubicBezTo>
                    <a:pt x="198" y="325"/>
                    <a:pt x="232" y="324"/>
                    <a:pt x="265" y="319"/>
                  </a:cubicBezTo>
                  <a:cubicBezTo>
                    <a:pt x="271" y="318"/>
                    <a:pt x="279" y="318"/>
                    <a:pt x="282" y="314"/>
                  </a:cubicBezTo>
                  <a:cubicBezTo>
                    <a:pt x="305" y="287"/>
                    <a:pt x="335" y="280"/>
                    <a:pt x="368" y="281"/>
                  </a:cubicBezTo>
                  <a:cubicBezTo>
                    <a:pt x="370" y="281"/>
                    <a:pt x="372" y="280"/>
                    <a:pt x="376" y="279"/>
                  </a:cubicBezTo>
                  <a:close/>
                  <a:moveTo>
                    <a:pt x="785" y="947"/>
                  </a:moveTo>
                  <a:cubicBezTo>
                    <a:pt x="786" y="942"/>
                    <a:pt x="786" y="939"/>
                    <a:pt x="786" y="936"/>
                  </a:cubicBezTo>
                  <a:cubicBezTo>
                    <a:pt x="786" y="770"/>
                    <a:pt x="786" y="604"/>
                    <a:pt x="786" y="438"/>
                  </a:cubicBezTo>
                  <a:cubicBezTo>
                    <a:pt x="786" y="428"/>
                    <a:pt x="784" y="422"/>
                    <a:pt x="773" y="420"/>
                  </a:cubicBezTo>
                  <a:cubicBezTo>
                    <a:pt x="765" y="419"/>
                    <a:pt x="758" y="416"/>
                    <a:pt x="750" y="415"/>
                  </a:cubicBezTo>
                  <a:cubicBezTo>
                    <a:pt x="635" y="393"/>
                    <a:pt x="518" y="394"/>
                    <a:pt x="401" y="397"/>
                  </a:cubicBezTo>
                  <a:cubicBezTo>
                    <a:pt x="387" y="397"/>
                    <a:pt x="368" y="408"/>
                    <a:pt x="360" y="420"/>
                  </a:cubicBezTo>
                  <a:cubicBezTo>
                    <a:pt x="268" y="563"/>
                    <a:pt x="257" y="724"/>
                    <a:pt x="350" y="871"/>
                  </a:cubicBezTo>
                  <a:cubicBezTo>
                    <a:pt x="392" y="938"/>
                    <a:pt x="395" y="939"/>
                    <a:pt x="474" y="934"/>
                  </a:cubicBezTo>
                  <a:cubicBezTo>
                    <a:pt x="578" y="929"/>
                    <a:pt x="681" y="928"/>
                    <a:pt x="785" y="947"/>
                  </a:cubicBezTo>
                  <a:close/>
                  <a:moveTo>
                    <a:pt x="1403" y="271"/>
                  </a:moveTo>
                  <a:cubicBezTo>
                    <a:pt x="1326" y="271"/>
                    <a:pt x="1249" y="271"/>
                    <a:pt x="1171" y="271"/>
                  </a:cubicBezTo>
                  <a:cubicBezTo>
                    <a:pt x="1121" y="271"/>
                    <a:pt x="1093" y="299"/>
                    <a:pt x="1093" y="349"/>
                  </a:cubicBezTo>
                  <a:cubicBezTo>
                    <a:pt x="1093" y="548"/>
                    <a:pt x="1093" y="746"/>
                    <a:pt x="1093" y="945"/>
                  </a:cubicBezTo>
                  <a:cubicBezTo>
                    <a:pt x="1093" y="1023"/>
                    <a:pt x="1128" y="1083"/>
                    <a:pt x="1197" y="1119"/>
                  </a:cubicBezTo>
                  <a:cubicBezTo>
                    <a:pt x="1313" y="1181"/>
                    <a:pt x="1435" y="1178"/>
                    <a:pt x="1556" y="1143"/>
                  </a:cubicBezTo>
                  <a:cubicBezTo>
                    <a:pt x="1658" y="1112"/>
                    <a:pt x="1718" y="1041"/>
                    <a:pt x="1714" y="921"/>
                  </a:cubicBezTo>
                  <a:cubicBezTo>
                    <a:pt x="1711" y="833"/>
                    <a:pt x="1713" y="744"/>
                    <a:pt x="1713" y="655"/>
                  </a:cubicBezTo>
                  <a:cubicBezTo>
                    <a:pt x="1713" y="554"/>
                    <a:pt x="1713" y="452"/>
                    <a:pt x="1713" y="350"/>
                  </a:cubicBezTo>
                  <a:cubicBezTo>
                    <a:pt x="1713" y="300"/>
                    <a:pt x="1684" y="271"/>
                    <a:pt x="1633" y="271"/>
                  </a:cubicBezTo>
                  <a:cubicBezTo>
                    <a:pt x="1556" y="271"/>
                    <a:pt x="1480" y="271"/>
                    <a:pt x="1403" y="271"/>
                  </a:cubicBezTo>
                  <a:close/>
                  <a:moveTo>
                    <a:pt x="312" y="1702"/>
                  </a:moveTo>
                  <a:cubicBezTo>
                    <a:pt x="325" y="1701"/>
                    <a:pt x="341" y="1701"/>
                    <a:pt x="356" y="1699"/>
                  </a:cubicBezTo>
                  <a:cubicBezTo>
                    <a:pt x="418" y="1693"/>
                    <a:pt x="477" y="1678"/>
                    <a:pt x="528" y="1642"/>
                  </a:cubicBezTo>
                  <a:cubicBezTo>
                    <a:pt x="543" y="1632"/>
                    <a:pt x="551" y="1621"/>
                    <a:pt x="549" y="1602"/>
                  </a:cubicBezTo>
                  <a:cubicBezTo>
                    <a:pt x="547" y="1585"/>
                    <a:pt x="546" y="1568"/>
                    <a:pt x="549" y="1552"/>
                  </a:cubicBezTo>
                  <a:cubicBezTo>
                    <a:pt x="556" y="1513"/>
                    <a:pt x="535" y="1493"/>
                    <a:pt x="504" y="1478"/>
                  </a:cubicBezTo>
                  <a:cubicBezTo>
                    <a:pt x="494" y="1473"/>
                    <a:pt x="484" y="1468"/>
                    <a:pt x="474" y="1463"/>
                  </a:cubicBezTo>
                  <a:cubicBezTo>
                    <a:pt x="424" y="1443"/>
                    <a:pt x="373" y="1434"/>
                    <a:pt x="320" y="1434"/>
                  </a:cubicBezTo>
                  <a:cubicBezTo>
                    <a:pt x="243" y="1433"/>
                    <a:pt x="169" y="1443"/>
                    <a:pt x="103" y="1485"/>
                  </a:cubicBezTo>
                  <a:cubicBezTo>
                    <a:pt x="25" y="1534"/>
                    <a:pt x="26" y="1602"/>
                    <a:pt x="104" y="1651"/>
                  </a:cubicBezTo>
                  <a:cubicBezTo>
                    <a:pt x="167" y="1690"/>
                    <a:pt x="236" y="1700"/>
                    <a:pt x="312" y="1702"/>
                  </a:cubicBezTo>
                  <a:close/>
                  <a:moveTo>
                    <a:pt x="222" y="458"/>
                  </a:moveTo>
                  <a:cubicBezTo>
                    <a:pt x="219" y="456"/>
                    <a:pt x="218" y="455"/>
                    <a:pt x="217" y="455"/>
                  </a:cubicBezTo>
                  <a:cubicBezTo>
                    <a:pt x="215" y="454"/>
                    <a:pt x="212" y="453"/>
                    <a:pt x="209" y="453"/>
                  </a:cubicBezTo>
                  <a:cubicBezTo>
                    <a:pt x="158" y="451"/>
                    <a:pt x="111" y="463"/>
                    <a:pt x="66" y="489"/>
                  </a:cubicBezTo>
                  <a:cubicBezTo>
                    <a:pt x="47" y="500"/>
                    <a:pt x="42" y="514"/>
                    <a:pt x="42" y="536"/>
                  </a:cubicBezTo>
                  <a:cubicBezTo>
                    <a:pt x="43" y="667"/>
                    <a:pt x="43" y="798"/>
                    <a:pt x="43" y="930"/>
                  </a:cubicBezTo>
                  <a:cubicBezTo>
                    <a:pt x="43" y="937"/>
                    <a:pt x="43" y="944"/>
                    <a:pt x="43" y="954"/>
                  </a:cubicBezTo>
                  <a:cubicBezTo>
                    <a:pt x="108" y="924"/>
                    <a:pt x="173" y="911"/>
                    <a:pt x="243" y="914"/>
                  </a:cubicBezTo>
                  <a:cubicBezTo>
                    <a:pt x="182" y="763"/>
                    <a:pt x="179" y="612"/>
                    <a:pt x="222" y="458"/>
                  </a:cubicBezTo>
                  <a:close/>
                  <a:moveTo>
                    <a:pt x="786" y="977"/>
                  </a:moveTo>
                  <a:cubicBezTo>
                    <a:pt x="736" y="972"/>
                    <a:pt x="687" y="965"/>
                    <a:pt x="638" y="965"/>
                  </a:cubicBezTo>
                  <a:cubicBezTo>
                    <a:pt x="570" y="963"/>
                    <a:pt x="502" y="966"/>
                    <a:pt x="434" y="968"/>
                  </a:cubicBezTo>
                  <a:cubicBezTo>
                    <a:pt x="399" y="969"/>
                    <a:pt x="372" y="956"/>
                    <a:pt x="350" y="928"/>
                  </a:cubicBezTo>
                  <a:cubicBezTo>
                    <a:pt x="229" y="767"/>
                    <a:pt x="222" y="575"/>
                    <a:pt x="331" y="405"/>
                  </a:cubicBezTo>
                  <a:cubicBezTo>
                    <a:pt x="347" y="380"/>
                    <a:pt x="370" y="364"/>
                    <a:pt x="400" y="364"/>
                  </a:cubicBezTo>
                  <a:cubicBezTo>
                    <a:pt x="486" y="365"/>
                    <a:pt x="573" y="367"/>
                    <a:pt x="659" y="371"/>
                  </a:cubicBezTo>
                  <a:cubicBezTo>
                    <a:pt x="701" y="373"/>
                    <a:pt x="742" y="381"/>
                    <a:pt x="785" y="387"/>
                  </a:cubicBezTo>
                  <a:cubicBezTo>
                    <a:pt x="765" y="360"/>
                    <a:pt x="736" y="349"/>
                    <a:pt x="707" y="341"/>
                  </a:cubicBezTo>
                  <a:cubicBezTo>
                    <a:pt x="588" y="310"/>
                    <a:pt x="467" y="311"/>
                    <a:pt x="346" y="314"/>
                  </a:cubicBezTo>
                  <a:cubicBezTo>
                    <a:pt x="323" y="315"/>
                    <a:pt x="309" y="329"/>
                    <a:pt x="300" y="348"/>
                  </a:cubicBezTo>
                  <a:cubicBezTo>
                    <a:pt x="196" y="566"/>
                    <a:pt x="196" y="780"/>
                    <a:pt x="318" y="992"/>
                  </a:cubicBezTo>
                  <a:cubicBezTo>
                    <a:pt x="334" y="1020"/>
                    <a:pt x="356" y="1028"/>
                    <a:pt x="388" y="1027"/>
                  </a:cubicBezTo>
                  <a:cubicBezTo>
                    <a:pt x="469" y="1024"/>
                    <a:pt x="550" y="1022"/>
                    <a:pt x="631" y="1026"/>
                  </a:cubicBezTo>
                  <a:cubicBezTo>
                    <a:pt x="675" y="1028"/>
                    <a:pt x="718" y="1042"/>
                    <a:pt x="762" y="1052"/>
                  </a:cubicBezTo>
                  <a:cubicBezTo>
                    <a:pt x="770" y="1053"/>
                    <a:pt x="777" y="1058"/>
                    <a:pt x="786" y="1062"/>
                  </a:cubicBezTo>
                  <a:cubicBezTo>
                    <a:pt x="786" y="1033"/>
                    <a:pt x="786" y="1008"/>
                    <a:pt x="786" y="977"/>
                  </a:cubicBezTo>
                  <a:close/>
                  <a:moveTo>
                    <a:pt x="787" y="1112"/>
                  </a:moveTo>
                  <a:cubicBezTo>
                    <a:pt x="787" y="1109"/>
                    <a:pt x="787" y="1106"/>
                    <a:pt x="787" y="1102"/>
                  </a:cubicBezTo>
                  <a:cubicBezTo>
                    <a:pt x="773" y="1095"/>
                    <a:pt x="760" y="1084"/>
                    <a:pt x="745" y="1080"/>
                  </a:cubicBezTo>
                  <a:cubicBezTo>
                    <a:pt x="718" y="1071"/>
                    <a:pt x="689" y="1064"/>
                    <a:pt x="660" y="1060"/>
                  </a:cubicBezTo>
                  <a:cubicBezTo>
                    <a:pt x="571" y="1048"/>
                    <a:pt x="482" y="1052"/>
                    <a:pt x="393" y="1058"/>
                  </a:cubicBezTo>
                  <a:cubicBezTo>
                    <a:pt x="375" y="1059"/>
                    <a:pt x="354" y="1061"/>
                    <a:pt x="340" y="1053"/>
                  </a:cubicBezTo>
                  <a:cubicBezTo>
                    <a:pt x="316" y="1039"/>
                    <a:pt x="293" y="1040"/>
                    <a:pt x="267" y="1043"/>
                  </a:cubicBezTo>
                  <a:cubicBezTo>
                    <a:pt x="253" y="1045"/>
                    <a:pt x="238" y="1045"/>
                    <a:pt x="224" y="1048"/>
                  </a:cubicBezTo>
                  <a:cubicBezTo>
                    <a:pt x="176" y="1058"/>
                    <a:pt x="128" y="1068"/>
                    <a:pt x="80" y="1081"/>
                  </a:cubicBezTo>
                  <a:cubicBezTo>
                    <a:pt x="66" y="1084"/>
                    <a:pt x="54" y="1095"/>
                    <a:pt x="40" y="1103"/>
                  </a:cubicBezTo>
                  <a:cubicBezTo>
                    <a:pt x="63" y="1130"/>
                    <a:pt x="90" y="1136"/>
                    <a:pt x="117" y="1143"/>
                  </a:cubicBezTo>
                  <a:cubicBezTo>
                    <a:pt x="193" y="1164"/>
                    <a:pt x="272" y="1171"/>
                    <a:pt x="350" y="1173"/>
                  </a:cubicBezTo>
                  <a:cubicBezTo>
                    <a:pt x="477" y="1178"/>
                    <a:pt x="603" y="1173"/>
                    <a:pt x="727" y="1139"/>
                  </a:cubicBezTo>
                  <a:cubicBezTo>
                    <a:pt x="748" y="1133"/>
                    <a:pt x="767" y="1122"/>
                    <a:pt x="787" y="1112"/>
                  </a:cubicBezTo>
                  <a:close/>
                  <a:moveTo>
                    <a:pt x="290" y="1008"/>
                  </a:moveTo>
                  <a:cubicBezTo>
                    <a:pt x="280" y="989"/>
                    <a:pt x="272" y="972"/>
                    <a:pt x="262" y="956"/>
                  </a:cubicBezTo>
                  <a:cubicBezTo>
                    <a:pt x="260" y="952"/>
                    <a:pt x="253" y="948"/>
                    <a:pt x="248" y="947"/>
                  </a:cubicBezTo>
                  <a:cubicBezTo>
                    <a:pt x="180" y="942"/>
                    <a:pt x="116" y="954"/>
                    <a:pt x="55" y="985"/>
                  </a:cubicBezTo>
                  <a:cubicBezTo>
                    <a:pt x="50" y="987"/>
                    <a:pt x="44" y="992"/>
                    <a:pt x="44" y="997"/>
                  </a:cubicBezTo>
                  <a:cubicBezTo>
                    <a:pt x="42" y="1017"/>
                    <a:pt x="43" y="1038"/>
                    <a:pt x="43" y="1061"/>
                  </a:cubicBezTo>
                  <a:cubicBezTo>
                    <a:pt x="123" y="1024"/>
                    <a:pt x="206" y="1018"/>
                    <a:pt x="290" y="1008"/>
                  </a:cubicBezTo>
                  <a:close/>
                  <a:moveTo>
                    <a:pt x="262" y="352"/>
                  </a:moveTo>
                  <a:cubicBezTo>
                    <a:pt x="198" y="358"/>
                    <a:pt x="137" y="366"/>
                    <a:pt x="79" y="388"/>
                  </a:cubicBezTo>
                  <a:cubicBezTo>
                    <a:pt x="40" y="403"/>
                    <a:pt x="33" y="421"/>
                    <a:pt x="47" y="464"/>
                  </a:cubicBezTo>
                  <a:cubicBezTo>
                    <a:pt x="104" y="429"/>
                    <a:pt x="166" y="413"/>
                    <a:pt x="233" y="423"/>
                  </a:cubicBezTo>
                  <a:cubicBezTo>
                    <a:pt x="243" y="399"/>
                    <a:pt x="252" y="376"/>
                    <a:pt x="262" y="352"/>
                  </a:cubicBezTo>
                  <a:close/>
                  <a:moveTo>
                    <a:pt x="582" y="1513"/>
                  </a:moveTo>
                  <a:cubicBezTo>
                    <a:pt x="582" y="1550"/>
                    <a:pt x="582" y="1586"/>
                    <a:pt x="582" y="1622"/>
                  </a:cubicBezTo>
                  <a:cubicBezTo>
                    <a:pt x="615" y="1622"/>
                    <a:pt x="646" y="1622"/>
                    <a:pt x="679" y="1622"/>
                  </a:cubicBezTo>
                  <a:cubicBezTo>
                    <a:pt x="679" y="1585"/>
                    <a:pt x="679" y="1549"/>
                    <a:pt x="679" y="1513"/>
                  </a:cubicBezTo>
                  <a:cubicBezTo>
                    <a:pt x="646" y="1513"/>
                    <a:pt x="615" y="1513"/>
                    <a:pt x="582" y="15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18" name="Freeform 6">
              <a:extLst>
                <a:ext uri="{FF2B5EF4-FFF2-40B4-BE49-F238E27FC236}">
                  <a16:creationId xmlns:a16="http://schemas.microsoft.com/office/drawing/2014/main" id="{634CB3BB-FF14-4B8A-8A5D-D1FCF33F3606}"/>
                </a:ext>
              </a:extLst>
            </p:cNvPr>
            <p:cNvSpPr>
              <a:spLocks noEditPoints="1"/>
            </p:cNvSpPr>
            <p:nvPr/>
          </p:nvSpPr>
          <p:spPr bwMode="auto">
            <a:xfrm>
              <a:off x="4482" y="925"/>
              <a:ext cx="1206" cy="1347"/>
            </a:xfrm>
            <a:custGeom>
              <a:avLst/>
              <a:gdLst>
                <a:gd name="T0" fmla="*/ 0 w 508"/>
                <a:gd name="T1" fmla="*/ 284 h 567"/>
                <a:gd name="T2" fmla="*/ 0 w 508"/>
                <a:gd name="T3" fmla="*/ 28 h 567"/>
                <a:gd name="T4" fmla="*/ 28 w 508"/>
                <a:gd name="T5" fmla="*/ 0 h 567"/>
                <a:gd name="T6" fmla="*/ 479 w 508"/>
                <a:gd name="T7" fmla="*/ 0 h 567"/>
                <a:gd name="T8" fmla="*/ 508 w 508"/>
                <a:gd name="T9" fmla="*/ 30 h 567"/>
                <a:gd name="T10" fmla="*/ 508 w 508"/>
                <a:gd name="T11" fmla="*/ 539 h 567"/>
                <a:gd name="T12" fmla="*/ 480 w 508"/>
                <a:gd name="T13" fmla="*/ 567 h 567"/>
                <a:gd name="T14" fmla="*/ 28 w 508"/>
                <a:gd name="T15" fmla="*/ 567 h 567"/>
                <a:gd name="T16" fmla="*/ 0 w 508"/>
                <a:gd name="T17" fmla="*/ 538 h 567"/>
                <a:gd name="T18" fmla="*/ 0 w 508"/>
                <a:gd name="T19" fmla="*/ 284 h 567"/>
                <a:gd name="T20" fmla="*/ 33 w 508"/>
                <a:gd name="T21" fmla="*/ 534 h 567"/>
                <a:gd name="T22" fmla="*/ 475 w 508"/>
                <a:gd name="T23" fmla="*/ 534 h 567"/>
                <a:gd name="T24" fmla="*/ 475 w 508"/>
                <a:gd name="T25" fmla="*/ 33 h 567"/>
                <a:gd name="T26" fmla="*/ 33 w 508"/>
                <a:gd name="T27" fmla="*/ 33 h 567"/>
                <a:gd name="T28" fmla="*/ 33 w 508"/>
                <a:gd name="T29" fmla="*/ 534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567">
                  <a:moveTo>
                    <a:pt x="0" y="284"/>
                  </a:moveTo>
                  <a:cubicBezTo>
                    <a:pt x="0" y="199"/>
                    <a:pt x="0" y="113"/>
                    <a:pt x="0" y="28"/>
                  </a:cubicBezTo>
                  <a:cubicBezTo>
                    <a:pt x="0" y="3"/>
                    <a:pt x="3" y="0"/>
                    <a:pt x="28" y="0"/>
                  </a:cubicBezTo>
                  <a:cubicBezTo>
                    <a:pt x="178" y="0"/>
                    <a:pt x="329" y="0"/>
                    <a:pt x="479" y="0"/>
                  </a:cubicBezTo>
                  <a:cubicBezTo>
                    <a:pt x="504" y="0"/>
                    <a:pt x="508" y="4"/>
                    <a:pt x="508" y="30"/>
                  </a:cubicBezTo>
                  <a:cubicBezTo>
                    <a:pt x="508" y="199"/>
                    <a:pt x="508" y="369"/>
                    <a:pt x="508" y="539"/>
                  </a:cubicBezTo>
                  <a:cubicBezTo>
                    <a:pt x="508" y="562"/>
                    <a:pt x="503" y="567"/>
                    <a:pt x="480" y="567"/>
                  </a:cubicBezTo>
                  <a:cubicBezTo>
                    <a:pt x="330" y="567"/>
                    <a:pt x="179" y="567"/>
                    <a:pt x="28" y="567"/>
                  </a:cubicBezTo>
                  <a:cubicBezTo>
                    <a:pt x="3" y="567"/>
                    <a:pt x="0" y="564"/>
                    <a:pt x="0" y="538"/>
                  </a:cubicBezTo>
                  <a:cubicBezTo>
                    <a:pt x="0" y="453"/>
                    <a:pt x="0" y="368"/>
                    <a:pt x="0" y="284"/>
                  </a:cubicBezTo>
                  <a:close/>
                  <a:moveTo>
                    <a:pt x="33" y="534"/>
                  </a:moveTo>
                  <a:cubicBezTo>
                    <a:pt x="182" y="534"/>
                    <a:pt x="328" y="534"/>
                    <a:pt x="475" y="534"/>
                  </a:cubicBezTo>
                  <a:cubicBezTo>
                    <a:pt x="475" y="366"/>
                    <a:pt x="475" y="200"/>
                    <a:pt x="475" y="33"/>
                  </a:cubicBezTo>
                  <a:cubicBezTo>
                    <a:pt x="326" y="33"/>
                    <a:pt x="180" y="33"/>
                    <a:pt x="33" y="33"/>
                  </a:cubicBezTo>
                  <a:cubicBezTo>
                    <a:pt x="33" y="201"/>
                    <a:pt x="33" y="366"/>
                    <a:pt x="33" y="5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19" name="Freeform 7">
              <a:extLst>
                <a:ext uri="{FF2B5EF4-FFF2-40B4-BE49-F238E27FC236}">
                  <a16:creationId xmlns:a16="http://schemas.microsoft.com/office/drawing/2014/main" id="{B50CF702-C575-43E6-A7F1-A37E0FD729A2}"/>
                </a:ext>
              </a:extLst>
            </p:cNvPr>
            <p:cNvSpPr>
              <a:spLocks noEditPoints="1"/>
            </p:cNvSpPr>
            <p:nvPr/>
          </p:nvSpPr>
          <p:spPr bwMode="auto">
            <a:xfrm>
              <a:off x="4891" y="2367"/>
              <a:ext cx="391" cy="389"/>
            </a:xfrm>
            <a:custGeom>
              <a:avLst/>
              <a:gdLst>
                <a:gd name="T0" fmla="*/ 0 w 165"/>
                <a:gd name="T1" fmla="*/ 82 h 164"/>
                <a:gd name="T2" fmla="*/ 83 w 165"/>
                <a:gd name="T3" fmla="*/ 0 h 164"/>
                <a:gd name="T4" fmla="*/ 164 w 165"/>
                <a:gd name="T5" fmla="*/ 82 h 164"/>
                <a:gd name="T6" fmla="*/ 83 w 165"/>
                <a:gd name="T7" fmla="*/ 164 h 164"/>
                <a:gd name="T8" fmla="*/ 0 w 165"/>
                <a:gd name="T9" fmla="*/ 82 h 164"/>
                <a:gd name="T10" fmla="*/ 32 w 165"/>
                <a:gd name="T11" fmla="*/ 83 h 164"/>
                <a:gd name="T12" fmla="*/ 82 w 165"/>
                <a:gd name="T13" fmla="*/ 132 h 164"/>
                <a:gd name="T14" fmla="*/ 132 w 165"/>
                <a:gd name="T15" fmla="*/ 80 h 164"/>
                <a:gd name="T16" fmla="*/ 81 w 165"/>
                <a:gd name="T17" fmla="*/ 32 h 164"/>
                <a:gd name="T18" fmla="*/ 32 w 165"/>
                <a:gd name="T19"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0" y="82"/>
                  </a:moveTo>
                  <a:cubicBezTo>
                    <a:pt x="0" y="35"/>
                    <a:pt x="37" y="0"/>
                    <a:pt x="83" y="0"/>
                  </a:cubicBezTo>
                  <a:cubicBezTo>
                    <a:pt x="128" y="1"/>
                    <a:pt x="164" y="37"/>
                    <a:pt x="164" y="82"/>
                  </a:cubicBezTo>
                  <a:cubicBezTo>
                    <a:pt x="165" y="125"/>
                    <a:pt x="127" y="164"/>
                    <a:pt x="83" y="164"/>
                  </a:cubicBezTo>
                  <a:cubicBezTo>
                    <a:pt x="37" y="164"/>
                    <a:pt x="0" y="127"/>
                    <a:pt x="0" y="82"/>
                  </a:cubicBezTo>
                  <a:close/>
                  <a:moveTo>
                    <a:pt x="32" y="83"/>
                  </a:moveTo>
                  <a:cubicBezTo>
                    <a:pt x="33" y="110"/>
                    <a:pt x="55" y="132"/>
                    <a:pt x="82" y="132"/>
                  </a:cubicBezTo>
                  <a:cubicBezTo>
                    <a:pt x="110" y="132"/>
                    <a:pt x="133" y="108"/>
                    <a:pt x="132" y="80"/>
                  </a:cubicBezTo>
                  <a:cubicBezTo>
                    <a:pt x="131" y="53"/>
                    <a:pt x="108" y="32"/>
                    <a:pt x="81" y="32"/>
                  </a:cubicBezTo>
                  <a:cubicBezTo>
                    <a:pt x="53" y="33"/>
                    <a:pt x="32" y="55"/>
                    <a:pt x="32"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0" name="Freeform 8">
              <a:extLst>
                <a:ext uri="{FF2B5EF4-FFF2-40B4-BE49-F238E27FC236}">
                  <a16:creationId xmlns:a16="http://schemas.microsoft.com/office/drawing/2014/main" id="{20890EE2-8A98-4EDA-8D31-CD9833BDC4BA}"/>
                </a:ext>
              </a:extLst>
            </p:cNvPr>
            <p:cNvSpPr>
              <a:spLocks/>
            </p:cNvSpPr>
            <p:nvPr/>
          </p:nvSpPr>
          <p:spPr bwMode="auto">
            <a:xfrm>
              <a:off x="4850" y="1706"/>
              <a:ext cx="523" cy="181"/>
            </a:xfrm>
            <a:custGeom>
              <a:avLst/>
              <a:gdLst>
                <a:gd name="T0" fmla="*/ 104 w 220"/>
                <a:gd name="T1" fmla="*/ 0 h 76"/>
                <a:gd name="T2" fmla="*/ 207 w 220"/>
                <a:gd name="T3" fmla="*/ 39 h 76"/>
                <a:gd name="T4" fmla="*/ 210 w 220"/>
                <a:gd name="T5" fmla="*/ 67 h 76"/>
                <a:gd name="T6" fmla="*/ 184 w 220"/>
                <a:gd name="T7" fmla="*/ 62 h 76"/>
                <a:gd name="T8" fmla="*/ 38 w 220"/>
                <a:gd name="T9" fmla="*/ 61 h 76"/>
                <a:gd name="T10" fmla="*/ 11 w 220"/>
                <a:gd name="T11" fmla="*/ 66 h 76"/>
                <a:gd name="T12" fmla="*/ 15 w 220"/>
                <a:gd name="T13" fmla="*/ 38 h 76"/>
                <a:gd name="T14" fmla="*/ 104 w 220"/>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76">
                  <a:moveTo>
                    <a:pt x="104" y="0"/>
                  </a:moveTo>
                  <a:cubicBezTo>
                    <a:pt x="149" y="2"/>
                    <a:pt x="181" y="13"/>
                    <a:pt x="207" y="39"/>
                  </a:cubicBezTo>
                  <a:cubicBezTo>
                    <a:pt x="215" y="47"/>
                    <a:pt x="220" y="57"/>
                    <a:pt x="210" y="67"/>
                  </a:cubicBezTo>
                  <a:cubicBezTo>
                    <a:pt x="200" y="76"/>
                    <a:pt x="192" y="69"/>
                    <a:pt x="184" y="62"/>
                  </a:cubicBezTo>
                  <a:cubicBezTo>
                    <a:pt x="142" y="23"/>
                    <a:pt x="80" y="22"/>
                    <a:pt x="38" y="61"/>
                  </a:cubicBezTo>
                  <a:cubicBezTo>
                    <a:pt x="29" y="69"/>
                    <a:pt x="21" y="76"/>
                    <a:pt x="11" y="66"/>
                  </a:cubicBezTo>
                  <a:cubicBezTo>
                    <a:pt x="0" y="55"/>
                    <a:pt x="7" y="46"/>
                    <a:pt x="15" y="38"/>
                  </a:cubicBezTo>
                  <a:cubicBezTo>
                    <a:pt x="38" y="15"/>
                    <a:pt x="76"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1" name="Freeform 9">
              <a:extLst>
                <a:ext uri="{FF2B5EF4-FFF2-40B4-BE49-F238E27FC236}">
                  <a16:creationId xmlns:a16="http://schemas.microsoft.com/office/drawing/2014/main" id="{9CC3E14E-C94B-4E14-B2DC-54653353D8CA}"/>
                </a:ext>
              </a:extLst>
            </p:cNvPr>
            <p:cNvSpPr>
              <a:spLocks/>
            </p:cNvSpPr>
            <p:nvPr/>
          </p:nvSpPr>
          <p:spPr bwMode="auto">
            <a:xfrm>
              <a:off x="4736" y="1236"/>
              <a:ext cx="245" cy="385"/>
            </a:xfrm>
            <a:custGeom>
              <a:avLst/>
              <a:gdLst>
                <a:gd name="T0" fmla="*/ 103 w 103"/>
                <a:gd name="T1" fmla="*/ 155 h 162"/>
                <a:gd name="T2" fmla="*/ 84 w 103"/>
                <a:gd name="T3" fmla="*/ 161 h 162"/>
                <a:gd name="T4" fmla="*/ 65 w 103"/>
                <a:gd name="T5" fmla="*/ 152 h 162"/>
                <a:gd name="T6" fmla="*/ 40 w 103"/>
                <a:gd name="T7" fmla="*/ 100 h 162"/>
                <a:gd name="T8" fmla="*/ 7 w 103"/>
                <a:gd name="T9" fmla="*/ 32 h 162"/>
                <a:gd name="T10" fmla="*/ 12 w 103"/>
                <a:gd name="T11" fmla="*/ 6 h 162"/>
                <a:gd name="T12" fmla="*/ 35 w 103"/>
                <a:gd name="T13" fmla="*/ 17 h 162"/>
                <a:gd name="T14" fmla="*/ 92 w 103"/>
                <a:gd name="T15" fmla="*/ 136 h 162"/>
                <a:gd name="T16" fmla="*/ 96 w 103"/>
                <a:gd name="T17" fmla="*/ 147 h 162"/>
                <a:gd name="T18" fmla="*/ 103 w 103"/>
                <a:gd name="T19"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62">
                  <a:moveTo>
                    <a:pt x="103" y="155"/>
                  </a:moveTo>
                  <a:cubicBezTo>
                    <a:pt x="97" y="158"/>
                    <a:pt x="91" y="162"/>
                    <a:pt x="84" y="161"/>
                  </a:cubicBezTo>
                  <a:cubicBezTo>
                    <a:pt x="78" y="161"/>
                    <a:pt x="68" y="157"/>
                    <a:pt x="65" y="152"/>
                  </a:cubicBezTo>
                  <a:cubicBezTo>
                    <a:pt x="56" y="136"/>
                    <a:pt x="48" y="118"/>
                    <a:pt x="40" y="100"/>
                  </a:cubicBezTo>
                  <a:cubicBezTo>
                    <a:pt x="29" y="78"/>
                    <a:pt x="18" y="55"/>
                    <a:pt x="7" y="32"/>
                  </a:cubicBezTo>
                  <a:cubicBezTo>
                    <a:pt x="2" y="22"/>
                    <a:pt x="0" y="12"/>
                    <a:pt x="12" y="6"/>
                  </a:cubicBezTo>
                  <a:cubicBezTo>
                    <a:pt x="23" y="0"/>
                    <a:pt x="30" y="6"/>
                    <a:pt x="35" y="17"/>
                  </a:cubicBezTo>
                  <a:cubicBezTo>
                    <a:pt x="54" y="57"/>
                    <a:pt x="73" y="96"/>
                    <a:pt x="92" y="136"/>
                  </a:cubicBezTo>
                  <a:cubicBezTo>
                    <a:pt x="94" y="139"/>
                    <a:pt x="94" y="143"/>
                    <a:pt x="96" y="147"/>
                  </a:cubicBezTo>
                  <a:cubicBezTo>
                    <a:pt x="98" y="150"/>
                    <a:pt x="101" y="152"/>
                    <a:pt x="103"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2" name="Freeform 10">
              <a:extLst>
                <a:ext uri="{FF2B5EF4-FFF2-40B4-BE49-F238E27FC236}">
                  <a16:creationId xmlns:a16="http://schemas.microsoft.com/office/drawing/2014/main" id="{13D70CDF-1B04-4B3A-8364-EE8B9E79FC8A}"/>
                </a:ext>
              </a:extLst>
            </p:cNvPr>
            <p:cNvSpPr>
              <a:spLocks/>
            </p:cNvSpPr>
            <p:nvPr/>
          </p:nvSpPr>
          <p:spPr bwMode="auto">
            <a:xfrm>
              <a:off x="5254" y="1248"/>
              <a:ext cx="235" cy="385"/>
            </a:xfrm>
            <a:custGeom>
              <a:avLst/>
              <a:gdLst>
                <a:gd name="T0" fmla="*/ 99 w 99"/>
                <a:gd name="T1" fmla="*/ 13 h 162"/>
                <a:gd name="T2" fmla="*/ 88 w 99"/>
                <a:gd name="T3" fmla="*/ 34 h 162"/>
                <a:gd name="T4" fmla="*/ 37 w 99"/>
                <a:gd name="T5" fmla="*/ 142 h 162"/>
                <a:gd name="T6" fmla="*/ 13 w 99"/>
                <a:gd name="T7" fmla="*/ 156 h 162"/>
                <a:gd name="T8" fmla="*/ 8 w 99"/>
                <a:gd name="T9" fmla="*/ 129 h 162"/>
                <a:gd name="T10" fmla="*/ 64 w 99"/>
                <a:gd name="T11" fmla="*/ 13 h 162"/>
                <a:gd name="T12" fmla="*/ 83 w 99"/>
                <a:gd name="T13" fmla="*/ 0 h 162"/>
                <a:gd name="T14" fmla="*/ 99 w 99"/>
                <a:gd name="T15" fmla="*/ 13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2">
                  <a:moveTo>
                    <a:pt x="99" y="13"/>
                  </a:moveTo>
                  <a:cubicBezTo>
                    <a:pt x="94" y="22"/>
                    <a:pt x="91" y="28"/>
                    <a:pt x="88" y="34"/>
                  </a:cubicBezTo>
                  <a:cubicBezTo>
                    <a:pt x="71" y="70"/>
                    <a:pt x="54" y="106"/>
                    <a:pt x="37" y="142"/>
                  </a:cubicBezTo>
                  <a:cubicBezTo>
                    <a:pt x="32" y="153"/>
                    <a:pt x="26" y="162"/>
                    <a:pt x="13" y="156"/>
                  </a:cubicBezTo>
                  <a:cubicBezTo>
                    <a:pt x="0" y="150"/>
                    <a:pt x="3" y="140"/>
                    <a:pt x="8" y="129"/>
                  </a:cubicBezTo>
                  <a:cubicBezTo>
                    <a:pt x="27" y="90"/>
                    <a:pt x="45" y="51"/>
                    <a:pt x="64" y="13"/>
                  </a:cubicBezTo>
                  <a:cubicBezTo>
                    <a:pt x="67" y="7"/>
                    <a:pt x="76" y="1"/>
                    <a:pt x="83" y="0"/>
                  </a:cubicBezTo>
                  <a:cubicBezTo>
                    <a:pt x="88" y="0"/>
                    <a:pt x="93" y="8"/>
                    <a:pt x="9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3" name="Freeform 11">
              <a:extLst>
                <a:ext uri="{FF2B5EF4-FFF2-40B4-BE49-F238E27FC236}">
                  <a16:creationId xmlns:a16="http://schemas.microsoft.com/office/drawing/2014/main" id="{349F7DF4-49EB-454D-BA48-826DA176A88A}"/>
                </a:ext>
              </a:extLst>
            </p:cNvPr>
            <p:cNvSpPr>
              <a:spLocks/>
            </p:cNvSpPr>
            <p:nvPr/>
          </p:nvSpPr>
          <p:spPr bwMode="auto">
            <a:xfrm>
              <a:off x="5073" y="1170"/>
              <a:ext cx="81" cy="415"/>
            </a:xfrm>
            <a:custGeom>
              <a:avLst/>
              <a:gdLst>
                <a:gd name="T0" fmla="*/ 32 w 34"/>
                <a:gd name="T1" fmla="*/ 87 h 175"/>
                <a:gd name="T2" fmla="*/ 32 w 34"/>
                <a:gd name="T3" fmla="*/ 153 h 175"/>
                <a:gd name="T4" fmla="*/ 16 w 34"/>
                <a:gd name="T5" fmla="*/ 172 h 175"/>
                <a:gd name="T6" fmla="*/ 1 w 34"/>
                <a:gd name="T7" fmla="*/ 153 h 175"/>
                <a:gd name="T8" fmla="*/ 1 w 34"/>
                <a:gd name="T9" fmla="*/ 20 h 175"/>
                <a:gd name="T10" fmla="*/ 17 w 34"/>
                <a:gd name="T11" fmla="*/ 0 h 175"/>
                <a:gd name="T12" fmla="*/ 32 w 34"/>
                <a:gd name="T13" fmla="*/ 19 h 175"/>
                <a:gd name="T14" fmla="*/ 32 w 34"/>
                <a:gd name="T15" fmla="*/ 87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5">
                  <a:moveTo>
                    <a:pt x="32" y="87"/>
                  </a:moveTo>
                  <a:cubicBezTo>
                    <a:pt x="32" y="109"/>
                    <a:pt x="32" y="131"/>
                    <a:pt x="32" y="153"/>
                  </a:cubicBezTo>
                  <a:cubicBezTo>
                    <a:pt x="32" y="164"/>
                    <a:pt x="28" y="175"/>
                    <a:pt x="16" y="172"/>
                  </a:cubicBezTo>
                  <a:cubicBezTo>
                    <a:pt x="10" y="171"/>
                    <a:pt x="1" y="160"/>
                    <a:pt x="1" y="153"/>
                  </a:cubicBezTo>
                  <a:cubicBezTo>
                    <a:pt x="0" y="109"/>
                    <a:pt x="0" y="64"/>
                    <a:pt x="1" y="20"/>
                  </a:cubicBezTo>
                  <a:cubicBezTo>
                    <a:pt x="2" y="13"/>
                    <a:pt x="11" y="7"/>
                    <a:pt x="17" y="0"/>
                  </a:cubicBezTo>
                  <a:cubicBezTo>
                    <a:pt x="22" y="7"/>
                    <a:pt x="31" y="13"/>
                    <a:pt x="32" y="19"/>
                  </a:cubicBezTo>
                  <a:cubicBezTo>
                    <a:pt x="34" y="42"/>
                    <a:pt x="32" y="64"/>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4" name="Freeform 12">
              <a:extLst>
                <a:ext uri="{FF2B5EF4-FFF2-40B4-BE49-F238E27FC236}">
                  <a16:creationId xmlns:a16="http://schemas.microsoft.com/office/drawing/2014/main" id="{78F49A45-4CE8-4426-86CF-5E1A5CFAFEAC}"/>
                </a:ext>
              </a:extLst>
            </p:cNvPr>
            <p:cNvSpPr>
              <a:spLocks/>
            </p:cNvSpPr>
            <p:nvPr/>
          </p:nvSpPr>
          <p:spPr bwMode="auto">
            <a:xfrm>
              <a:off x="5069" y="1887"/>
              <a:ext cx="152" cy="218"/>
            </a:xfrm>
            <a:custGeom>
              <a:avLst/>
              <a:gdLst>
                <a:gd name="T0" fmla="*/ 22 w 64"/>
                <a:gd name="T1" fmla="*/ 91 h 92"/>
                <a:gd name="T2" fmla="*/ 5 w 64"/>
                <a:gd name="T3" fmla="*/ 69 h 92"/>
                <a:gd name="T4" fmla="*/ 35 w 64"/>
                <a:gd name="T5" fmla="*/ 8 h 92"/>
                <a:gd name="T6" fmla="*/ 56 w 64"/>
                <a:gd name="T7" fmla="*/ 0 h 92"/>
                <a:gd name="T8" fmla="*/ 62 w 64"/>
                <a:gd name="T9" fmla="*/ 20 h 92"/>
                <a:gd name="T10" fmla="*/ 32 w 64"/>
                <a:gd name="T11" fmla="*/ 83 h 92"/>
                <a:gd name="T12" fmla="*/ 22 w 64"/>
                <a:gd name="T13" fmla="*/ 91 h 92"/>
              </a:gdLst>
              <a:ahLst/>
              <a:cxnLst>
                <a:cxn ang="0">
                  <a:pos x="T0" y="T1"/>
                </a:cxn>
                <a:cxn ang="0">
                  <a:pos x="T2" y="T3"/>
                </a:cxn>
                <a:cxn ang="0">
                  <a:pos x="T4" y="T5"/>
                </a:cxn>
                <a:cxn ang="0">
                  <a:pos x="T6" y="T7"/>
                </a:cxn>
                <a:cxn ang="0">
                  <a:pos x="T8" y="T9"/>
                </a:cxn>
                <a:cxn ang="0">
                  <a:pos x="T10" y="T11"/>
                </a:cxn>
                <a:cxn ang="0">
                  <a:pos x="T12" y="T13"/>
                </a:cxn>
              </a:cxnLst>
              <a:rect l="0" t="0" r="r" b="b"/>
              <a:pathLst>
                <a:path w="64" h="92">
                  <a:moveTo>
                    <a:pt x="22" y="91"/>
                  </a:moveTo>
                  <a:cubicBezTo>
                    <a:pt x="8" y="92"/>
                    <a:pt x="0" y="81"/>
                    <a:pt x="5" y="69"/>
                  </a:cubicBezTo>
                  <a:cubicBezTo>
                    <a:pt x="14" y="48"/>
                    <a:pt x="23" y="28"/>
                    <a:pt x="35" y="8"/>
                  </a:cubicBezTo>
                  <a:cubicBezTo>
                    <a:pt x="38" y="3"/>
                    <a:pt x="48" y="3"/>
                    <a:pt x="56" y="0"/>
                  </a:cubicBezTo>
                  <a:cubicBezTo>
                    <a:pt x="58" y="7"/>
                    <a:pt x="64" y="15"/>
                    <a:pt x="62" y="20"/>
                  </a:cubicBezTo>
                  <a:cubicBezTo>
                    <a:pt x="53" y="42"/>
                    <a:pt x="43" y="63"/>
                    <a:pt x="32" y="83"/>
                  </a:cubicBezTo>
                  <a:cubicBezTo>
                    <a:pt x="30" y="87"/>
                    <a:pt x="24" y="90"/>
                    <a:pt x="2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grpSp>
        <p:nvGrpSpPr>
          <p:cNvPr id="25" name="Group 15">
            <a:extLst>
              <a:ext uri="{FF2B5EF4-FFF2-40B4-BE49-F238E27FC236}">
                <a16:creationId xmlns:a16="http://schemas.microsoft.com/office/drawing/2014/main" id="{0A1537AC-8E60-468D-8142-71FB853071B4}"/>
              </a:ext>
            </a:extLst>
          </p:cNvPr>
          <p:cNvGrpSpPr>
            <a:grpSpLocks noChangeAspect="1"/>
          </p:cNvGrpSpPr>
          <p:nvPr/>
        </p:nvGrpSpPr>
        <p:grpSpPr bwMode="auto">
          <a:xfrm>
            <a:off x="5593821" y="2621821"/>
            <a:ext cx="1066969" cy="802174"/>
            <a:chOff x="1531" y="402"/>
            <a:chExt cx="4658" cy="3502"/>
          </a:xfrm>
          <a:solidFill>
            <a:schemeClr val="tx1"/>
          </a:solidFill>
        </p:grpSpPr>
        <p:sp>
          <p:nvSpPr>
            <p:cNvPr id="26" name="Freeform 16">
              <a:extLst>
                <a:ext uri="{FF2B5EF4-FFF2-40B4-BE49-F238E27FC236}">
                  <a16:creationId xmlns:a16="http://schemas.microsoft.com/office/drawing/2014/main" id="{3F8E10D1-EB9C-4485-A916-6B5FD22F8458}"/>
                </a:ext>
              </a:extLst>
            </p:cNvPr>
            <p:cNvSpPr>
              <a:spLocks noEditPoints="1"/>
            </p:cNvSpPr>
            <p:nvPr/>
          </p:nvSpPr>
          <p:spPr bwMode="auto">
            <a:xfrm>
              <a:off x="1531" y="402"/>
              <a:ext cx="4658" cy="3502"/>
            </a:xfrm>
            <a:custGeom>
              <a:avLst/>
              <a:gdLst>
                <a:gd name="T0" fmla="*/ 1846 w 1962"/>
                <a:gd name="T1" fmla="*/ 773 h 1474"/>
                <a:gd name="T2" fmla="*/ 1856 w 1962"/>
                <a:gd name="T3" fmla="*/ 932 h 1474"/>
                <a:gd name="T4" fmla="*/ 1907 w 1962"/>
                <a:gd name="T5" fmla="*/ 1189 h 1474"/>
                <a:gd name="T6" fmla="*/ 1939 w 1962"/>
                <a:gd name="T7" fmla="*/ 1238 h 1474"/>
                <a:gd name="T8" fmla="*/ 1826 w 1962"/>
                <a:gd name="T9" fmla="*/ 1474 h 1474"/>
                <a:gd name="T10" fmla="*/ 3 w 1962"/>
                <a:gd name="T11" fmla="*/ 1383 h 1474"/>
                <a:gd name="T12" fmla="*/ 2 w 1962"/>
                <a:gd name="T13" fmla="*/ 1089 h 1474"/>
                <a:gd name="T14" fmla="*/ 97 w 1962"/>
                <a:gd name="T15" fmla="*/ 917 h 1474"/>
                <a:gd name="T16" fmla="*/ 97 w 1962"/>
                <a:gd name="T17" fmla="*/ 717 h 1474"/>
                <a:gd name="T18" fmla="*/ 7 w 1962"/>
                <a:gd name="T19" fmla="*/ 597 h 1474"/>
                <a:gd name="T20" fmla="*/ 831 w 1962"/>
                <a:gd name="T21" fmla="*/ 8 h 1474"/>
                <a:gd name="T22" fmla="*/ 1930 w 1962"/>
                <a:gd name="T23" fmla="*/ 560 h 1474"/>
                <a:gd name="T24" fmla="*/ 1895 w 1962"/>
                <a:gd name="T25" fmla="*/ 593 h 1474"/>
                <a:gd name="T26" fmla="*/ 774 w 1962"/>
                <a:gd name="T27" fmla="*/ 52 h 1474"/>
                <a:gd name="T28" fmla="*/ 41 w 1962"/>
                <a:gd name="T29" fmla="*/ 671 h 1474"/>
                <a:gd name="T30" fmla="*/ 44 w 1962"/>
                <a:gd name="T31" fmla="*/ 1236 h 1474"/>
                <a:gd name="T32" fmla="*/ 112 w 1962"/>
                <a:gd name="T33" fmla="*/ 1434 h 1474"/>
                <a:gd name="T34" fmla="*/ 1899 w 1962"/>
                <a:gd name="T35" fmla="*/ 1389 h 1474"/>
                <a:gd name="T36" fmla="*/ 1141 w 1962"/>
                <a:gd name="T37" fmla="*/ 1101 h 1474"/>
                <a:gd name="T38" fmla="*/ 145 w 1962"/>
                <a:gd name="T39" fmla="*/ 998 h 1474"/>
                <a:gd name="T40" fmla="*/ 143 w 1962"/>
                <a:gd name="T41" fmla="*/ 1195 h 1474"/>
                <a:gd name="T42" fmla="*/ 1899 w 1962"/>
                <a:gd name="T43" fmla="*/ 1079 h 1474"/>
                <a:gd name="T44" fmla="*/ 1422 w 1962"/>
                <a:gd name="T45" fmla="*/ 1018 h 1474"/>
                <a:gd name="T46" fmla="*/ 567 w 1962"/>
                <a:gd name="T47" fmla="*/ 861 h 1474"/>
                <a:gd name="T48" fmla="*/ 1184 w 1962"/>
                <a:gd name="T49" fmla="*/ 861 h 1474"/>
                <a:gd name="T50" fmla="*/ 1649 w 1962"/>
                <a:gd name="T51" fmla="*/ 840 h 1474"/>
                <a:gd name="T52" fmla="*/ 1865 w 1962"/>
                <a:gd name="T53" fmla="*/ 859 h 1474"/>
                <a:gd name="T54" fmla="*/ 1524 w 1962"/>
                <a:gd name="T55" fmla="*/ 793 h 1474"/>
                <a:gd name="T56" fmla="*/ 987 w 1962"/>
                <a:gd name="T57" fmla="*/ 792 h 1474"/>
                <a:gd name="T58" fmla="*/ 386 w 1962"/>
                <a:gd name="T59" fmla="*/ 792 h 1474"/>
                <a:gd name="T60" fmla="*/ 77 w 1962"/>
                <a:gd name="T61" fmla="*/ 797 h 1474"/>
                <a:gd name="T62" fmla="*/ 428 w 1962"/>
                <a:gd name="T63" fmla="*/ 859 h 1474"/>
                <a:gd name="T64" fmla="*/ 1387 w 1962"/>
                <a:gd name="T65" fmla="*/ 991 h 1474"/>
                <a:gd name="T66" fmla="*/ 1806 w 1962"/>
                <a:gd name="T67" fmla="*/ 947 h 1474"/>
                <a:gd name="T68" fmla="*/ 1585 w 1962"/>
                <a:gd name="T69" fmla="*/ 894 h 1474"/>
                <a:gd name="T70" fmla="*/ 925 w 1962"/>
                <a:gd name="T71" fmla="*/ 893 h 1474"/>
                <a:gd name="T72" fmla="*/ 490 w 1962"/>
                <a:gd name="T73" fmla="*/ 880 h 1474"/>
                <a:gd name="T74" fmla="*/ 138 w 1962"/>
                <a:gd name="T75" fmla="*/ 898 h 1474"/>
                <a:gd name="T76" fmla="*/ 858 w 1962"/>
                <a:gd name="T77" fmla="*/ 958 h 1474"/>
                <a:gd name="T78" fmla="*/ 138 w 1962"/>
                <a:gd name="T79" fmla="*/ 713 h 1474"/>
                <a:gd name="T80" fmla="*/ 257 w 1962"/>
                <a:gd name="T81" fmla="*/ 763 h 1474"/>
                <a:gd name="T82" fmla="*/ 737 w 1962"/>
                <a:gd name="T83" fmla="*/ 763 h 1474"/>
                <a:gd name="T84" fmla="*/ 1393 w 1962"/>
                <a:gd name="T85" fmla="*/ 762 h 1474"/>
                <a:gd name="T86" fmla="*/ 1804 w 1962"/>
                <a:gd name="T87" fmla="*/ 769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2" h="1474">
                  <a:moveTo>
                    <a:pt x="1943" y="711"/>
                  </a:moveTo>
                  <a:cubicBezTo>
                    <a:pt x="1908" y="711"/>
                    <a:pt x="1878" y="711"/>
                    <a:pt x="1845" y="711"/>
                  </a:cubicBezTo>
                  <a:cubicBezTo>
                    <a:pt x="1845" y="733"/>
                    <a:pt x="1845" y="753"/>
                    <a:pt x="1846" y="773"/>
                  </a:cubicBezTo>
                  <a:cubicBezTo>
                    <a:pt x="1846" y="777"/>
                    <a:pt x="1852" y="783"/>
                    <a:pt x="1856" y="785"/>
                  </a:cubicBezTo>
                  <a:cubicBezTo>
                    <a:pt x="1887" y="800"/>
                    <a:pt x="1904" y="824"/>
                    <a:pt x="1904" y="858"/>
                  </a:cubicBezTo>
                  <a:cubicBezTo>
                    <a:pt x="1904" y="893"/>
                    <a:pt x="1887" y="916"/>
                    <a:pt x="1856" y="932"/>
                  </a:cubicBezTo>
                  <a:cubicBezTo>
                    <a:pt x="1850" y="935"/>
                    <a:pt x="1846" y="944"/>
                    <a:pt x="1846" y="950"/>
                  </a:cubicBezTo>
                  <a:cubicBezTo>
                    <a:pt x="1846" y="956"/>
                    <a:pt x="1850" y="964"/>
                    <a:pt x="1855" y="966"/>
                  </a:cubicBezTo>
                  <a:cubicBezTo>
                    <a:pt x="1952" y="1006"/>
                    <a:pt x="1962" y="1129"/>
                    <a:pt x="1907" y="1189"/>
                  </a:cubicBezTo>
                  <a:cubicBezTo>
                    <a:pt x="1906" y="1190"/>
                    <a:pt x="1906" y="1192"/>
                    <a:pt x="1906" y="1191"/>
                  </a:cubicBezTo>
                  <a:cubicBezTo>
                    <a:pt x="1915" y="1197"/>
                    <a:pt x="1928" y="1200"/>
                    <a:pt x="1933" y="1207"/>
                  </a:cubicBezTo>
                  <a:cubicBezTo>
                    <a:pt x="1939" y="1215"/>
                    <a:pt x="1939" y="1227"/>
                    <a:pt x="1939" y="1238"/>
                  </a:cubicBezTo>
                  <a:cubicBezTo>
                    <a:pt x="1940" y="1284"/>
                    <a:pt x="1940" y="1330"/>
                    <a:pt x="1940" y="1376"/>
                  </a:cubicBezTo>
                  <a:cubicBezTo>
                    <a:pt x="1939" y="1433"/>
                    <a:pt x="1901" y="1472"/>
                    <a:pt x="1844" y="1474"/>
                  </a:cubicBezTo>
                  <a:cubicBezTo>
                    <a:pt x="1838" y="1474"/>
                    <a:pt x="1832" y="1474"/>
                    <a:pt x="1826" y="1474"/>
                  </a:cubicBezTo>
                  <a:cubicBezTo>
                    <a:pt x="1256" y="1474"/>
                    <a:pt x="686" y="1474"/>
                    <a:pt x="116" y="1474"/>
                  </a:cubicBezTo>
                  <a:cubicBezTo>
                    <a:pt x="101" y="1474"/>
                    <a:pt x="85" y="1473"/>
                    <a:pt x="70" y="1470"/>
                  </a:cubicBezTo>
                  <a:cubicBezTo>
                    <a:pt x="31" y="1460"/>
                    <a:pt x="3" y="1424"/>
                    <a:pt x="3" y="1383"/>
                  </a:cubicBezTo>
                  <a:cubicBezTo>
                    <a:pt x="2" y="1331"/>
                    <a:pt x="2" y="1279"/>
                    <a:pt x="2" y="1227"/>
                  </a:cubicBezTo>
                  <a:cubicBezTo>
                    <a:pt x="3" y="1205"/>
                    <a:pt x="10" y="1199"/>
                    <a:pt x="39" y="1194"/>
                  </a:cubicBezTo>
                  <a:cubicBezTo>
                    <a:pt x="12" y="1163"/>
                    <a:pt x="0" y="1128"/>
                    <a:pt x="2" y="1089"/>
                  </a:cubicBezTo>
                  <a:cubicBezTo>
                    <a:pt x="5" y="1035"/>
                    <a:pt x="31" y="995"/>
                    <a:pt x="79" y="971"/>
                  </a:cubicBezTo>
                  <a:cubicBezTo>
                    <a:pt x="93" y="964"/>
                    <a:pt x="99" y="956"/>
                    <a:pt x="97" y="941"/>
                  </a:cubicBezTo>
                  <a:cubicBezTo>
                    <a:pt x="96" y="933"/>
                    <a:pt x="96" y="925"/>
                    <a:pt x="97" y="917"/>
                  </a:cubicBezTo>
                  <a:cubicBezTo>
                    <a:pt x="99" y="893"/>
                    <a:pt x="96" y="877"/>
                    <a:pt x="71" y="861"/>
                  </a:cubicBezTo>
                  <a:cubicBezTo>
                    <a:pt x="21" y="831"/>
                    <a:pt x="29" y="755"/>
                    <a:pt x="81" y="728"/>
                  </a:cubicBezTo>
                  <a:cubicBezTo>
                    <a:pt x="87" y="725"/>
                    <a:pt x="92" y="721"/>
                    <a:pt x="97" y="717"/>
                  </a:cubicBezTo>
                  <a:cubicBezTo>
                    <a:pt x="97" y="716"/>
                    <a:pt x="96" y="714"/>
                    <a:pt x="96" y="712"/>
                  </a:cubicBezTo>
                  <a:cubicBezTo>
                    <a:pt x="65" y="712"/>
                    <a:pt x="35" y="712"/>
                    <a:pt x="1" y="712"/>
                  </a:cubicBezTo>
                  <a:cubicBezTo>
                    <a:pt x="3" y="672"/>
                    <a:pt x="3" y="634"/>
                    <a:pt x="7" y="597"/>
                  </a:cubicBezTo>
                  <a:cubicBezTo>
                    <a:pt x="22" y="450"/>
                    <a:pt x="75" y="321"/>
                    <a:pt x="186" y="219"/>
                  </a:cubicBezTo>
                  <a:cubicBezTo>
                    <a:pt x="261" y="151"/>
                    <a:pt x="349" y="107"/>
                    <a:pt x="444" y="75"/>
                  </a:cubicBezTo>
                  <a:cubicBezTo>
                    <a:pt x="569" y="33"/>
                    <a:pt x="699" y="15"/>
                    <a:pt x="831" y="8"/>
                  </a:cubicBezTo>
                  <a:cubicBezTo>
                    <a:pt x="994" y="0"/>
                    <a:pt x="1157" y="3"/>
                    <a:pt x="1319" y="31"/>
                  </a:cubicBezTo>
                  <a:cubicBezTo>
                    <a:pt x="1432" y="50"/>
                    <a:pt x="1541" y="81"/>
                    <a:pt x="1642" y="138"/>
                  </a:cubicBezTo>
                  <a:cubicBezTo>
                    <a:pt x="1808" y="231"/>
                    <a:pt x="1903" y="373"/>
                    <a:pt x="1930" y="560"/>
                  </a:cubicBezTo>
                  <a:cubicBezTo>
                    <a:pt x="1937" y="609"/>
                    <a:pt x="1939" y="658"/>
                    <a:pt x="1943" y="711"/>
                  </a:cubicBezTo>
                  <a:close/>
                  <a:moveTo>
                    <a:pt x="1901" y="671"/>
                  </a:moveTo>
                  <a:cubicBezTo>
                    <a:pt x="1899" y="644"/>
                    <a:pt x="1898" y="618"/>
                    <a:pt x="1895" y="593"/>
                  </a:cubicBezTo>
                  <a:cubicBezTo>
                    <a:pt x="1874" y="409"/>
                    <a:pt x="1789" y="266"/>
                    <a:pt x="1625" y="174"/>
                  </a:cubicBezTo>
                  <a:cubicBezTo>
                    <a:pt x="1506" y="106"/>
                    <a:pt x="1376" y="76"/>
                    <a:pt x="1241" y="59"/>
                  </a:cubicBezTo>
                  <a:cubicBezTo>
                    <a:pt x="1086" y="40"/>
                    <a:pt x="930" y="39"/>
                    <a:pt x="774" y="52"/>
                  </a:cubicBezTo>
                  <a:cubicBezTo>
                    <a:pt x="663" y="60"/>
                    <a:pt x="553" y="78"/>
                    <a:pt x="447" y="115"/>
                  </a:cubicBezTo>
                  <a:cubicBezTo>
                    <a:pt x="225" y="192"/>
                    <a:pt x="81" y="337"/>
                    <a:pt x="49" y="578"/>
                  </a:cubicBezTo>
                  <a:cubicBezTo>
                    <a:pt x="45" y="608"/>
                    <a:pt x="44" y="639"/>
                    <a:pt x="41" y="671"/>
                  </a:cubicBezTo>
                  <a:cubicBezTo>
                    <a:pt x="663" y="671"/>
                    <a:pt x="1280" y="671"/>
                    <a:pt x="1901" y="671"/>
                  </a:cubicBezTo>
                  <a:close/>
                  <a:moveTo>
                    <a:pt x="1899" y="1236"/>
                  </a:moveTo>
                  <a:cubicBezTo>
                    <a:pt x="1280" y="1236"/>
                    <a:pt x="662" y="1236"/>
                    <a:pt x="44" y="1236"/>
                  </a:cubicBezTo>
                  <a:cubicBezTo>
                    <a:pt x="43" y="1239"/>
                    <a:pt x="43" y="1240"/>
                    <a:pt x="43" y="1241"/>
                  </a:cubicBezTo>
                  <a:cubicBezTo>
                    <a:pt x="42" y="1282"/>
                    <a:pt x="42" y="1323"/>
                    <a:pt x="42" y="1363"/>
                  </a:cubicBezTo>
                  <a:cubicBezTo>
                    <a:pt x="42" y="1416"/>
                    <a:pt x="60" y="1434"/>
                    <a:pt x="112" y="1434"/>
                  </a:cubicBezTo>
                  <a:cubicBezTo>
                    <a:pt x="685" y="1434"/>
                    <a:pt x="1257" y="1434"/>
                    <a:pt x="1830" y="1434"/>
                  </a:cubicBezTo>
                  <a:cubicBezTo>
                    <a:pt x="1836" y="1434"/>
                    <a:pt x="1843" y="1435"/>
                    <a:pt x="1850" y="1434"/>
                  </a:cubicBezTo>
                  <a:cubicBezTo>
                    <a:pt x="1875" y="1431"/>
                    <a:pt x="1898" y="1413"/>
                    <a:pt x="1899" y="1389"/>
                  </a:cubicBezTo>
                  <a:cubicBezTo>
                    <a:pt x="1900" y="1338"/>
                    <a:pt x="1899" y="1288"/>
                    <a:pt x="1899" y="1236"/>
                  </a:cubicBezTo>
                  <a:close/>
                  <a:moveTo>
                    <a:pt x="1210" y="1144"/>
                  </a:moveTo>
                  <a:cubicBezTo>
                    <a:pt x="1186" y="1129"/>
                    <a:pt x="1164" y="1113"/>
                    <a:pt x="1141" y="1101"/>
                  </a:cubicBezTo>
                  <a:cubicBezTo>
                    <a:pt x="1058" y="1057"/>
                    <a:pt x="970" y="1027"/>
                    <a:pt x="881" y="1000"/>
                  </a:cubicBezTo>
                  <a:cubicBezTo>
                    <a:pt x="873" y="997"/>
                    <a:pt x="865" y="997"/>
                    <a:pt x="857" y="997"/>
                  </a:cubicBezTo>
                  <a:cubicBezTo>
                    <a:pt x="620" y="997"/>
                    <a:pt x="382" y="997"/>
                    <a:pt x="145" y="998"/>
                  </a:cubicBezTo>
                  <a:cubicBezTo>
                    <a:pt x="125" y="998"/>
                    <a:pt x="104" y="1003"/>
                    <a:pt x="86" y="1013"/>
                  </a:cubicBezTo>
                  <a:cubicBezTo>
                    <a:pt x="48" y="1034"/>
                    <a:pt x="32" y="1082"/>
                    <a:pt x="45" y="1126"/>
                  </a:cubicBezTo>
                  <a:cubicBezTo>
                    <a:pt x="58" y="1170"/>
                    <a:pt x="94" y="1195"/>
                    <a:pt x="143" y="1195"/>
                  </a:cubicBezTo>
                  <a:cubicBezTo>
                    <a:pt x="695" y="1196"/>
                    <a:pt x="1247" y="1196"/>
                    <a:pt x="1799" y="1195"/>
                  </a:cubicBezTo>
                  <a:cubicBezTo>
                    <a:pt x="1808" y="1195"/>
                    <a:pt x="1819" y="1195"/>
                    <a:pt x="1828" y="1193"/>
                  </a:cubicBezTo>
                  <a:cubicBezTo>
                    <a:pt x="1878" y="1180"/>
                    <a:pt x="1906" y="1135"/>
                    <a:pt x="1899" y="1079"/>
                  </a:cubicBezTo>
                  <a:cubicBezTo>
                    <a:pt x="1894" y="1031"/>
                    <a:pt x="1853" y="997"/>
                    <a:pt x="1799" y="997"/>
                  </a:cubicBezTo>
                  <a:cubicBezTo>
                    <a:pt x="1712" y="997"/>
                    <a:pt x="1624" y="998"/>
                    <a:pt x="1537" y="997"/>
                  </a:cubicBezTo>
                  <a:cubicBezTo>
                    <a:pt x="1497" y="996"/>
                    <a:pt x="1459" y="1004"/>
                    <a:pt x="1422" y="1018"/>
                  </a:cubicBezTo>
                  <a:cubicBezTo>
                    <a:pt x="1345" y="1048"/>
                    <a:pt x="1275" y="1092"/>
                    <a:pt x="1210" y="1144"/>
                  </a:cubicBezTo>
                  <a:close/>
                  <a:moveTo>
                    <a:pt x="496" y="832"/>
                  </a:moveTo>
                  <a:cubicBezTo>
                    <a:pt x="521" y="842"/>
                    <a:pt x="546" y="848"/>
                    <a:pt x="567" y="861"/>
                  </a:cubicBezTo>
                  <a:cubicBezTo>
                    <a:pt x="647" y="911"/>
                    <a:pt x="725" y="912"/>
                    <a:pt x="805" y="860"/>
                  </a:cubicBezTo>
                  <a:cubicBezTo>
                    <a:pt x="852" y="830"/>
                    <a:pt x="900" y="830"/>
                    <a:pt x="947" y="860"/>
                  </a:cubicBezTo>
                  <a:cubicBezTo>
                    <a:pt x="1026" y="911"/>
                    <a:pt x="1105" y="912"/>
                    <a:pt x="1184" y="861"/>
                  </a:cubicBezTo>
                  <a:cubicBezTo>
                    <a:pt x="1232" y="830"/>
                    <a:pt x="1280" y="830"/>
                    <a:pt x="1328" y="861"/>
                  </a:cubicBezTo>
                  <a:cubicBezTo>
                    <a:pt x="1407" y="912"/>
                    <a:pt x="1486" y="912"/>
                    <a:pt x="1564" y="860"/>
                  </a:cubicBezTo>
                  <a:cubicBezTo>
                    <a:pt x="1590" y="843"/>
                    <a:pt x="1619" y="834"/>
                    <a:pt x="1649" y="840"/>
                  </a:cubicBezTo>
                  <a:cubicBezTo>
                    <a:pt x="1671" y="844"/>
                    <a:pt x="1694" y="854"/>
                    <a:pt x="1713" y="865"/>
                  </a:cubicBezTo>
                  <a:cubicBezTo>
                    <a:pt x="1747" y="885"/>
                    <a:pt x="1783" y="898"/>
                    <a:pt x="1823" y="898"/>
                  </a:cubicBezTo>
                  <a:cubicBezTo>
                    <a:pt x="1847" y="898"/>
                    <a:pt x="1864" y="881"/>
                    <a:pt x="1865" y="859"/>
                  </a:cubicBezTo>
                  <a:cubicBezTo>
                    <a:pt x="1865" y="836"/>
                    <a:pt x="1849" y="819"/>
                    <a:pt x="1824" y="819"/>
                  </a:cubicBezTo>
                  <a:cubicBezTo>
                    <a:pt x="1795" y="818"/>
                    <a:pt x="1771" y="807"/>
                    <a:pt x="1748" y="793"/>
                  </a:cubicBezTo>
                  <a:cubicBezTo>
                    <a:pt x="1673" y="746"/>
                    <a:pt x="1598" y="745"/>
                    <a:pt x="1524" y="793"/>
                  </a:cubicBezTo>
                  <a:cubicBezTo>
                    <a:pt x="1470" y="827"/>
                    <a:pt x="1420" y="826"/>
                    <a:pt x="1367" y="792"/>
                  </a:cubicBezTo>
                  <a:cubicBezTo>
                    <a:pt x="1294" y="746"/>
                    <a:pt x="1218" y="746"/>
                    <a:pt x="1145" y="792"/>
                  </a:cubicBezTo>
                  <a:cubicBezTo>
                    <a:pt x="1091" y="826"/>
                    <a:pt x="1041" y="826"/>
                    <a:pt x="987" y="792"/>
                  </a:cubicBezTo>
                  <a:cubicBezTo>
                    <a:pt x="913" y="745"/>
                    <a:pt x="838" y="746"/>
                    <a:pt x="764" y="792"/>
                  </a:cubicBezTo>
                  <a:cubicBezTo>
                    <a:pt x="711" y="826"/>
                    <a:pt x="661" y="826"/>
                    <a:pt x="608" y="792"/>
                  </a:cubicBezTo>
                  <a:cubicBezTo>
                    <a:pt x="535" y="746"/>
                    <a:pt x="459" y="745"/>
                    <a:pt x="386" y="792"/>
                  </a:cubicBezTo>
                  <a:cubicBezTo>
                    <a:pt x="332" y="826"/>
                    <a:pt x="281" y="828"/>
                    <a:pt x="228" y="792"/>
                  </a:cubicBezTo>
                  <a:cubicBezTo>
                    <a:pt x="197" y="771"/>
                    <a:pt x="162" y="759"/>
                    <a:pt x="124" y="759"/>
                  </a:cubicBezTo>
                  <a:cubicBezTo>
                    <a:pt x="96" y="759"/>
                    <a:pt x="78" y="773"/>
                    <a:pt x="77" y="797"/>
                  </a:cubicBezTo>
                  <a:cubicBezTo>
                    <a:pt x="76" y="821"/>
                    <a:pt x="94" y="835"/>
                    <a:pt x="121" y="839"/>
                  </a:cubicBezTo>
                  <a:cubicBezTo>
                    <a:pt x="143" y="843"/>
                    <a:pt x="166" y="848"/>
                    <a:pt x="184" y="859"/>
                  </a:cubicBezTo>
                  <a:cubicBezTo>
                    <a:pt x="266" y="911"/>
                    <a:pt x="346" y="911"/>
                    <a:pt x="428" y="859"/>
                  </a:cubicBezTo>
                  <a:cubicBezTo>
                    <a:pt x="448" y="847"/>
                    <a:pt x="472" y="842"/>
                    <a:pt x="496" y="832"/>
                  </a:cubicBezTo>
                  <a:close/>
                  <a:moveTo>
                    <a:pt x="1202" y="1091"/>
                  </a:moveTo>
                  <a:cubicBezTo>
                    <a:pt x="1266" y="1056"/>
                    <a:pt x="1325" y="1021"/>
                    <a:pt x="1387" y="991"/>
                  </a:cubicBezTo>
                  <a:cubicBezTo>
                    <a:pt x="1436" y="966"/>
                    <a:pt x="1489" y="955"/>
                    <a:pt x="1545" y="957"/>
                  </a:cubicBezTo>
                  <a:cubicBezTo>
                    <a:pt x="1626" y="959"/>
                    <a:pt x="1708" y="958"/>
                    <a:pt x="1789" y="957"/>
                  </a:cubicBezTo>
                  <a:cubicBezTo>
                    <a:pt x="1795" y="957"/>
                    <a:pt x="1800" y="950"/>
                    <a:pt x="1806" y="947"/>
                  </a:cubicBezTo>
                  <a:cubicBezTo>
                    <a:pt x="1801" y="943"/>
                    <a:pt x="1797" y="936"/>
                    <a:pt x="1791" y="936"/>
                  </a:cubicBezTo>
                  <a:cubicBezTo>
                    <a:pt x="1753" y="931"/>
                    <a:pt x="1718" y="916"/>
                    <a:pt x="1686" y="894"/>
                  </a:cubicBezTo>
                  <a:cubicBezTo>
                    <a:pt x="1653" y="872"/>
                    <a:pt x="1619" y="872"/>
                    <a:pt x="1585" y="894"/>
                  </a:cubicBezTo>
                  <a:cubicBezTo>
                    <a:pt x="1492" y="954"/>
                    <a:pt x="1399" y="953"/>
                    <a:pt x="1306" y="894"/>
                  </a:cubicBezTo>
                  <a:cubicBezTo>
                    <a:pt x="1272" y="873"/>
                    <a:pt x="1240" y="872"/>
                    <a:pt x="1206" y="893"/>
                  </a:cubicBezTo>
                  <a:cubicBezTo>
                    <a:pt x="1113" y="954"/>
                    <a:pt x="1019" y="953"/>
                    <a:pt x="925" y="893"/>
                  </a:cubicBezTo>
                  <a:cubicBezTo>
                    <a:pt x="893" y="873"/>
                    <a:pt x="860" y="872"/>
                    <a:pt x="827" y="893"/>
                  </a:cubicBezTo>
                  <a:cubicBezTo>
                    <a:pt x="733" y="954"/>
                    <a:pt x="639" y="953"/>
                    <a:pt x="544" y="893"/>
                  </a:cubicBezTo>
                  <a:cubicBezTo>
                    <a:pt x="529" y="884"/>
                    <a:pt x="508" y="879"/>
                    <a:pt x="490" y="880"/>
                  </a:cubicBezTo>
                  <a:cubicBezTo>
                    <a:pt x="472" y="881"/>
                    <a:pt x="454" y="890"/>
                    <a:pt x="439" y="899"/>
                  </a:cubicBezTo>
                  <a:cubicBezTo>
                    <a:pt x="361" y="946"/>
                    <a:pt x="281" y="950"/>
                    <a:pt x="198" y="913"/>
                  </a:cubicBezTo>
                  <a:cubicBezTo>
                    <a:pt x="180" y="905"/>
                    <a:pt x="160" y="903"/>
                    <a:pt x="138" y="898"/>
                  </a:cubicBezTo>
                  <a:cubicBezTo>
                    <a:pt x="138" y="921"/>
                    <a:pt x="138" y="939"/>
                    <a:pt x="138" y="958"/>
                  </a:cubicBezTo>
                  <a:cubicBezTo>
                    <a:pt x="148" y="958"/>
                    <a:pt x="156" y="958"/>
                    <a:pt x="164" y="958"/>
                  </a:cubicBezTo>
                  <a:cubicBezTo>
                    <a:pt x="395" y="958"/>
                    <a:pt x="626" y="958"/>
                    <a:pt x="858" y="958"/>
                  </a:cubicBezTo>
                  <a:cubicBezTo>
                    <a:pt x="869" y="958"/>
                    <a:pt x="881" y="958"/>
                    <a:pt x="891" y="961"/>
                  </a:cubicBezTo>
                  <a:cubicBezTo>
                    <a:pt x="1001" y="996"/>
                    <a:pt x="1109" y="1032"/>
                    <a:pt x="1202" y="1091"/>
                  </a:cubicBezTo>
                  <a:close/>
                  <a:moveTo>
                    <a:pt x="138" y="713"/>
                  </a:moveTo>
                  <a:cubicBezTo>
                    <a:pt x="138" y="714"/>
                    <a:pt x="137" y="715"/>
                    <a:pt x="137" y="717"/>
                  </a:cubicBezTo>
                  <a:cubicBezTo>
                    <a:pt x="141" y="718"/>
                    <a:pt x="145" y="721"/>
                    <a:pt x="149" y="721"/>
                  </a:cubicBezTo>
                  <a:cubicBezTo>
                    <a:pt x="189" y="725"/>
                    <a:pt x="224" y="741"/>
                    <a:pt x="257" y="763"/>
                  </a:cubicBezTo>
                  <a:cubicBezTo>
                    <a:pt x="290" y="785"/>
                    <a:pt x="323" y="784"/>
                    <a:pt x="357" y="763"/>
                  </a:cubicBezTo>
                  <a:cubicBezTo>
                    <a:pt x="450" y="703"/>
                    <a:pt x="543" y="703"/>
                    <a:pt x="636" y="763"/>
                  </a:cubicBezTo>
                  <a:cubicBezTo>
                    <a:pt x="670" y="785"/>
                    <a:pt x="703" y="784"/>
                    <a:pt x="737" y="763"/>
                  </a:cubicBezTo>
                  <a:cubicBezTo>
                    <a:pt x="829" y="703"/>
                    <a:pt x="922" y="703"/>
                    <a:pt x="1015" y="762"/>
                  </a:cubicBezTo>
                  <a:cubicBezTo>
                    <a:pt x="1049" y="784"/>
                    <a:pt x="1083" y="784"/>
                    <a:pt x="1117" y="762"/>
                  </a:cubicBezTo>
                  <a:cubicBezTo>
                    <a:pt x="1209" y="704"/>
                    <a:pt x="1302" y="703"/>
                    <a:pt x="1393" y="762"/>
                  </a:cubicBezTo>
                  <a:cubicBezTo>
                    <a:pt x="1429" y="784"/>
                    <a:pt x="1462" y="784"/>
                    <a:pt x="1498" y="762"/>
                  </a:cubicBezTo>
                  <a:cubicBezTo>
                    <a:pt x="1588" y="704"/>
                    <a:pt x="1679" y="704"/>
                    <a:pt x="1771" y="759"/>
                  </a:cubicBezTo>
                  <a:cubicBezTo>
                    <a:pt x="1780" y="765"/>
                    <a:pt x="1792" y="766"/>
                    <a:pt x="1804" y="769"/>
                  </a:cubicBezTo>
                  <a:cubicBezTo>
                    <a:pt x="1804" y="747"/>
                    <a:pt x="1804" y="730"/>
                    <a:pt x="1804" y="713"/>
                  </a:cubicBezTo>
                  <a:cubicBezTo>
                    <a:pt x="1248" y="713"/>
                    <a:pt x="693" y="713"/>
                    <a:pt x="138" y="7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7" name="Freeform 17">
              <a:extLst>
                <a:ext uri="{FF2B5EF4-FFF2-40B4-BE49-F238E27FC236}">
                  <a16:creationId xmlns:a16="http://schemas.microsoft.com/office/drawing/2014/main" id="{97F34A59-0EAA-4D15-AB80-13F7CF6F1E37}"/>
                </a:ext>
              </a:extLst>
            </p:cNvPr>
            <p:cNvSpPr>
              <a:spLocks/>
            </p:cNvSpPr>
            <p:nvPr/>
          </p:nvSpPr>
          <p:spPr bwMode="auto">
            <a:xfrm>
              <a:off x="4485" y="1360"/>
              <a:ext cx="118" cy="168"/>
            </a:xfrm>
            <a:custGeom>
              <a:avLst/>
              <a:gdLst>
                <a:gd name="T0" fmla="*/ 0 w 50"/>
                <a:gd name="T1" fmla="*/ 69 h 71"/>
                <a:gd name="T2" fmla="*/ 5 w 50"/>
                <a:gd name="T3" fmla="*/ 18 h 71"/>
                <a:gd name="T4" fmla="*/ 27 w 50"/>
                <a:gd name="T5" fmla="*/ 2 h 71"/>
                <a:gd name="T6" fmla="*/ 47 w 50"/>
                <a:gd name="T7" fmla="*/ 13 h 71"/>
                <a:gd name="T8" fmla="*/ 45 w 50"/>
                <a:gd name="T9" fmla="*/ 40 h 71"/>
                <a:gd name="T10" fmla="*/ 6 w 50"/>
                <a:gd name="T11" fmla="*/ 71 h 71"/>
                <a:gd name="T12" fmla="*/ 0 w 50"/>
                <a:gd name="T13" fmla="*/ 69 h 71"/>
              </a:gdLst>
              <a:ahLst/>
              <a:cxnLst>
                <a:cxn ang="0">
                  <a:pos x="T0" y="T1"/>
                </a:cxn>
                <a:cxn ang="0">
                  <a:pos x="T2" y="T3"/>
                </a:cxn>
                <a:cxn ang="0">
                  <a:pos x="T4" y="T5"/>
                </a:cxn>
                <a:cxn ang="0">
                  <a:pos x="T6" y="T7"/>
                </a:cxn>
                <a:cxn ang="0">
                  <a:pos x="T8" y="T9"/>
                </a:cxn>
                <a:cxn ang="0">
                  <a:pos x="T10" y="T11"/>
                </a:cxn>
                <a:cxn ang="0">
                  <a:pos x="T12" y="T13"/>
                </a:cxn>
              </a:cxnLst>
              <a:rect l="0" t="0" r="r" b="b"/>
              <a:pathLst>
                <a:path w="50" h="71">
                  <a:moveTo>
                    <a:pt x="0" y="69"/>
                  </a:moveTo>
                  <a:cubicBezTo>
                    <a:pt x="1" y="52"/>
                    <a:pt x="1" y="34"/>
                    <a:pt x="5" y="18"/>
                  </a:cubicBezTo>
                  <a:cubicBezTo>
                    <a:pt x="7" y="11"/>
                    <a:pt x="19" y="3"/>
                    <a:pt x="27" y="2"/>
                  </a:cubicBezTo>
                  <a:cubicBezTo>
                    <a:pt x="33" y="0"/>
                    <a:pt x="45" y="7"/>
                    <a:pt x="47" y="13"/>
                  </a:cubicBezTo>
                  <a:cubicBezTo>
                    <a:pt x="50" y="21"/>
                    <a:pt x="50" y="35"/>
                    <a:pt x="45" y="40"/>
                  </a:cubicBezTo>
                  <a:cubicBezTo>
                    <a:pt x="34" y="52"/>
                    <a:pt x="19" y="61"/>
                    <a:pt x="6" y="71"/>
                  </a:cubicBezTo>
                  <a:cubicBezTo>
                    <a:pt x="4" y="70"/>
                    <a:pt x="2" y="69"/>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8" name="Freeform 18">
              <a:extLst>
                <a:ext uri="{FF2B5EF4-FFF2-40B4-BE49-F238E27FC236}">
                  <a16:creationId xmlns:a16="http://schemas.microsoft.com/office/drawing/2014/main" id="{7E7D4EBA-B568-41B3-9A70-D32ED13D7864}"/>
                </a:ext>
              </a:extLst>
            </p:cNvPr>
            <p:cNvSpPr>
              <a:spLocks/>
            </p:cNvSpPr>
            <p:nvPr/>
          </p:nvSpPr>
          <p:spPr bwMode="auto">
            <a:xfrm>
              <a:off x="4544" y="1730"/>
              <a:ext cx="187" cy="114"/>
            </a:xfrm>
            <a:custGeom>
              <a:avLst/>
              <a:gdLst>
                <a:gd name="T0" fmla="*/ 0 w 79"/>
                <a:gd name="T1" fmla="*/ 43 h 48"/>
                <a:gd name="T2" fmla="*/ 39 w 79"/>
                <a:gd name="T3" fmla="*/ 5 h 48"/>
                <a:gd name="T4" fmla="*/ 68 w 79"/>
                <a:gd name="T5" fmla="*/ 5 h 48"/>
                <a:gd name="T6" fmla="*/ 76 w 79"/>
                <a:gd name="T7" fmla="*/ 28 h 48"/>
                <a:gd name="T8" fmla="*/ 54 w 79"/>
                <a:gd name="T9" fmla="*/ 46 h 48"/>
                <a:gd name="T10" fmla="*/ 0 w 79"/>
                <a:gd name="T11" fmla="*/ 43 h 48"/>
              </a:gdLst>
              <a:ahLst/>
              <a:cxnLst>
                <a:cxn ang="0">
                  <a:pos x="T0" y="T1"/>
                </a:cxn>
                <a:cxn ang="0">
                  <a:pos x="T2" y="T3"/>
                </a:cxn>
                <a:cxn ang="0">
                  <a:pos x="T4" y="T5"/>
                </a:cxn>
                <a:cxn ang="0">
                  <a:pos x="T6" y="T7"/>
                </a:cxn>
                <a:cxn ang="0">
                  <a:pos x="T8" y="T9"/>
                </a:cxn>
                <a:cxn ang="0">
                  <a:pos x="T10" y="T11"/>
                </a:cxn>
              </a:cxnLst>
              <a:rect l="0" t="0" r="r" b="b"/>
              <a:pathLst>
                <a:path w="79" h="48">
                  <a:moveTo>
                    <a:pt x="0" y="43"/>
                  </a:moveTo>
                  <a:cubicBezTo>
                    <a:pt x="16" y="27"/>
                    <a:pt x="26" y="13"/>
                    <a:pt x="39" y="5"/>
                  </a:cubicBezTo>
                  <a:cubicBezTo>
                    <a:pt x="46" y="0"/>
                    <a:pt x="60" y="1"/>
                    <a:pt x="68" y="5"/>
                  </a:cubicBezTo>
                  <a:cubicBezTo>
                    <a:pt x="74" y="8"/>
                    <a:pt x="79" y="22"/>
                    <a:pt x="76" y="28"/>
                  </a:cubicBezTo>
                  <a:cubicBezTo>
                    <a:pt x="73" y="36"/>
                    <a:pt x="62" y="45"/>
                    <a:pt x="54" y="46"/>
                  </a:cubicBezTo>
                  <a:cubicBezTo>
                    <a:pt x="39" y="48"/>
                    <a:pt x="23" y="45"/>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9" name="Freeform 19">
              <a:extLst>
                <a:ext uri="{FF2B5EF4-FFF2-40B4-BE49-F238E27FC236}">
                  <a16:creationId xmlns:a16="http://schemas.microsoft.com/office/drawing/2014/main" id="{C7F156AA-32D5-40DA-87FE-01F489544570}"/>
                </a:ext>
              </a:extLst>
            </p:cNvPr>
            <p:cNvSpPr>
              <a:spLocks/>
            </p:cNvSpPr>
            <p:nvPr/>
          </p:nvSpPr>
          <p:spPr bwMode="auto">
            <a:xfrm>
              <a:off x="2692" y="975"/>
              <a:ext cx="109" cy="190"/>
            </a:xfrm>
            <a:custGeom>
              <a:avLst/>
              <a:gdLst>
                <a:gd name="T0" fmla="*/ 10 w 46"/>
                <a:gd name="T1" fmla="*/ 80 h 80"/>
                <a:gd name="T2" fmla="*/ 0 w 46"/>
                <a:gd name="T3" fmla="*/ 29 h 80"/>
                <a:gd name="T4" fmla="*/ 15 w 46"/>
                <a:gd name="T5" fmla="*/ 4 h 80"/>
                <a:gd name="T6" fmla="*/ 39 w 46"/>
                <a:gd name="T7" fmla="*/ 8 h 80"/>
                <a:gd name="T8" fmla="*/ 42 w 46"/>
                <a:gd name="T9" fmla="*/ 39 h 80"/>
                <a:gd name="T10" fmla="*/ 10 w 46"/>
                <a:gd name="T11" fmla="*/ 80 h 80"/>
              </a:gdLst>
              <a:ahLst/>
              <a:cxnLst>
                <a:cxn ang="0">
                  <a:pos x="T0" y="T1"/>
                </a:cxn>
                <a:cxn ang="0">
                  <a:pos x="T2" y="T3"/>
                </a:cxn>
                <a:cxn ang="0">
                  <a:pos x="T4" y="T5"/>
                </a:cxn>
                <a:cxn ang="0">
                  <a:pos x="T6" y="T7"/>
                </a:cxn>
                <a:cxn ang="0">
                  <a:pos x="T8" y="T9"/>
                </a:cxn>
                <a:cxn ang="0">
                  <a:pos x="T10" y="T11"/>
                </a:cxn>
              </a:cxnLst>
              <a:rect l="0" t="0" r="r" b="b"/>
              <a:pathLst>
                <a:path w="46" h="80">
                  <a:moveTo>
                    <a:pt x="10" y="80"/>
                  </a:moveTo>
                  <a:cubicBezTo>
                    <a:pt x="6" y="59"/>
                    <a:pt x="0" y="44"/>
                    <a:pt x="0" y="29"/>
                  </a:cubicBezTo>
                  <a:cubicBezTo>
                    <a:pt x="0" y="20"/>
                    <a:pt x="7" y="8"/>
                    <a:pt x="15" y="4"/>
                  </a:cubicBezTo>
                  <a:cubicBezTo>
                    <a:pt x="20" y="0"/>
                    <a:pt x="36" y="3"/>
                    <a:pt x="39" y="8"/>
                  </a:cubicBezTo>
                  <a:cubicBezTo>
                    <a:pt x="44" y="16"/>
                    <a:pt x="46" y="30"/>
                    <a:pt x="42" y="39"/>
                  </a:cubicBezTo>
                  <a:cubicBezTo>
                    <a:pt x="36" y="53"/>
                    <a:pt x="24" y="64"/>
                    <a:pt x="1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0" name="Freeform 20">
              <a:extLst>
                <a:ext uri="{FF2B5EF4-FFF2-40B4-BE49-F238E27FC236}">
                  <a16:creationId xmlns:a16="http://schemas.microsoft.com/office/drawing/2014/main" id="{519B0FA6-B15E-4455-994D-2EDC325F9002}"/>
                </a:ext>
              </a:extLst>
            </p:cNvPr>
            <p:cNvSpPr>
              <a:spLocks/>
            </p:cNvSpPr>
            <p:nvPr/>
          </p:nvSpPr>
          <p:spPr bwMode="auto">
            <a:xfrm>
              <a:off x="5603" y="1585"/>
              <a:ext cx="118" cy="167"/>
            </a:xfrm>
            <a:custGeom>
              <a:avLst/>
              <a:gdLst>
                <a:gd name="T0" fmla="*/ 0 w 50"/>
                <a:gd name="T1" fmla="*/ 67 h 70"/>
                <a:gd name="T2" fmla="*/ 4 w 50"/>
                <a:gd name="T3" fmla="*/ 21 h 70"/>
                <a:gd name="T4" fmla="*/ 26 w 50"/>
                <a:gd name="T5" fmla="*/ 1 h 70"/>
                <a:gd name="T6" fmla="*/ 48 w 50"/>
                <a:gd name="T7" fmla="*/ 13 h 70"/>
                <a:gd name="T8" fmla="*/ 43 w 50"/>
                <a:gd name="T9" fmla="*/ 41 h 70"/>
                <a:gd name="T10" fmla="*/ 6 w 50"/>
                <a:gd name="T11" fmla="*/ 70 h 70"/>
                <a:gd name="T12" fmla="*/ 0 w 50"/>
                <a:gd name="T13" fmla="*/ 67 h 70"/>
              </a:gdLst>
              <a:ahLst/>
              <a:cxnLst>
                <a:cxn ang="0">
                  <a:pos x="T0" y="T1"/>
                </a:cxn>
                <a:cxn ang="0">
                  <a:pos x="T2" y="T3"/>
                </a:cxn>
                <a:cxn ang="0">
                  <a:pos x="T4" y="T5"/>
                </a:cxn>
                <a:cxn ang="0">
                  <a:pos x="T6" y="T7"/>
                </a:cxn>
                <a:cxn ang="0">
                  <a:pos x="T8" y="T9"/>
                </a:cxn>
                <a:cxn ang="0">
                  <a:pos x="T10" y="T11"/>
                </a:cxn>
                <a:cxn ang="0">
                  <a:pos x="T12" y="T13"/>
                </a:cxn>
              </a:cxnLst>
              <a:rect l="0" t="0" r="r" b="b"/>
              <a:pathLst>
                <a:path w="50" h="70">
                  <a:moveTo>
                    <a:pt x="0" y="67"/>
                  </a:moveTo>
                  <a:cubicBezTo>
                    <a:pt x="1" y="52"/>
                    <a:pt x="0" y="35"/>
                    <a:pt x="4" y="21"/>
                  </a:cubicBezTo>
                  <a:cubicBezTo>
                    <a:pt x="7" y="12"/>
                    <a:pt x="17" y="4"/>
                    <a:pt x="26" y="1"/>
                  </a:cubicBezTo>
                  <a:cubicBezTo>
                    <a:pt x="32" y="0"/>
                    <a:pt x="46" y="7"/>
                    <a:pt x="48" y="13"/>
                  </a:cubicBezTo>
                  <a:cubicBezTo>
                    <a:pt x="50" y="21"/>
                    <a:pt x="49" y="35"/>
                    <a:pt x="43" y="41"/>
                  </a:cubicBezTo>
                  <a:cubicBezTo>
                    <a:pt x="33" y="53"/>
                    <a:pt x="18" y="61"/>
                    <a:pt x="6" y="70"/>
                  </a:cubicBezTo>
                  <a:cubicBezTo>
                    <a:pt x="4" y="69"/>
                    <a:pt x="2" y="68"/>
                    <a:pt x="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1" name="Freeform 21">
              <a:extLst>
                <a:ext uri="{FF2B5EF4-FFF2-40B4-BE49-F238E27FC236}">
                  <a16:creationId xmlns:a16="http://schemas.microsoft.com/office/drawing/2014/main" id="{03AAD41A-411B-4590-BE19-40C7ED22A813}"/>
                </a:ext>
              </a:extLst>
            </p:cNvPr>
            <p:cNvSpPr>
              <a:spLocks/>
            </p:cNvSpPr>
            <p:nvPr/>
          </p:nvSpPr>
          <p:spPr bwMode="auto">
            <a:xfrm>
              <a:off x="3279" y="704"/>
              <a:ext cx="171" cy="123"/>
            </a:xfrm>
            <a:custGeom>
              <a:avLst/>
              <a:gdLst>
                <a:gd name="T0" fmla="*/ 0 w 72"/>
                <a:gd name="T1" fmla="*/ 0 h 52"/>
                <a:gd name="T2" fmla="*/ 51 w 72"/>
                <a:gd name="T3" fmla="*/ 7 h 52"/>
                <a:gd name="T4" fmla="*/ 70 w 72"/>
                <a:gd name="T5" fmla="*/ 30 h 52"/>
                <a:gd name="T6" fmla="*/ 58 w 72"/>
                <a:gd name="T7" fmla="*/ 51 h 52"/>
                <a:gd name="T8" fmla="*/ 27 w 72"/>
                <a:gd name="T9" fmla="*/ 42 h 52"/>
                <a:gd name="T10" fmla="*/ 0 w 72"/>
                <a:gd name="T11" fmla="*/ 0 h 52"/>
              </a:gdLst>
              <a:ahLst/>
              <a:cxnLst>
                <a:cxn ang="0">
                  <a:pos x="T0" y="T1"/>
                </a:cxn>
                <a:cxn ang="0">
                  <a:pos x="T2" y="T3"/>
                </a:cxn>
                <a:cxn ang="0">
                  <a:pos x="T4" y="T5"/>
                </a:cxn>
                <a:cxn ang="0">
                  <a:pos x="T6" y="T7"/>
                </a:cxn>
                <a:cxn ang="0">
                  <a:pos x="T8" y="T9"/>
                </a:cxn>
                <a:cxn ang="0">
                  <a:pos x="T10" y="T11"/>
                </a:cxn>
              </a:cxnLst>
              <a:rect l="0" t="0" r="r" b="b"/>
              <a:pathLst>
                <a:path w="72" h="52">
                  <a:moveTo>
                    <a:pt x="0" y="0"/>
                  </a:moveTo>
                  <a:cubicBezTo>
                    <a:pt x="21" y="2"/>
                    <a:pt x="37" y="2"/>
                    <a:pt x="51" y="7"/>
                  </a:cubicBezTo>
                  <a:cubicBezTo>
                    <a:pt x="59" y="10"/>
                    <a:pt x="68" y="21"/>
                    <a:pt x="70" y="30"/>
                  </a:cubicBezTo>
                  <a:cubicBezTo>
                    <a:pt x="72" y="36"/>
                    <a:pt x="63" y="51"/>
                    <a:pt x="58" y="51"/>
                  </a:cubicBezTo>
                  <a:cubicBezTo>
                    <a:pt x="48" y="52"/>
                    <a:pt x="34" y="49"/>
                    <a:pt x="27" y="42"/>
                  </a:cubicBezTo>
                  <a:cubicBezTo>
                    <a:pt x="17" y="32"/>
                    <a:pt x="11" y="1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2" name="Freeform 22">
              <a:extLst>
                <a:ext uri="{FF2B5EF4-FFF2-40B4-BE49-F238E27FC236}">
                  <a16:creationId xmlns:a16="http://schemas.microsoft.com/office/drawing/2014/main" id="{FA5799DD-ED0A-413C-9E82-EE4A3CF37212}"/>
                </a:ext>
              </a:extLst>
            </p:cNvPr>
            <p:cNvSpPr>
              <a:spLocks/>
            </p:cNvSpPr>
            <p:nvPr/>
          </p:nvSpPr>
          <p:spPr bwMode="auto">
            <a:xfrm>
              <a:off x="4105" y="740"/>
              <a:ext cx="111" cy="182"/>
            </a:xfrm>
            <a:custGeom>
              <a:avLst/>
              <a:gdLst>
                <a:gd name="T0" fmla="*/ 27 w 47"/>
                <a:gd name="T1" fmla="*/ 77 h 77"/>
                <a:gd name="T2" fmla="*/ 3 w 47"/>
                <a:gd name="T3" fmla="*/ 36 h 77"/>
                <a:gd name="T4" fmla="*/ 10 w 47"/>
                <a:gd name="T5" fmla="*/ 6 h 77"/>
                <a:gd name="T6" fmla="*/ 32 w 47"/>
                <a:gd name="T7" fmla="*/ 3 h 77"/>
                <a:gd name="T8" fmla="*/ 46 w 47"/>
                <a:gd name="T9" fmla="*/ 30 h 77"/>
                <a:gd name="T10" fmla="*/ 33 w 47"/>
                <a:gd name="T11" fmla="*/ 75 h 77"/>
                <a:gd name="T12" fmla="*/ 27 w 47"/>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7" h="77">
                  <a:moveTo>
                    <a:pt x="27" y="77"/>
                  </a:moveTo>
                  <a:cubicBezTo>
                    <a:pt x="19" y="63"/>
                    <a:pt x="8" y="50"/>
                    <a:pt x="3" y="36"/>
                  </a:cubicBezTo>
                  <a:cubicBezTo>
                    <a:pt x="0" y="27"/>
                    <a:pt x="4" y="14"/>
                    <a:pt x="10" y="6"/>
                  </a:cubicBezTo>
                  <a:cubicBezTo>
                    <a:pt x="13" y="2"/>
                    <a:pt x="28" y="0"/>
                    <a:pt x="32" y="3"/>
                  </a:cubicBezTo>
                  <a:cubicBezTo>
                    <a:pt x="40" y="10"/>
                    <a:pt x="47" y="21"/>
                    <a:pt x="46" y="30"/>
                  </a:cubicBezTo>
                  <a:cubicBezTo>
                    <a:pt x="45" y="46"/>
                    <a:pt x="37" y="60"/>
                    <a:pt x="33" y="75"/>
                  </a:cubicBezTo>
                  <a:cubicBezTo>
                    <a:pt x="31" y="76"/>
                    <a:pt x="29" y="76"/>
                    <a:pt x="27"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3" name="Freeform 23">
              <a:extLst>
                <a:ext uri="{FF2B5EF4-FFF2-40B4-BE49-F238E27FC236}">
                  <a16:creationId xmlns:a16="http://schemas.microsoft.com/office/drawing/2014/main" id="{F96CB4E2-68E6-4D94-824A-D5E1339BEE98}"/>
                </a:ext>
              </a:extLst>
            </p:cNvPr>
            <p:cNvSpPr>
              <a:spLocks/>
            </p:cNvSpPr>
            <p:nvPr/>
          </p:nvSpPr>
          <p:spPr bwMode="auto">
            <a:xfrm>
              <a:off x="4900" y="789"/>
              <a:ext cx="147" cy="143"/>
            </a:xfrm>
            <a:custGeom>
              <a:avLst/>
              <a:gdLst>
                <a:gd name="T0" fmla="*/ 62 w 62"/>
                <a:gd name="T1" fmla="*/ 4 h 60"/>
                <a:gd name="T2" fmla="*/ 45 w 62"/>
                <a:gd name="T3" fmla="*/ 46 h 60"/>
                <a:gd name="T4" fmla="*/ 17 w 62"/>
                <a:gd name="T5" fmla="*/ 60 h 60"/>
                <a:gd name="T6" fmla="*/ 1 w 62"/>
                <a:gd name="T7" fmla="*/ 42 h 60"/>
                <a:gd name="T8" fmla="*/ 15 w 62"/>
                <a:gd name="T9" fmla="*/ 15 h 60"/>
                <a:gd name="T10" fmla="*/ 58 w 62"/>
                <a:gd name="T11" fmla="*/ 0 h 60"/>
                <a:gd name="T12" fmla="*/ 62 w 62"/>
                <a:gd name="T13" fmla="*/ 4 h 60"/>
              </a:gdLst>
              <a:ahLst/>
              <a:cxnLst>
                <a:cxn ang="0">
                  <a:pos x="T0" y="T1"/>
                </a:cxn>
                <a:cxn ang="0">
                  <a:pos x="T2" y="T3"/>
                </a:cxn>
                <a:cxn ang="0">
                  <a:pos x="T4" y="T5"/>
                </a:cxn>
                <a:cxn ang="0">
                  <a:pos x="T6" y="T7"/>
                </a:cxn>
                <a:cxn ang="0">
                  <a:pos x="T8" y="T9"/>
                </a:cxn>
                <a:cxn ang="0">
                  <a:pos x="T10" y="T11"/>
                </a:cxn>
                <a:cxn ang="0">
                  <a:pos x="T12" y="T13"/>
                </a:cxn>
              </a:cxnLst>
              <a:rect l="0" t="0" r="r" b="b"/>
              <a:pathLst>
                <a:path w="62" h="60">
                  <a:moveTo>
                    <a:pt x="62" y="4"/>
                  </a:moveTo>
                  <a:cubicBezTo>
                    <a:pt x="56" y="18"/>
                    <a:pt x="53" y="34"/>
                    <a:pt x="45" y="46"/>
                  </a:cubicBezTo>
                  <a:cubicBezTo>
                    <a:pt x="40" y="54"/>
                    <a:pt x="27" y="59"/>
                    <a:pt x="17" y="60"/>
                  </a:cubicBezTo>
                  <a:cubicBezTo>
                    <a:pt x="12" y="60"/>
                    <a:pt x="0" y="48"/>
                    <a:pt x="1" y="42"/>
                  </a:cubicBezTo>
                  <a:cubicBezTo>
                    <a:pt x="2" y="33"/>
                    <a:pt x="8" y="20"/>
                    <a:pt x="15" y="15"/>
                  </a:cubicBezTo>
                  <a:cubicBezTo>
                    <a:pt x="28" y="7"/>
                    <a:pt x="43" y="5"/>
                    <a:pt x="58" y="0"/>
                  </a:cubicBezTo>
                  <a:cubicBezTo>
                    <a:pt x="59" y="1"/>
                    <a:pt x="60" y="3"/>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4" name="Freeform 24">
              <a:extLst>
                <a:ext uri="{FF2B5EF4-FFF2-40B4-BE49-F238E27FC236}">
                  <a16:creationId xmlns:a16="http://schemas.microsoft.com/office/drawing/2014/main" id="{E34EA338-1444-40B1-BBCE-169B3AB0C085}"/>
                </a:ext>
              </a:extLst>
            </p:cNvPr>
            <p:cNvSpPr>
              <a:spLocks/>
            </p:cNvSpPr>
            <p:nvPr/>
          </p:nvSpPr>
          <p:spPr bwMode="auto">
            <a:xfrm>
              <a:off x="4043" y="1697"/>
              <a:ext cx="135" cy="166"/>
            </a:xfrm>
            <a:custGeom>
              <a:avLst/>
              <a:gdLst>
                <a:gd name="T0" fmla="*/ 0 w 57"/>
                <a:gd name="T1" fmla="*/ 0 h 70"/>
                <a:gd name="T2" fmla="*/ 48 w 57"/>
                <a:gd name="T3" fmla="*/ 27 h 70"/>
                <a:gd name="T4" fmla="*/ 56 w 57"/>
                <a:gd name="T5" fmla="*/ 54 h 70"/>
                <a:gd name="T6" fmla="*/ 36 w 57"/>
                <a:gd name="T7" fmla="*/ 69 h 70"/>
                <a:gd name="T8" fmla="*/ 12 w 57"/>
                <a:gd name="T9" fmla="*/ 52 h 70"/>
                <a:gd name="T10" fmla="*/ 0 w 57"/>
                <a:gd name="T11" fmla="*/ 0 h 70"/>
              </a:gdLst>
              <a:ahLst/>
              <a:cxnLst>
                <a:cxn ang="0">
                  <a:pos x="T0" y="T1"/>
                </a:cxn>
                <a:cxn ang="0">
                  <a:pos x="T2" y="T3"/>
                </a:cxn>
                <a:cxn ang="0">
                  <a:pos x="T4" y="T5"/>
                </a:cxn>
                <a:cxn ang="0">
                  <a:pos x="T6" y="T7"/>
                </a:cxn>
                <a:cxn ang="0">
                  <a:pos x="T8" y="T9"/>
                </a:cxn>
                <a:cxn ang="0">
                  <a:pos x="T10" y="T11"/>
                </a:cxn>
              </a:cxnLst>
              <a:rect l="0" t="0" r="r" b="b"/>
              <a:pathLst>
                <a:path w="57" h="70">
                  <a:moveTo>
                    <a:pt x="0" y="0"/>
                  </a:moveTo>
                  <a:cubicBezTo>
                    <a:pt x="20" y="11"/>
                    <a:pt x="36" y="16"/>
                    <a:pt x="48" y="27"/>
                  </a:cubicBezTo>
                  <a:cubicBezTo>
                    <a:pt x="54" y="32"/>
                    <a:pt x="57" y="46"/>
                    <a:pt x="56" y="54"/>
                  </a:cubicBezTo>
                  <a:cubicBezTo>
                    <a:pt x="55" y="61"/>
                    <a:pt x="42" y="70"/>
                    <a:pt x="36" y="69"/>
                  </a:cubicBezTo>
                  <a:cubicBezTo>
                    <a:pt x="27" y="67"/>
                    <a:pt x="16" y="60"/>
                    <a:pt x="12" y="52"/>
                  </a:cubicBezTo>
                  <a:cubicBezTo>
                    <a:pt x="6" y="38"/>
                    <a:pt x="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5" name="Freeform 25">
              <a:extLst>
                <a:ext uri="{FF2B5EF4-FFF2-40B4-BE49-F238E27FC236}">
                  <a16:creationId xmlns:a16="http://schemas.microsoft.com/office/drawing/2014/main" id="{588E06FF-8D75-41D1-AEC6-53FD7A442581}"/>
                </a:ext>
              </a:extLst>
            </p:cNvPr>
            <p:cNvSpPr>
              <a:spLocks/>
            </p:cNvSpPr>
            <p:nvPr/>
          </p:nvSpPr>
          <p:spPr bwMode="auto">
            <a:xfrm>
              <a:off x="2780" y="1721"/>
              <a:ext cx="161" cy="137"/>
            </a:xfrm>
            <a:custGeom>
              <a:avLst/>
              <a:gdLst>
                <a:gd name="T0" fmla="*/ 0 w 68"/>
                <a:gd name="T1" fmla="*/ 0 h 58"/>
                <a:gd name="T2" fmla="*/ 51 w 68"/>
                <a:gd name="T3" fmla="*/ 13 h 58"/>
                <a:gd name="T4" fmla="*/ 67 w 68"/>
                <a:gd name="T5" fmla="*/ 39 h 58"/>
                <a:gd name="T6" fmla="*/ 51 w 68"/>
                <a:gd name="T7" fmla="*/ 57 h 58"/>
                <a:gd name="T8" fmla="*/ 24 w 68"/>
                <a:gd name="T9" fmla="*/ 47 h 58"/>
                <a:gd name="T10" fmla="*/ 0 w 68"/>
                <a:gd name="T11" fmla="*/ 0 h 58"/>
              </a:gdLst>
              <a:ahLst/>
              <a:cxnLst>
                <a:cxn ang="0">
                  <a:pos x="T0" y="T1"/>
                </a:cxn>
                <a:cxn ang="0">
                  <a:pos x="T2" y="T3"/>
                </a:cxn>
                <a:cxn ang="0">
                  <a:pos x="T4" y="T5"/>
                </a:cxn>
                <a:cxn ang="0">
                  <a:pos x="T6" y="T7"/>
                </a:cxn>
                <a:cxn ang="0">
                  <a:pos x="T8" y="T9"/>
                </a:cxn>
                <a:cxn ang="0">
                  <a:pos x="T10" y="T11"/>
                </a:cxn>
              </a:cxnLst>
              <a:rect l="0" t="0" r="r" b="b"/>
              <a:pathLst>
                <a:path w="68" h="58">
                  <a:moveTo>
                    <a:pt x="0" y="0"/>
                  </a:moveTo>
                  <a:cubicBezTo>
                    <a:pt x="21" y="5"/>
                    <a:pt x="37" y="6"/>
                    <a:pt x="51" y="13"/>
                  </a:cubicBezTo>
                  <a:cubicBezTo>
                    <a:pt x="59" y="17"/>
                    <a:pt x="66" y="29"/>
                    <a:pt x="67" y="39"/>
                  </a:cubicBezTo>
                  <a:cubicBezTo>
                    <a:pt x="68" y="45"/>
                    <a:pt x="57" y="57"/>
                    <a:pt x="51" y="57"/>
                  </a:cubicBezTo>
                  <a:cubicBezTo>
                    <a:pt x="42" y="58"/>
                    <a:pt x="29" y="54"/>
                    <a:pt x="24" y="47"/>
                  </a:cubicBezTo>
                  <a:cubicBezTo>
                    <a:pt x="14" y="35"/>
                    <a:pt x="9"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6" name="Freeform 26">
              <a:extLst>
                <a:ext uri="{FF2B5EF4-FFF2-40B4-BE49-F238E27FC236}">
                  <a16:creationId xmlns:a16="http://schemas.microsoft.com/office/drawing/2014/main" id="{D107FA32-EC87-4260-AF86-8E9C272EDD48}"/>
                </a:ext>
              </a:extLst>
            </p:cNvPr>
            <p:cNvSpPr>
              <a:spLocks/>
            </p:cNvSpPr>
            <p:nvPr/>
          </p:nvSpPr>
          <p:spPr bwMode="auto">
            <a:xfrm>
              <a:off x="5175" y="1747"/>
              <a:ext cx="138" cy="164"/>
            </a:xfrm>
            <a:custGeom>
              <a:avLst/>
              <a:gdLst>
                <a:gd name="T0" fmla="*/ 0 w 58"/>
                <a:gd name="T1" fmla="*/ 0 h 69"/>
                <a:gd name="T2" fmla="*/ 47 w 58"/>
                <a:gd name="T3" fmla="*/ 25 h 69"/>
                <a:gd name="T4" fmla="*/ 57 w 58"/>
                <a:gd name="T5" fmla="*/ 53 h 69"/>
                <a:gd name="T6" fmla="*/ 38 w 58"/>
                <a:gd name="T7" fmla="*/ 68 h 69"/>
                <a:gd name="T8" fmla="*/ 13 w 58"/>
                <a:gd name="T9" fmla="*/ 52 h 69"/>
                <a:gd name="T10" fmla="*/ 0 w 58"/>
                <a:gd name="T11" fmla="*/ 0 h 69"/>
              </a:gdLst>
              <a:ahLst/>
              <a:cxnLst>
                <a:cxn ang="0">
                  <a:pos x="T0" y="T1"/>
                </a:cxn>
                <a:cxn ang="0">
                  <a:pos x="T2" y="T3"/>
                </a:cxn>
                <a:cxn ang="0">
                  <a:pos x="T4" y="T5"/>
                </a:cxn>
                <a:cxn ang="0">
                  <a:pos x="T6" y="T7"/>
                </a:cxn>
                <a:cxn ang="0">
                  <a:pos x="T8" y="T9"/>
                </a:cxn>
                <a:cxn ang="0">
                  <a:pos x="T10" y="T11"/>
                </a:cxn>
              </a:cxnLst>
              <a:rect l="0" t="0" r="r" b="b"/>
              <a:pathLst>
                <a:path w="58" h="69">
                  <a:moveTo>
                    <a:pt x="0" y="0"/>
                  </a:moveTo>
                  <a:cubicBezTo>
                    <a:pt x="20" y="11"/>
                    <a:pt x="35" y="16"/>
                    <a:pt x="47" y="25"/>
                  </a:cubicBezTo>
                  <a:cubicBezTo>
                    <a:pt x="54" y="31"/>
                    <a:pt x="58" y="44"/>
                    <a:pt x="57" y="53"/>
                  </a:cubicBezTo>
                  <a:cubicBezTo>
                    <a:pt x="56" y="59"/>
                    <a:pt x="44" y="69"/>
                    <a:pt x="38" y="68"/>
                  </a:cubicBezTo>
                  <a:cubicBezTo>
                    <a:pt x="29" y="67"/>
                    <a:pt x="16" y="60"/>
                    <a:pt x="13" y="52"/>
                  </a:cubicBezTo>
                  <a:cubicBezTo>
                    <a:pt x="6" y="38"/>
                    <a:pt x="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7" name="Freeform 27">
              <a:extLst>
                <a:ext uri="{FF2B5EF4-FFF2-40B4-BE49-F238E27FC236}">
                  <a16:creationId xmlns:a16="http://schemas.microsoft.com/office/drawing/2014/main" id="{C8B3DA53-4FC6-4987-8148-3669F6A3A004}"/>
                </a:ext>
              </a:extLst>
            </p:cNvPr>
            <p:cNvSpPr>
              <a:spLocks/>
            </p:cNvSpPr>
            <p:nvPr/>
          </p:nvSpPr>
          <p:spPr bwMode="auto">
            <a:xfrm>
              <a:off x="4428" y="939"/>
              <a:ext cx="111" cy="176"/>
            </a:xfrm>
            <a:custGeom>
              <a:avLst/>
              <a:gdLst>
                <a:gd name="T0" fmla="*/ 40 w 47"/>
                <a:gd name="T1" fmla="*/ 2 h 74"/>
                <a:gd name="T2" fmla="*/ 46 w 47"/>
                <a:gd name="T3" fmla="*/ 48 h 74"/>
                <a:gd name="T4" fmla="*/ 29 w 47"/>
                <a:gd name="T5" fmla="*/ 71 h 74"/>
                <a:gd name="T6" fmla="*/ 6 w 47"/>
                <a:gd name="T7" fmla="*/ 65 h 74"/>
                <a:gd name="T8" fmla="*/ 4 w 47"/>
                <a:gd name="T9" fmla="*/ 36 h 74"/>
                <a:gd name="T10" fmla="*/ 34 w 47"/>
                <a:gd name="T11" fmla="*/ 0 h 74"/>
                <a:gd name="T12" fmla="*/ 40 w 47"/>
                <a:gd name="T13" fmla="*/ 2 h 74"/>
              </a:gdLst>
              <a:ahLst/>
              <a:cxnLst>
                <a:cxn ang="0">
                  <a:pos x="T0" y="T1"/>
                </a:cxn>
                <a:cxn ang="0">
                  <a:pos x="T2" y="T3"/>
                </a:cxn>
                <a:cxn ang="0">
                  <a:pos x="T4" y="T5"/>
                </a:cxn>
                <a:cxn ang="0">
                  <a:pos x="T6" y="T7"/>
                </a:cxn>
                <a:cxn ang="0">
                  <a:pos x="T8" y="T9"/>
                </a:cxn>
                <a:cxn ang="0">
                  <a:pos x="T10" y="T11"/>
                </a:cxn>
                <a:cxn ang="0">
                  <a:pos x="T12" y="T13"/>
                </a:cxn>
              </a:cxnLst>
              <a:rect l="0" t="0" r="r" b="b"/>
              <a:pathLst>
                <a:path w="47" h="74">
                  <a:moveTo>
                    <a:pt x="40" y="2"/>
                  </a:moveTo>
                  <a:cubicBezTo>
                    <a:pt x="42" y="17"/>
                    <a:pt x="47" y="33"/>
                    <a:pt x="46" y="48"/>
                  </a:cubicBezTo>
                  <a:cubicBezTo>
                    <a:pt x="46" y="56"/>
                    <a:pt x="37" y="67"/>
                    <a:pt x="29" y="71"/>
                  </a:cubicBezTo>
                  <a:cubicBezTo>
                    <a:pt x="24" y="74"/>
                    <a:pt x="9" y="70"/>
                    <a:pt x="6" y="65"/>
                  </a:cubicBezTo>
                  <a:cubicBezTo>
                    <a:pt x="1" y="57"/>
                    <a:pt x="0" y="44"/>
                    <a:pt x="4" y="36"/>
                  </a:cubicBezTo>
                  <a:cubicBezTo>
                    <a:pt x="11" y="23"/>
                    <a:pt x="23" y="12"/>
                    <a:pt x="34" y="0"/>
                  </a:cubicBezTo>
                  <a:cubicBezTo>
                    <a:pt x="36" y="1"/>
                    <a:pt x="38" y="1"/>
                    <a:pt x="4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8" name="Freeform 28">
              <a:extLst>
                <a:ext uri="{FF2B5EF4-FFF2-40B4-BE49-F238E27FC236}">
                  <a16:creationId xmlns:a16="http://schemas.microsoft.com/office/drawing/2014/main" id="{BACF3B13-9B27-4353-BEF0-39339FFB9ADD}"/>
                </a:ext>
              </a:extLst>
            </p:cNvPr>
            <p:cNvSpPr>
              <a:spLocks/>
            </p:cNvSpPr>
            <p:nvPr/>
          </p:nvSpPr>
          <p:spPr bwMode="auto">
            <a:xfrm>
              <a:off x="3962" y="1250"/>
              <a:ext cx="181" cy="112"/>
            </a:xfrm>
            <a:custGeom>
              <a:avLst/>
              <a:gdLst>
                <a:gd name="T0" fmla="*/ 4 w 76"/>
                <a:gd name="T1" fmla="*/ 5 h 47"/>
                <a:gd name="T2" fmla="*/ 49 w 76"/>
                <a:gd name="T3" fmla="*/ 2 h 47"/>
                <a:gd name="T4" fmla="*/ 74 w 76"/>
                <a:gd name="T5" fmla="*/ 20 h 47"/>
                <a:gd name="T6" fmla="*/ 66 w 76"/>
                <a:gd name="T7" fmla="*/ 43 h 47"/>
                <a:gd name="T8" fmla="*/ 35 w 76"/>
                <a:gd name="T9" fmla="*/ 42 h 47"/>
                <a:gd name="T10" fmla="*/ 0 w 76"/>
                <a:gd name="T11" fmla="*/ 14 h 47"/>
                <a:gd name="T12" fmla="*/ 4 w 76"/>
                <a:gd name="T13" fmla="*/ 5 h 47"/>
              </a:gdLst>
              <a:ahLst/>
              <a:cxnLst>
                <a:cxn ang="0">
                  <a:pos x="T0" y="T1"/>
                </a:cxn>
                <a:cxn ang="0">
                  <a:pos x="T2" y="T3"/>
                </a:cxn>
                <a:cxn ang="0">
                  <a:pos x="T4" y="T5"/>
                </a:cxn>
                <a:cxn ang="0">
                  <a:pos x="T6" y="T7"/>
                </a:cxn>
                <a:cxn ang="0">
                  <a:pos x="T8" y="T9"/>
                </a:cxn>
                <a:cxn ang="0">
                  <a:pos x="T10" y="T11"/>
                </a:cxn>
                <a:cxn ang="0">
                  <a:pos x="T12" y="T13"/>
                </a:cxn>
              </a:cxnLst>
              <a:rect l="0" t="0" r="r" b="b"/>
              <a:pathLst>
                <a:path w="76" h="47">
                  <a:moveTo>
                    <a:pt x="4" y="5"/>
                  </a:moveTo>
                  <a:cubicBezTo>
                    <a:pt x="19" y="4"/>
                    <a:pt x="35" y="0"/>
                    <a:pt x="49" y="2"/>
                  </a:cubicBezTo>
                  <a:cubicBezTo>
                    <a:pt x="58" y="3"/>
                    <a:pt x="69" y="12"/>
                    <a:pt x="74" y="20"/>
                  </a:cubicBezTo>
                  <a:cubicBezTo>
                    <a:pt x="76" y="25"/>
                    <a:pt x="71" y="41"/>
                    <a:pt x="66" y="43"/>
                  </a:cubicBezTo>
                  <a:cubicBezTo>
                    <a:pt x="57" y="47"/>
                    <a:pt x="43" y="47"/>
                    <a:pt x="35" y="42"/>
                  </a:cubicBezTo>
                  <a:cubicBezTo>
                    <a:pt x="22" y="35"/>
                    <a:pt x="11" y="23"/>
                    <a:pt x="0" y="14"/>
                  </a:cubicBezTo>
                  <a:cubicBezTo>
                    <a:pt x="1" y="11"/>
                    <a:pt x="3" y="8"/>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9" name="Freeform 29">
              <a:extLst>
                <a:ext uri="{FF2B5EF4-FFF2-40B4-BE49-F238E27FC236}">
                  <a16:creationId xmlns:a16="http://schemas.microsoft.com/office/drawing/2014/main" id="{186D8AEC-7CCB-4B76-A3B0-943B39A14C3F}"/>
                </a:ext>
              </a:extLst>
            </p:cNvPr>
            <p:cNvSpPr>
              <a:spLocks/>
            </p:cNvSpPr>
            <p:nvPr/>
          </p:nvSpPr>
          <p:spPr bwMode="auto">
            <a:xfrm>
              <a:off x="3504" y="1051"/>
              <a:ext cx="145" cy="142"/>
            </a:xfrm>
            <a:custGeom>
              <a:avLst/>
              <a:gdLst>
                <a:gd name="T0" fmla="*/ 61 w 61"/>
                <a:gd name="T1" fmla="*/ 4 h 60"/>
                <a:gd name="T2" fmla="*/ 44 w 61"/>
                <a:gd name="T3" fmla="*/ 46 h 60"/>
                <a:gd name="T4" fmla="*/ 17 w 61"/>
                <a:gd name="T5" fmla="*/ 60 h 60"/>
                <a:gd name="T6" fmla="*/ 0 w 61"/>
                <a:gd name="T7" fmla="*/ 42 h 60"/>
                <a:gd name="T8" fmla="*/ 14 w 61"/>
                <a:gd name="T9" fmla="*/ 15 h 60"/>
                <a:gd name="T10" fmla="*/ 57 w 61"/>
                <a:gd name="T11" fmla="*/ 0 h 60"/>
                <a:gd name="T12" fmla="*/ 61 w 61"/>
                <a:gd name="T13" fmla="*/ 4 h 60"/>
              </a:gdLst>
              <a:ahLst/>
              <a:cxnLst>
                <a:cxn ang="0">
                  <a:pos x="T0" y="T1"/>
                </a:cxn>
                <a:cxn ang="0">
                  <a:pos x="T2" y="T3"/>
                </a:cxn>
                <a:cxn ang="0">
                  <a:pos x="T4" y="T5"/>
                </a:cxn>
                <a:cxn ang="0">
                  <a:pos x="T6" y="T7"/>
                </a:cxn>
                <a:cxn ang="0">
                  <a:pos x="T8" y="T9"/>
                </a:cxn>
                <a:cxn ang="0">
                  <a:pos x="T10" y="T11"/>
                </a:cxn>
                <a:cxn ang="0">
                  <a:pos x="T12" y="T13"/>
                </a:cxn>
              </a:cxnLst>
              <a:rect l="0" t="0" r="r" b="b"/>
              <a:pathLst>
                <a:path w="61" h="60">
                  <a:moveTo>
                    <a:pt x="61" y="4"/>
                  </a:moveTo>
                  <a:cubicBezTo>
                    <a:pt x="55" y="18"/>
                    <a:pt x="52" y="34"/>
                    <a:pt x="44" y="46"/>
                  </a:cubicBezTo>
                  <a:cubicBezTo>
                    <a:pt x="39" y="53"/>
                    <a:pt x="26" y="59"/>
                    <a:pt x="17" y="60"/>
                  </a:cubicBezTo>
                  <a:cubicBezTo>
                    <a:pt x="11" y="60"/>
                    <a:pt x="0" y="48"/>
                    <a:pt x="0" y="42"/>
                  </a:cubicBezTo>
                  <a:cubicBezTo>
                    <a:pt x="1" y="32"/>
                    <a:pt x="7" y="20"/>
                    <a:pt x="14" y="15"/>
                  </a:cubicBezTo>
                  <a:cubicBezTo>
                    <a:pt x="27" y="7"/>
                    <a:pt x="42" y="4"/>
                    <a:pt x="57" y="0"/>
                  </a:cubicBezTo>
                  <a:cubicBezTo>
                    <a:pt x="58" y="1"/>
                    <a:pt x="59" y="3"/>
                    <a:pt x="6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0" name="Freeform 30">
              <a:extLst>
                <a:ext uri="{FF2B5EF4-FFF2-40B4-BE49-F238E27FC236}">
                  <a16:creationId xmlns:a16="http://schemas.microsoft.com/office/drawing/2014/main" id="{B20866A8-06AC-452B-A578-C856524165C9}"/>
                </a:ext>
              </a:extLst>
            </p:cNvPr>
            <p:cNvSpPr>
              <a:spLocks/>
            </p:cNvSpPr>
            <p:nvPr/>
          </p:nvSpPr>
          <p:spPr bwMode="auto">
            <a:xfrm>
              <a:off x="5420" y="1253"/>
              <a:ext cx="195" cy="111"/>
            </a:xfrm>
            <a:custGeom>
              <a:avLst/>
              <a:gdLst>
                <a:gd name="T0" fmla="*/ 82 w 82"/>
                <a:gd name="T1" fmla="*/ 21 h 47"/>
                <a:gd name="T2" fmla="*/ 35 w 82"/>
                <a:gd name="T3" fmla="*/ 45 h 47"/>
                <a:gd name="T4" fmla="*/ 6 w 82"/>
                <a:gd name="T5" fmla="*/ 37 h 47"/>
                <a:gd name="T6" fmla="*/ 4 w 82"/>
                <a:gd name="T7" fmla="*/ 13 h 47"/>
                <a:gd name="T8" fmla="*/ 32 w 82"/>
                <a:gd name="T9" fmla="*/ 2 h 47"/>
                <a:gd name="T10" fmla="*/ 82 w 82"/>
                <a:gd name="T11" fmla="*/ 21 h 47"/>
              </a:gdLst>
              <a:ahLst/>
              <a:cxnLst>
                <a:cxn ang="0">
                  <a:pos x="T0" y="T1"/>
                </a:cxn>
                <a:cxn ang="0">
                  <a:pos x="T2" y="T3"/>
                </a:cxn>
                <a:cxn ang="0">
                  <a:pos x="T4" y="T5"/>
                </a:cxn>
                <a:cxn ang="0">
                  <a:pos x="T6" y="T7"/>
                </a:cxn>
                <a:cxn ang="0">
                  <a:pos x="T8" y="T9"/>
                </a:cxn>
                <a:cxn ang="0">
                  <a:pos x="T10" y="T11"/>
                </a:cxn>
              </a:cxnLst>
              <a:rect l="0" t="0" r="r" b="b"/>
              <a:pathLst>
                <a:path w="82" h="47">
                  <a:moveTo>
                    <a:pt x="82" y="21"/>
                  </a:moveTo>
                  <a:cubicBezTo>
                    <a:pt x="62" y="32"/>
                    <a:pt x="50" y="41"/>
                    <a:pt x="35" y="45"/>
                  </a:cubicBezTo>
                  <a:cubicBezTo>
                    <a:pt x="27" y="47"/>
                    <a:pt x="13" y="43"/>
                    <a:pt x="6" y="37"/>
                  </a:cubicBezTo>
                  <a:cubicBezTo>
                    <a:pt x="1" y="34"/>
                    <a:pt x="0" y="17"/>
                    <a:pt x="4" y="13"/>
                  </a:cubicBezTo>
                  <a:cubicBezTo>
                    <a:pt x="11" y="6"/>
                    <a:pt x="23" y="0"/>
                    <a:pt x="32" y="2"/>
                  </a:cubicBezTo>
                  <a:cubicBezTo>
                    <a:pt x="47" y="4"/>
                    <a:pt x="61" y="13"/>
                    <a:pt x="8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1" name="Freeform 31">
              <a:extLst>
                <a:ext uri="{FF2B5EF4-FFF2-40B4-BE49-F238E27FC236}">
                  <a16:creationId xmlns:a16="http://schemas.microsoft.com/office/drawing/2014/main" id="{D753AF5C-89A5-4E05-B8B4-89EE74F4EE45}"/>
                </a:ext>
              </a:extLst>
            </p:cNvPr>
            <p:cNvSpPr>
              <a:spLocks/>
            </p:cNvSpPr>
            <p:nvPr/>
          </p:nvSpPr>
          <p:spPr bwMode="auto">
            <a:xfrm>
              <a:off x="2989" y="1333"/>
              <a:ext cx="192" cy="112"/>
            </a:xfrm>
            <a:custGeom>
              <a:avLst/>
              <a:gdLst>
                <a:gd name="T0" fmla="*/ 81 w 81"/>
                <a:gd name="T1" fmla="*/ 21 h 47"/>
                <a:gd name="T2" fmla="*/ 34 w 81"/>
                <a:gd name="T3" fmla="*/ 45 h 47"/>
                <a:gd name="T4" fmla="*/ 5 w 81"/>
                <a:gd name="T5" fmla="*/ 36 h 47"/>
                <a:gd name="T6" fmla="*/ 4 w 81"/>
                <a:gd name="T7" fmla="*/ 12 h 47"/>
                <a:gd name="T8" fmla="*/ 33 w 81"/>
                <a:gd name="T9" fmla="*/ 2 h 47"/>
                <a:gd name="T10" fmla="*/ 81 w 81"/>
                <a:gd name="T11" fmla="*/ 21 h 47"/>
              </a:gdLst>
              <a:ahLst/>
              <a:cxnLst>
                <a:cxn ang="0">
                  <a:pos x="T0" y="T1"/>
                </a:cxn>
                <a:cxn ang="0">
                  <a:pos x="T2" y="T3"/>
                </a:cxn>
                <a:cxn ang="0">
                  <a:pos x="T4" y="T5"/>
                </a:cxn>
                <a:cxn ang="0">
                  <a:pos x="T6" y="T7"/>
                </a:cxn>
                <a:cxn ang="0">
                  <a:pos x="T8" y="T9"/>
                </a:cxn>
                <a:cxn ang="0">
                  <a:pos x="T10" y="T11"/>
                </a:cxn>
              </a:cxnLst>
              <a:rect l="0" t="0" r="r" b="b"/>
              <a:pathLst>
                <a:path w="81" h="47">
                  <a:moveTo>
                    <a:pt x="81" y="21"/>
                  </a:moveTo>
                  <a:cubicBezTo>
                    <a:pt x="62" y="31"/>
                    <a:pt x="49" y="41"/>
                    <a:pt x="34" y="45"/>
                  </a:cubicBezTo>
                  <a:cubicBezTo>
                    <a:pt x="25" y="47"/>
                    <a:pt x="12" y="43"/>
                    <a:pt x="5" y="36"/>
                  </a:cubicBezTo>
                  <a:cubicBezTo>
                    <a:pt x="0" y="33"/>
                    <a:pt x="0" y="16"/>
                    <a:pt x="4" y="12"/>
                  </a:cubicBezTo>
                  <a:cubicBezTo>
                    <a:pt x="11" y="5"/>
                    <a:pt x="24" y="0"/>
                    <a:pt x="33" y="2"/>
                  </a:cubicBezTo>
                  <a:cubicBezTo>
                    <a:pt x="47" y="4"/>
                    <a:pt x="61" y="13"/>
                    <a:pt x="8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2" name="Freeform 32">
              <a:extLst>
                <a:ext uri="{FF2B5EF4-FFF2-40B4-BE49-F238E27FC236}">
                  <a16:creationId xmlns:a16="http://schemas.microsoft.com/office/drawing/2014/main" id="{12E704F4-D142-43EA-9561-34085F5067B8}"/>
                </a:ext>
              </a:extLst>
            </p:cNvPr>
            <p:cNvSpPr>
              <a:spLocks/>
            </p:cNvSpPr>
            <p:nvPr/>
          </p:nvSpPr>
          <p:spPr bwMode="auto">
            <a:xfrm>
              <a:off x="4978" y="1333"/>
              <a:ext cx="131" cy="160"/>
            </a:xfrm>
            <a:custGeom>
              <a:avLst/>
              <a:gdLst>
                <a:gd name="T0" fmla="*/ 5 w 55"/>
                <a:gd name="T1" fmla="*/ 0 h 67"/>
                <a:gd name="T2" fmla="*/ 44 w 55"/>
                <a:gd name="T3" fmla="*/ 22 h 67"/>
                <a:gd name="T4" fmla="*/ 54 w 55"/>
                <a:gd name="T5" fmla="*/ 51 h 67"/>
                <a:gd name="T6" fmla="*/ 35 w 55"/>
                <a:gd name="T7" fmla="*/ 66 h 67"/>
                <a:gd name="T8" fmla="*/ 10 w 55"/>
                <a:gd name="T9" fmla="*/ 48 h 67"/>
                <a:gd name="T10" fmla="*/ 0 w 55"/>
                <a:gd name="T11" fmla="*/ 4 h 67"/>
                <a:gd name="T12" fmla="*/ 5 w 55"/>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55" h="67">
                  <a:moveTo>
                    <a:pt x="5" y="0"/>
                  </a:moveTo>
                  <a:cubicBezTo>
                    <a:pt x="18" y="7"/>
                    <a:pt x="33" y="12"/>
                    <a:pt x="44" y="22"/>
                  </a:cubicBezTo>
                  <a:cubicBezTo>
                    <a:pt x="51" y="28"/>
                    <a:pt x="55" y="42"/>
                    <a:pt x="54" y="51"/>
                  </a:cubicBezTo>
                  <a:cubicBezTo>
                    <a:pt x="53" y="57"/>
                    <a:pt x="40" y="67"/>
                    <a:pt x="35" y="66"/>
                  </a:cubicBezTo>
                  <a:cubicBezTo>
                    <a:pt x="25" y="64"/>
                    <a:pt x="14" y="56"/>
                    <a:pt x="10" y="48"/>
                  </a:cubicBezTo>
                  <a:cubicBezTo>
                    <a:pt x="4" y="35"/>
                    <a:pt x="3" y="19"/>
                    <a:pt x="0" y="4"/>
                  </a:cubicBezTo>
                  <a:cubicBezTo>
                    <a:pt x="2" y="3"/>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3" name="Freeform 33">
              <a:extLst>
                <a:ext uri="{FF2B5EF4-FFF2-40B4-BE49-F238E27FC236}">
                  <a16:creationId xmlns:a16="http://schemas.microsoft.com/office/drawing/2014/main" id="{53464B62-ED53-4DEE-BAEC-0A0137C214F5}"/>
                </a:ext>
              </a:extLst>
            </p:cNvPr>
            <p:cNvSpPr>
              <a:spLocks/>
            </p:cNvSpPr>
            <p:nvPr/>
          </p:nvSpPr>
          <p:spPr bwMode="auto">
            <a:xfrm>
              <a:off x="2160" y="1165"/>
              <a:ext cx="117" cy="173"/>
            </a:xfrm>
            <a:custGeom>
              <a:avLst/>
              <a:gdLst>
                <a:gd name="T0" fmla="*/ 3 w 49"/>
                <a:gd name="T1" fmla="*/ 0 h 73"/>
                <a:gd name="T2" fmla="*/ 41 w 49"/>
                <a:gd name="T3" fmla="*/ 29 h 73"/>
                <a:gd name="T4" fmla="*/ 47 w 49"/>
                <a:gd name="T5" fmla="*/ 59 h 73"/>
                <a:gd name="T6" fmla="*/ 25 w 49"/>
                <a:gd name="T7" fmla="*/ 71 h 73"/>
                <a:gd name="T8" fmla="*/ 4 w 49"/>
                <a:gd name="T9" fmla="*/ 49 h 73"/>
                <a:gd name="T10" fmla="*/ 3 w 49"/>
                <a:gd name="T11" fmla="*/ 0 h 73"/>
              </a:gdLst>
              <a:ahLst/>
              <a:cxnLst>
                <a:cxn ang="0">
                  <a:pos x="T0" y="T1"/>
                </a:cxn>
                <a:cxn ang="0">
                  <a:pos x="T2" y="T3"/>
                </a:cxn>
                <a:cxn ang="0">
                  <a:pos x="T4" y="T5"/>
                </a:cxn>
                <a:cxn ang="0">
                  <a:pos x="T6" y="T7"/>
                </a:cxn>
                <a:cxn ang="0">
                  <a:pos x="T8" y="T9"/>
                </a:cxn>
                <a:cxn ang="0">
                  <a:pos x="T10" y="T11"/>
                </a:cxn>
              </a:cxnLst>
              <a:rect l="0" t="0" r="r" b="b"/>
              <a:pathLst>
                <a:path w="49" h="73">
                  <a:moveTo>
                    <a:pt x="3" y="0"/>
                  </a:moveTo>
                  <a:cubicBezTo>
                    <a:pt x="18" y="11"/>
                    <a:pt x="32" y="18"/>
                    <a:pt x="41" y="29"/>
                  </a:cubicBezTo>
                  <a:cubicBezTo>
                    <a:pt x="47" y="36"/>
                    <a:pt x="49" y="50"/>
                    <a:pt x="47" y="59"/>
                  </a:cubicBezTo>
                  <a:cubicBezTo>
                    <a:pt x="46" y="65"/>
                    <a:pt x="31" y="73"/>
                    <a:pt x="25" y="71"/>
                  </a:cubicBezTo>
                  <a:cubicBezTo>
                    <a:pt x="16" y="68"/>
                    <a:pt x="6" y="58"/>
                    <a:pt x="4" y="49"/>
                  </a:cubicBezTo>
                  <a:cubicBezTo>
                    <a:pt x="0" y="35"/>
                    <a:pt x="3" y="19"/>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4" name="Freeform 34">
              <a:extLst>
                <a:ext uri="{FF2B5EF4-FFF2-40B4-BE49-F238E27FC236}">
                  <a16:creationId xmlns:a16="http://schemas.microsoft.com/office/drawing/2014/main" id="{207C4438-D68B-4EB2-A2DF-6B692825C142}"/>
                </a:ext>
              </a:extLst>
            </p:cNvPr>
            <p:cNvSpPr>
              <a:spLocks/>
            </p:cNvSpPr>
            <p:nvPr/>
          </p:nvSpPr>
          <p:spPr bwMode="auto">
            <a:xfrm>
              <a:off x="2018" y="1647"/>
              <a:ext cx="133" cy="164"/>
            </a:xfrm>
            <a:custGeom>
              <a:avLst/>
              <a:gdLst>
                <a:gd name="T0" fmla="*/ 56 w 56"/>
                <a:gd name="T1" fmla="*/ 0 h 69"/>
                <a:gd name="T2" fmla="*/ 45 w 56"/>
                <a:gd name="T3" fmla="*/ 50 h 69"/>
                <a:gd name="T4" fmla="*/ 20 w 56"/>
                <a:gd name="T5" fmla="*/ 67 h 69"/>
                <a:gd name="T6" fmla="*/ 1 w 56"/>
                <a:gd name="T7" fmla="*/ 53 h 69"/>
                <a:gd name="T8" fmla="*/ 11 w 56"/>
                <a:gd name="T9" fmla="*/ 24 h 69"/>
                <a:gd name="T10" fmla="*/ 56 w 56"/>
                <a:gd name="T11" fmla="*/ 0 h 69"/>
              </a:gdLst>
              <a:ahLst/>
              <a:cxnLst>
                <a:cxn ang="0">
                  <a:pos x="T0" y="T1"/>
                </a:cxn>
                <a:cxn ang="0">
                  <a:pos x="T2" y="T3"/>
                </a:cxn>
                <a:cxn ang="0">
                  <a:pos x="T4" y="T5"/>
                </a:cxn>
                <a:cxn ang="0">
                  <a:pos x="T6" y="T7"/>
                </a:cxn>
                <a:cxn ang="0">
                  <a:pos x="T8" y="T9"/>
                </a:cxn>
                <a:cxn ang="0">
                  <a:pos x="T10" y="T11"/>
                </a:cxn>
              </a:cxnLst>
              <a:rect l="0" t="0" r="r" b="b"/>
              <a:pathLst>
                <a:path w="56" h="69">
                  <a:moveTo>
                    <a:pt x="56" y="0"/>
                  </a:moveTo>
                  <a:cubicBezTo>
                    <a:pt x="52" y="21"/>
                    <a:pt x="51" y="37"/>
                    <a:pt x="45" y="50"/>
                  </a:cubicBezTo>
                  <a:cubicBezTo>
                    <a:pt x="41" y="58"/>
                    <a:pt x="29" y="66"/>
                    <a:pt x="20" y="67"/>
                  </a:cubicBezTo>
                  <a:cubicBezTo>
                    <a:pt x="14" y="69"/>
                    <a:pt x="1" y="59"/>
                    <a:pt x="1" y="53"/>
                  </a:cubicBezTo>
                  <a:cubicBezTo>
                    <a:pt x="0" y="43"/>
                    <a:pt x="4" y="30"/>
                    <a:pt x="11" y="24"/>
                  </a:cubicBezTo>
                  <a:cubicBezTo>
                    <a:pt x="22" y="15"/>
                    <a:pt x="37" y="1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5" name="Freeform 35">
              <a:extLst>
                <a:ext uri="{FF2B5EF4-FFF2-40B4-BE49-F238E27FC236}">
                  <a16:creationId xmlns:a16="http://schemas.microsoft.com/office/drawing/2014/main" id="{61CFD341-D37A-4FD1-B631-C96A3A9AF2BA}"/>
                </a:ext>
              </a:extLst>
            </p:cNvPr>
            <p:cNvSpPr>
              <a:spLocks/>
            </p:cNvSpPr>
            <p:nvPr/>
          </p:nvSpPr>
          <p:spPr bwMode="auto">
            <a:xfrm>
              <a:off x="3369" y="1654"/>
              <a:ext cx="111" cy="193"/>
            </a:xfrm>
            <a:custGeom>
              <a:avLst/>
              <a:gdLst>
                <a:gd name="T0" fmla="*/ 22 w 47"/>
                <a:gd name="T1" fmla="*/ 0 h 81"/>
                <a:gd name="T2" fmla="*/ 44 w 47"/>
                <a:gd name="T3" fmla="*/ 46 h 81"/>
                <a:gd name="T4" fmla="*/ 36 w 47"/>
                <a:gd name="T5" fmla="*/ 75 h 81"/>
                <a:gd name="T6" fmla="*/ 12 w 47"/>
                <a:gd name="T7" fmla="*/ 76 h 81"/>
                <a:gd name="T8" fmla="*/ 2 w 47"/>
                <a:gd name="T9" fmla="*/ 48 h 81"/>
                <a:gd name="T10" fmla="*/ 22 w 47"/>
                <a:gd name="T11" fmla="*/ 0 h 81"/>
              </a:gdLst>
              <a:ahLst/>
              <a:cxnLst>
                <a:cxn ang="0">
                  <a:pos x="T0" y="T1"/>
                </a:cxn>
                <a:cxn ang="0">
                  <a:pos x="T2" y="T3"/>
                </a:cxn>
                <a:cxn ang="0">
                  <a:pos x="T4" y="T5"/>
                </a:cxn>
                <a:cxn ang="0">
                  <a:pos x="T6" y="T7"/>
                </a:cxn>
                <a:cxn ang="0">
                  <a:pos x="T8" y="T9"/>
                </a:cxn>
                <a:cxn ang="0">
                  <a:pos x="T10" y="T11"/>
                </a:cxn>
              </a:cxnLst>
              <a:rect l="0" t="0" r="r" b="b"/>
              <a:pathLst>
                <a:path w="47" h="81">
                  <a:moveTo>
                    <a:pt x="22" y="0"/>
                  </a:moveTo>
                  <a:cubicBezTo>
                    <a:pt x="31" y="18"/>
                    <a:pt x="41" y="31"/>
                    <a:pt x="44" y="46"/>
                  </a:cubicBezTo>
                  <a:cubicBezTo>
                    <a:pt x="47" y="55"/>
                    <a:pt x="42" y="68"/>
                    <a:pt x="36" y="75"/>
                  </a:cubicBezTo>
                  <a:cubicBezTo>
                    <a:pt x="33" y="80"/>
                    <a:pt x="16" y="81"/>
                    <a:pt x="12" y="76"/>
                  </a:cubicBezTo>
                  <a:cubicBezTo>
                    <a:pt x="6" y="70"/>
                    <a:pt x="0" y="57"/>
                    <a:pt x="2" y="48"/>
                  </a:cubicBezTo>
                  <a:cubicBezTo>
                    <a:pt x="4" y="33"/>
                    <a:pt x="13" y="19"/>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grpSp>
        <p:nvGrpSpPr>
          <p:cNvPr id="46" name="Group 38">
            <a:extLst>
              <a:ext uri="{FF2B5EF4-FFF2-40B4-BE49-F238E27FC236}">
                <a16:creationId xmlns:a16="http://schemas.microsoft.com/office/drawing/2014/main" id="{FAFCA9D1-98B1-4977-848E-D1BA17769EB2}"/>
              </a:ext>
            </a:extLst>
          </p:cNvPr>
          <p:cNvGrpSpPr>
            <a:grpSpLocks noChangeAspect="1"/>
          </p:cNvGrpSpPr>
          <p:nvPr/>
        </p:nvGrpSpPr>
        <p:grpSpPr bwMode="auto">
          <a:xfrm>
            <a:off x="2065185" y="2386822"/>
            <a:ext cx="699365" cy="1223055"/>
            <a:chOff x="2573" y="-67"/>
            <a:chExt cx="2516" cy="4400"/>
          </a:xfrm>
          <a:solidFill>
            <a:schemeClr val="tx1"/>
          </a:solidFill>
        </p:grpSpPr>
        <p:sp>
          <p:nvSpPr>
            <p:cNvPr id="47" name="Freeform 39">
              <a:extLst>
                <a:ext uri="{FF2B5EF4-FFF2-40B4-BE49-F238E27FC236}">
                  <a16:creationId xmlns:a16="http://schemas.microsoft.com/office/drawing/2014/main" id="{FCDAD444-B5B8-454C-9479-5456768119CE}"/>
                </a:ext>
              </a:extLst>
            </p:cNvPr>
            <p:cNvSpPr>
              <a:spLocks noEditPoints="1"/>
            </p:cNvSpPr>
            <p:nvPr/>
          </p:nvSpPr>
          <p:spPr bwMode="auto">
            <a:xfrm>
              <a:off x="2812" y="2012"/>
              <a:ext cx="2071" cy="2321"/>
            </a:xfrm>
            <a:custGeom>
              <a:avLst/>
              <a:gdLst>
                <a:gd name="T0" fmla="*/ 1115 w 1759"/>
                <a:gd name="T1" fmla="*/ 654 h 1973"/>
                <a:gd name="T2" fmla="*/ 1702 w 1759"/>
                <a:gd name="T3" fmla="*/ 1594 h 1973"/>
                <a:gd name="T4" fmla="*/ 1290 w 1759"/>
                <a:gd name="T5" fmla="*/ 1910 h 1973"/>
                <a:gd name="T6" fmla="*/ 701 w 1759"/>
                <a:gd name="T7" fmla="*/ 1477 h 1973"/>
                <a:gd name="T8" fmla="*/ 370 w 1759"/>
                <a:gd name="T9" fmla="*/ 1876 h 1973"/>
                <a:gd name="T10" fmla="*/ 66 w 1759"/>
                <a:gd name="T11" fmla="*/ 1630 h 1973"/>
                <a:gd name="T12" fmla="*/ 472 w 1759"/>
                <a:gd name="T13" fmla="*/ 1115 h 1973"/>
                <a:gd name="T14" fmla="*/ 431 w 1759"/>
                <a:gd name="T15" fmla="*/ 1095 h 1973"/>
                <a:gd name="T16" fmla="*/ 435 w 1759"/>
                <a:gd name="T17" fmla="*/ 811 h 1973"/>
                <a:gd name="T18" fmla="*/ 359 w 1759"/>
                <a:gd name="T19" fmla="*/ 499 h 1973"/>
                <a:gd name="T20" fmla="*/ 966 w 1759"/>
                <a:gd name="T21" fmla="*/ 117 h 1973"/>
                <a:gd name="T22" fmla="*/ 1036 w 1759"/>
                <a:gd name="T23" fmla="*/ 978 h 1973"/>
                <a:gd name="T24" fmla="*/ 1150 w 1759"/>
                <a:gd name="T25" fmla="*/ 1289 h 1973"/>
                <a:gd name="T26" fmla="*/ 1253 w 1759"/>
                <a:gd name="T27" fmla="*/ 1398 h 1973"/>
                <a:gd name="T28" fmla="*/ 1188 w 1759"/>
                <a:gd name="T29" fmla="*/ 1406 h 1973"/>
                <a:gd name="T30" fmla="*/ 557 w 1759"/>
                <a:gd name="T31" fmla="*/ 1131 h 1973"/>
                <a:gd name="T32" fmla="*/ 128 w 1759"/>
                <a:gd name="T33" fmla="*/ 1676 h 1973"/>
                <a:gd name="T34" fmla="*/ 195 w 1759"/>
                <a:gd name="T35" fmla="*/ 1867 h 1973"/>
                <a:gd name="T36" fmla="*/ 655 w 1759"/>
                <a:gd name="T37" fmla="*/ 1411 h 1973"/>
                <a:gd name="T38" fmla="*/ 1087 w 1759"/>
                <a:gd name="T39" fmla="*/ 1665 h 1973"/>
                <a:gd name="T40" fmla="*/ 1566 w 1759"/>
                <a:gd name="T41" fmla="*/ 1846 h 1973"/>
                <a:gd name="T42" fmla="*/ 1543 w 1759"/>
                <a:gd name="T43" fmla="*/ 1376 h 1973"/>
                <a:gd name="T44" fmla="*/ 1080 w 1759"/>
                <a:gd name="T45" fmla="*/ 736 h 1973"/>
                <a:gd name="T46" fmla="*/ 454 w 1759"/>
                <a:gd name="T47" fmla="*/ 886 h 1973"/>
                <a:gd name="T48" fmla="*/ 488 w 1759"/>
                <a:gd name="T49" fmla="*/ 1021 h 1973"/>
                <a:gd name="T50" fmla="*/ 1082 w 1759"/>
                <a:gd name="T51" fmla="*/ 888 h 1973"/>
                <a:gd name="T52" fmla="*/ 1101 w 1759"/>
                <a:gd name="T53" fmla="*/ 963 h 1973"/>
                <a:gd name="T54" fmla="*/ 735 w 1759"/>
                <a:gd name="T55" fmla="*/ 117 h 1973"/>
                <a:gd name="T56" fmla="*/ 734 w 1759"/>
                <a:gd name="T57" fmla="*/ 730 h 1973"/>
                <a:gd name="T58" fmla="*/ 735 w 1759"/>
                <a:gd name="T59" fmla="*/ 117 h 1973"/>
                <a:gd name="T60" fmla="*/ 1026 w 1759"/>
                <a:gd name="T61" fmla="*/ 1209 h 1973"/>
                <a:gd name="T62" fmla="*/ 960 w 1759"/>
                <a:gd name="T63" fmla="*/ 995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9" h="1973">
                  <a:moveTo>
                    <a:pt x="1033" y="665"/>
                  </a:moveTo>
                  <a:cubicBezTo>
                    <a:pt x="1062" y="661"/>
                    <a:pt x="1088" y="656"/>
                    <a:pt x="1115" y="654"/>
                  </a:cubicBezTo>
                  <a:cubicBezTo>
                    <a:pt x="1269" y="642"/>
                    <a:pt x="1391" y="720"/>
                    <a:pt x="1442" y="865"/>
                  </a:cubicBezTo>
                  <a:cubicBezTo>
                    <a:pt x="1529" y="1108"/>
                    <a:pt x="1616" y="1351"/>
                    <a:pt x="1702" y="1594"/>
                  </a:cubicBezTo>
                  <a:cubicBezTo>
                    <a:pt x="1759" y="1755"/>
                    <a:pt x="1670" y="1919"/>
                    <a:pt x="1506" y="1955"/>
                  </a:cubicBezTo>
                  <a:cubicBezTo>
                    <a:pt x="1428" y="1973"/>
                    <a:pt x="1355" y="1957"/>
                    <a:pt x="1290" y="1910"/>
                  </a:cubicBezTo>
                  <a:cubicBezTo>
                    <a:pt x="1099" y="1770"/>
                    <a:pt x="909" y="1629"/>
                    <a:pt x="718" y="1489"/>
                  </a:cubicBezTo>
                  <a:cubicBezTo>
                    <a:pt x="713" y="1485"/>
                    <a:pt x="708" y="1482"/>
                    <a:pt x="701" y="1477"/>
                  </a:cubicBezTo>
                  <a:cubicBezTo>
                    <a:pt x="665" y="1520"/>
                    <a:pt x="630" y="1563"/>
                    <a:pt x="595" y="1605"/>
                  </a:cubicBezTo>
                  <a:cubicBezTo>
                    <a:pt x="520" y="1695"/>
                    <a:pt x="445" y="1786"/>
                    <a:pt x="370" y="1876"/>
                  </a:cubicBezTo>
                  <a:cubicBezTo>
                    <a:pt x="301" y="1959"/>
                    <a:pt x="179" y="1971"/>
                    <a:pt x="96" y="1904"/>
                  </a:cubicBezTo>
                  <a:cubicBezTo>
                    <a:pt x="13" y="1836"/>
                    <a:pt x="0" y="1716"/>
                    <a:pt x="66" y="1630"/>
                  </a:cubicBezTo>
                  <a:cubicBezTo>
                    <a:pt x="134" y="1544"/>
                    <a:pt x="202" y="1457"/>
                    <a:pt x="270" y="1371"/>
                  </a:cubicBezTo>
                  <a:cubicBezTo>
                    <a:pt x="337" y="1285"/>
                    <a:pt x="404" y="1200"/>
                    <a:pt x="472" y="1115"/>
                  </a:cubicBezTo>
                  <a:cubicBezTo>
                    <a:pt x="475" y="1112"/>
                    <a:pt x="477" y="1108"/>
                    <a:pt x="480" y="1104"/>
                  </a:cubicBezTo>
                  <a:cubicBezTo>
                    <a:pt x="462" y="1100"/>
                    <a:pt x="447" y="1099"/>
                    <a:pt x="431" y="1095"/>
                  </a:cubicBezTo>
                  <a:cubicBezTo>
                    <a:pt x="368" y="1077"/>
                    <a:pt x="324" y="1018"/>
                    <a:pt x="325" y="952"/>
                  </a:cubicBezTo>
                  <a:cubicBezTo>
                    <a:pt x="326" y="885"/>
                    <a:pt x="370" y="827"/>
                    <a:pt x="435" y="811"/>
                  </a:cubicBezTo>
                  <a:cubicBezTo>
                    <a:pt x="481" y="799"/>
                    <a:pt x="528" y="788"/>
                    <a:pt x="581" y="776"/>
                  </a:cubicBezTo>
                  <a:cubicBezTo>
                    <a:pt x="461" y="716"/>
                    <a:pt x="384" y="627"/>
                    <a:pt x="359" y="499"/>
                  </a:cubicBezTo>
                  <a:cubicBezTo>
                    <a:pt x="334" y="371"/>
                    <a:pt x="365" y="256"/>
                    <a:pt x="455" y="161"/>
                  </a:cubicBezTo>
                  <a:cubicBezTo>
                    <a:pt x="592" y="17"/>
                    <a:pt x="808" y="0"/>
                    <a:pt x="966" y="117"/>
                  </a:cubicBezTo>
                  <a:cubicBezTo>
                    <a:pt x="1119" y="232"/>
                    <a:pt x="1180" y="476"/>
                    <a:pt x="1033" y="665"/>
                  </a:cubicBezTo>
                  <a:close/>
                  <a:moveTo>
                    <a:pt x="1036" y="978"/>
                  </a:moveTo>
                  <a:cubicBezTo>
                    <a:pt x="1068" y="1074"/>
                    <a:pt x="1098" y="1169"/>
                    <a:pt x="1130" y="1262"/>
                  </a:cubicBezTo>
                  <a:cubicBezTo>
                    <a:pt x="1133" y="1273"/>
                    <a:pt x="1142" y="1283"/>
                    <a:pt x="1150" y="1289"/>
                  </a:cubicBezTo>
                  <a:cubicBezTo>
                    <a:pt x="1180" y="1310"/>
                    <a:pt x="1211" y="1329"/>
                    <a:pt x="1240" y="1349"/>
                  </a:cubicBezTo>
                  <a:cubicBezTo>
                    <a:pt x="1257" y="1361"/>
                    <a:pt x="1262" y="1381"/>
                    <a:pt x="1253" y="1398"/>
                  </a:cubicBezTo>
                  <a:cubicBezTo>
                    <a:pt x="1245" y="1415"/>
                    <a:pt x="1225" y="1423"/>
                    <a:pt x="1207" y="1417"/>
                  </a:cubicBezTo>
                  <a:cubicBezTo>
                    <a:pt x="1200" y="1415"/>
                    <a:pt x="1194" y="1410"/>
                    <a:pt x="1188" y="1406"/>
                  </a:cubicBezTo>
                  <a:cubicBezTo>
                    <a:pt x="1033" y="1306"/>
                    <a:pt x="877" y="1205"/>
                    <a:pt x="722" y="1104"/>
                  </a:cubicBezTo>
                  <a:cubicBezTo>
                    <a:pt x="664" y="1066"/>
                    <a:pt x="600" y="1077"/>
                    <a:pt x="557" y="1131"/>
                  </a:cubicBezTo>
                  <a:cubicBezTo>
                    <a:pt x="519" y="1180"/>
                    <a:pt x="481" y="1229"/>
                    <a:pt x="442" y="1277"/>
                  </a:cubicBezTo>
                  <a:cubicBezTo>
                    <a:pt x="338" y="1410"/>
                    <a:pt x="233" y="1543"/>
                    <a:pt x="128" y="1676"/>
                  </a:cubicBezTo>
                  <a:cubicBezTo>
                    <a:pt x="108" y="1701"/>
                    <a:pt x="98" y="1730"/>
                    <a:pt x="101" y="1762"/>
                  </a:cubicBezTo>
                  <a:cubicBezTo>
                    <a:pt x="108" y="1818"/>
                    <a:pt x="140" y="1854"/>
                    <a:pt x="195" y="1867"/>
                  </a:cubicBezTo>
                  <a:cubicBezTo>
                    <a:pt x="244" y="1879"/>
                    <a:pt x="283" y="1861"/>
                    <a:pt x="314" y="1823"/>
                  </a:cubicBezTo>
                  <a:cubicBezTo>
                    <a:pt x="427" y="1686"/>
                    <a:pt x="541" y="1548"/>
                    <a:pt x="655" y="1411"/>
                  </a:cubicBezTo>
                  <a:cubicBezTo>
                    <a:pt x="680" y="1381"/>
                    <a:pt x="697" y="1378"/>
                    <a:pt x="725" y="1398"/>
                  </a:cubicBezTo>
                  <a:cubicBezTo>
                    <a:pt x="845" y="1487"/>
                    <a:pt x="966" y="1576"/>
                    <a:pt x="1087" y="1665"/>
                  </a:cubicBezTo>
                  <a:cubicBezTo>
                    <a:pt x="1170" y="1726"/>
                    <a:pt x="1253" y="1787"/>
                    <a:pt x="1336" y="1848"/>
                  </a:cubicBezTo>
                  <a:cubicBezTo>
                    <a:pt x="1406" y="1898"/>
                    <a:pt x="1498" y="1897"/>
                    <a:pt x="1566" y="1846"/>
                  </a:cubicBezTo>
                  <a:cubicBezTo>
                    <a:pt x="1633" y="1795"/>
                    <a:pt x="1660" y="1708"/>
                    <a:pt x="1632" y="1628"/>
                  </a:cubicBezTo>
                  <a:cubicBezTo>
                    <a:pt x="1603" y="1544"/>
                    <a:pt x="1573" y="1460"/>
                    <a:pt x="1543" y="1376"/>
                  </a:cubicBezTo>
                  <a:cubicBezTo>
                    <a:pt x="1487" y="1218"/>
                    <a:pt x="1429" y="1061"/>
                    <a:pt x="1374" y="903"/>
                  </a:cubicBezTo>
                  <a:cubicBezTo>
                    <a:pt x="1325" y="762"/>
                    <a:pt x="1218" y="706"/>
                    <a:pt x="1080" y="736"/>
                  </a:cubicBezTo>
                  <a:cubicBezTo>
                    <a:pt x="937" y="766"/>
                    <a:pt x="796" y="803"/>
                    <a:pt x="653" y="838"/>
                  </a:cubicBezTo>
                  <a:cubicBezTo>
                    <a:pt x="587" y="854"/>
                    <a:pt x="520" y="869"/>
                    <a:pt x="454" y="886"/>
                  </a:cubicBezTo>
                  <a:cubicBezTo>
                    <a:pt x="415" y="895"/>
                    <a:pt x="395" y="934"/>
                    <a:pt x="405" y="972"/>
                  </a:cubicBezTo>
                  <a:cubicBezTo>
                    <a:pt x="414" y="1008"/>
                    <a:pt x="450" y="1030"/>
                    <a:pt x="488" y="1021"/>
                  </a:cubicBezTo>
                  <a:cubicBezTo>
                    <a:pt x="544" y="1009"/>
                    <a:pt x="600" y="996"/>
                    <a:pt x="656" y="984"/>
                  </a:cubicBezTo>
                  <a:cubicBezTo>
                    <a:pt x="798" y="952"/>
                    <a:pt x="940" y="920"/>
                    <a:pt x="1082" y="888"/>
                  </a:cubicBezTo>
                  <a:cubicBezTo>
                    <a:pt x="1108" y="883"/>
                    <a:pt x="1128" y="893"/>
                    <a:pt x="1133" y="917"/>
                  </a:cubicBezTo>
                  <a:cubicBezTo>
                    <a:pt x="1139" y="938"/>
                    <a:pt x="1126" y="956"/>
                    <a:pt x="1101" y="963"/>
                  </a:cubicBezTo>
                  <a:cubicBezTo>
                    <a:pt x="1080" y="968"/>
                    <a:pt x="1059" y="973"/>
                    <a:pt x="1036" y="978"/>
                  </a:cubicBezTo>
                  <a:close/>
                  <a:moveTo>
                    <a:pt x="735" y="117"/>
                  </a:moveTo>
                  <a:cubicBezTo>
                    <a:pt x="567" y="116"/>
                    <a:pt x="428" y="254"/>
                    <a:pt x="428" y="422"/>
                  </a:cubicBezTo>
                  <a:cubicBezTo>
                    <a:pt x="427" y="590"/>
                    <a:pt x="565" y="728"/>
                    <a:pt x="734" y="730"/>
                  </a:cubicBezTo>
                  <a:cubicBezTo>
                    <a:pt x="899" y="731"/>
                    <a:pt x="1039" y="592"/>
                    <a:pt x="1040" y="425"/>
                  </a:cubicBezTo>
                  <a:cubicBezTo>
                    <a:pt x="1041" y="256"/>
                    <a:pt x="903" y="117"/>
                    <a:pt x="735" y="117"/>
                  </a:cubicBezTo>
                  <a:close/>
                  <a:moveTo>
                    <a:pt x="764" y="1039"/>
                  </a:moveTo>
                  <a:cubicBezTo>
                    <a:pt x="854" y="1097"/>
                    <a:pt x="940" y="1153"/>
                    <a:pt x="1026" y="1209"/>
                  </a:cubicBezTo>
                  <a:cubicBezTo>
                    <a:pt x="1027" y="1208"/>
                    <a:pt x="1029" y="1207"/>
                    <a:pt x="1030" y="1207"/>
                  </a:cubicBezTo>
                  <a:cubicBezTo>
                    <a:pt x="1007" y="1136"/>
                    <a:pt x="984" y="1066"/>
                    <a:pt x="960" y="995"/>
                  </a:cubicBezTo>
                  <a:cubicBezTo>
                    <a:pt x="895" y="1009"/>
                    <a:pt x="832" y="1023"/>
                    <a:pt x="764" y="10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8" name="Freeform 40">
              <a:extLst>
                <a:ext uri="{FF2B5EF4-FFF2-40B4-BE49-F238E27FC236}">
                  <a16:creationId xmlns:a16="http://schemas.microsoft.com/office/drawing/2014/main" id="{F4B512A3-7921-4D1B-8C23-939359714817}"/>
                </a:ext>
              </a:extLst>
            </p:cNvPr>
            <p:cNvSpPr>
              <a:spLocks noEditPoints="1"/>
            </p:cNvSpPr>
            <p:nvPr/>
          </p:nvSpPr>
          <p:spPr bwMode="auto">
            <a:xfrm>
              <a:off x="2573" y="-67"/>
              <a:ext cx="2516" cy="1518"/>
            </a:xfrm>
            <a:custGeom>
              <a:avLst/>
              <a:gdLst>
                <a:gd name="T0" fmla="*/ 1133 w 2137"/>
                <a:gd name="T1" fmla="*/ 1289 h 1290"/>
                <a:gd name="T2" fmla="*/ 465 w 2137"/>
                <a:gd name="T3" fmla="*/ 1289 h 1290"/>
                <a:gd name="T4" fmla="*/ 27 w 2137"/>
                <a:gd name="T5" fmla="*/ 897 h 1290"/>
                <a:gd name="T6" fmla="*/ 384 w 2137"/>
                <a:gd name="T7" fmla="*/ 404 h 1290"/>
                <a:gd name="T8" fmla="*/ 452 w 2137"/>
                <a:gd name="T9" fmla="*/ 396 h 1290"/>
                <a:gd name="T10" fmla="*/ 480 w 2137"/>
                <a:gd name="T11" fmla="*/ 378 h 1290"/>
                <a:gd name="T12" fmla="*/ 819 w 2137"/>
                <a:gd name="T13" fmla="*/ 81 h 1290"/>
                <a:gd name="T14" fmla="*/ 1474 w 2137"/>
                <a:gd name="T15" fmla="*/ 386 h 1290"/>
                <a:gd name="T16" fmla="*/ 1496 w 2137"/>
                <a:gd name="T17" fmla="*/ 407 h 1290"/>
                <a:gd name="T18" fmla="*/ 1789 w 2137"/>
                <a:gd name="T19" fmla="*/ 630 h 1290"/>
                <a:gd name="T20" fmla="*/ 1812 w 2137"/>
                <a:gd name="T21" fmla="*/ 644 h 1290"/>
                <a:gd name="T22" fmla="*/ 2125 w 2137"/>
                <a:gd name="T23" fmla="*/ 934 h 1290"/>
                <a:gd name="T24" fmla="*/ 1999 w 2137"/>
                <a:gd name="T25" fmla="*/ 1223 h 1290"/>
                <a:gd name="T26" fmla="*/ 1795 w 2137"/>
                <a:gd name="T27" fmla="*/ 1289 h 1290"/>
                <a:gd name="T28" fmla="*/ 1133 w 2137"/>
                <a:gd name="T29" fmla="*/ 1289 h 1290"/>
                <a:gd name="T30" fmla="*/ 556 w 2137"/>
                <a:gd name="T31" fmla="*/ 396 h 1290"/>
                <a:gd name="T32" fmla="*/ 700 w 2137"/>
                <a:gd name="T33" fmla="*/ 459 h 1290"/>
                <a:gd name="T34" fmla="*/ 719 w 2137"/>
                <a:gd name="T35" fmla="*/ 514 h 1290"/>
                <a:gd name="T36" fmla="*/ 661 w 2137"/>
                <a:gd name="T37" fmla="*/ 525 h 1290"/>
                <a:gd name="T38" fmla="*/ 390 w 2137"/>
                <a:gd name="T39" fmla="*/ 481 h 1290"/>
                <a:gd name="T40" fmla="*/ 105 w 2137"/>
                <a:gd name="T41" fmla="*/ 904 h 1290"/>
                <a:gd name="T42" fmla="*/ 478 w 2137"/>
                <a:gd name="T43" fmla="*/ 1213 h 1290"/>
                <a:gd name="T44" fmla="*/ 865 w 2137"/>
                <a:gd name="T45" fmla="*/ 1213 h 1290"/>
                <a:gd name="T46" fmla="*/ 1803 w 2137"/>
                <a:gd name="T47" fmla="*/ 1213 h 1290"/>
                <a:gd name="T48" fmla="*/ 2039 w 2137"/>
                <a:gd name="T49" fmla="*/ 1042 h 1290"/>
                <a:gd name="T50" fmla="*/ 1947 w 2137"/>
                <a:gd name="T51" fmla="*/ 767 h 1290"/>
                <a:gd name="T52" fmla="*/ 1827 w 2137"/>
                <a:gd name="T53" fmla="*/ 722 h 1290"/>
                <a:gd name="T54" fmla="*/ 1829 w 2137"/>
                <a:gd name="T55" fmla="*/ 734 h 1290"/>
                <a:gd name="T56" fmla="*/ 1842 w 2137"/>
                <a:gd name="T57" fmla="*/ 841 h 1290"/>
                <a:gd name="T58" fmla="*/ 1804 w 2137"/>
                <a:gd name="T59" fmla="*/ 881 h 1290"/>
                <a:gd name="T60" fmla="*/ 1766 w 2137"/>
                <a:gd name="T61" fmla="*/ 843 h 1290"/>
                <a:gd name="T62" fmla="*/ 1764 w 2137"/>
                <a:gd name="T63" fmla="*/ 813 h 1290"/>
                <a:gd name="T64" fmla="*/ 1523 w 2137"/>
                <a:gd name="T65" fmla="*/ 495 h 1290"/>
                <a:gd name="T66" fmla="*/ 1509 w 2137"/>
                <a:gd name="T67" fmla="*/ 492 h 1290"/>
                <a:gd name="T68" fmla="*/ 1517 w 2137"/>
                <a:gd name="T69" fmla="*/ 591 h 1290"/>
                <a:gd name="T70" fmla="*/ 1481 w 2137"/>
                <a:gd name="T71" fmla="*/ 638 h 1290"/>
                <a:gd name="T72" fmla="*/ 1440 w 2137"/>
                <a:gd name="T73" fmla="*/ 592 h 1290"/>
                <a:gd name="T74" fmla="*/ 1434 w 2137"/>
                <a:gd name="T75" fmla="*/ 521 h 1290"/>
                <a:gd name="T76" fmla="*/ 755 w 2137"/>
                <a:gd name="T77" fmla="*/ 190 h 1290"/>
                <a:gd name="T78" fmla="*/ 556 w 2137"/>
                <a:gd name="T79" fmla="*/ 396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7" h="1290">
                  <a:moveTo>
                    <a:pt x="1133" y="1289"/>
                  </a:moveTo>
                  <a:cubicBezTo>
                    <a:pt x="910" y="1289"/>
                    <a:pt x="688" y="1289"/>
                    <a:pt x="465" y="1289"/>
                  </a:cubicBezTo>
                  <a:cubicBezTo>
                    <a:pt x="243" y="1289"/>
                    <a:pt x="52" y="1118"/>
                    <a:pt x="27" y="897"/>
                  </a:cubicBezTo>
                  <a:cubicBezTo>
                    <a:pt x="0" y="660"/>
                    <a:pt x="152" y="450"/>
                    <a:pt x="384" y="404"/>
                  </a:cubicBezTo>
                  <a:cubicBezTo>
                    <a:pt x="406" y="399"/>
                    <a:pt x="429" y="397"/>
                    <a:pt x="452" y="396"/>
                  </a:cubicBezTo>
                  <a:cubicBezTo>
                    <a:pt x="466" y="396"/>
                    <a:pt x="473" y="391"/>
                    <a:pt x="480" y="378"/>
                  </a:cubicBezTo>
                  <a:cubicBezTo>
                    <a:pt x="549" y="229"/>
                    <a:pt x="662" y="129"/>
                    <a:pt x="819" y="81"/>
                  </a:cubicBezTo>
                  <a:cubicBezTo>
                    <a:pt x="1083" y="0"/>
                    <a:pt x="1365" y="132"/>
                    <a:pt x="1474" y="386"/>
                  </a:cubicBezTo>
                  <a:cubicBezTo>
                    <a:pt x="1478" y="397"/>
                    <a:pt x="1483" y="404"/>
                    <a:pt x="1496" y="407"/>
                  </a:cubicBezTo>
                  <a:cubicBezTo>
                    <a:pt x="1626" y="439"/>
                    <a:pt x="1724" y="513"/>
                    <a:pt x="1789" y="630"/>
                  </a:cubicBezTo>
                  <a:cubicBezTo>
                    <a:pt x="1794" y="641"/>
                    <a:pt x="1801" y="644"/>
                    <a:pt x="1812" y="644"/>
                  </a:cubicBezTo>
                  <a:cubicBezTo>
                    <a:pt x="1980" y="651"/>
                    <a:pt x="2107" y="767"/>
                    <a:pt x="2125" y="934"/>
                  </a:cubicBezTo>
                  <a:cubicBezTo>
                    <a:pt x="2137" y="1052"/>
                    <a:pt x="2094" y="1150"/>
                    <a:pt x="1999" y="1223"/>
                  </a:cubicBezTo>
                  <a:cubicBezTo>
                    <a:pt x="1939" y="1270"/>
                    <a:pt x="1871" y="1290"/>
                    <a:pt x="1795" y="1289"/>
                  </a:cubicBezTo>
                  <a:cubicBezTo>
                    <a:pt x="1574" y="1289"/>
                    <a:pt x="1354" y="1289"/>
                    <a:pt x="1133" y="1289"/>
                  </a:cubicBezTo>
                  <a:close/>
                  <a:moveTo>
                    <a:pt x="556" y="396"/>
                  </a:moveTo>
                  <a:cubicBezTo>
                    <a:pt x="605" y="418"/>
                    <a:pt x="653" y="437"/>
                    <a:pt x="700" y="459"/>
                  </a:cubicBezTo>
                  <a:cubicBezTo>
                    <a:pt x="724" y="470"/>
                    <a:pt x="730" y="494"/>
                    <a:pt x="719" y="514"/>
                  </a:cubicBezTo>
                  <a:cubicBezTo>
                    <a:pt x="707" y="534"/>
                    <a:pt x="685" y="539"/>
                    <a:pt x="661" y="525"/>
                  </a:cubicBezTo>
                  <a:cubicBezTo>
                    <a:pt x="576" y="475"/>
                    <a:pt x="486" y="461"/>
                    <a:pt x="390" y="481"/>
                  </a:cubicBezTo>
                  <a:cubicBezTo>
                    <a:pt x="202" y="519"/>
                    <a:pt x="69" y="715"/>
                    <a:pt x="105" y="904"/>
                  </a:cubicBezTo>
                  <a:cubicBezTo>
                    <a:pt x="140" y="1089"/>
                    <a:pt x="290" y="1213"/>
                    <a:pt x="478" y="1213"/>
                  </a:cubicBezTo>
                  <a:cubicBezTo>
                    <a:pt x="607" y="1213"/>
                    <a:pt x="736" y="1213"/>
                    <a:pt x="865" y="1213"/>
                  </a:cubicBezTo>
                  <a:cubicBezTo>
                    <a:pt x="1178" y="1213"/>
                    <a:pt x="1490" y="1213"/>
                    <a:pt x="1803" y="1213"/>
                  </a:cubicBezTo>
                  <a:cubicBezTo>
                    <a:pt x="1910" y="1213"/>
                    <a:pt x="2006" y="1144"/>
                    <a:pt x="2039" y="1042"/>
                  </a:cubicBezTo>
                  <a:cubicBezTo>
                    <a:pt x="2071" y="941"/>
                    <a:pt x="2034" y="829"/>
                    <a:pt x="1947" y="767"/>
                  </a:cubicBezTo>
                  <a:cubicBezTo>
                    <a:pt x="1912" y="741"/>
                    <a:pt x="1872" y="725"/>
                    <a:pt x="1827" y="722"/>
                  </a:cubicBezTo>
                  <a:cubicBezTo>
                    <a:pt x="1828" y="728"/>
                    <a:pt x="1829" y="731"/>
                    <a:pt x="1829" y="734"/>
                  </a:cubicBezTo>
                  <a:cubicBezTo>
                    <a:pt x="1834" y="770"/>
                    <a:pt x="1840" y="805"/>
                    <a:pt x="1842" y="841"/>
                  </a:cubicBezTo>
                  <a:cubicBezTo>
                    <a:pt x="1844" y="864"/>
                    <a:pt x="1826" y="880"/>
                    <a:pt x="1804" y="881"/>
                  </a:cubicBezTo>
                  <a:cubicBezTo>
                    <a:pt x="1783" y="881"/>
                    <a:pt x="1767" y="865"/>
                    <a:pt x="1766" y="843"/>
                  </a:cubicBezTo>
                  <a:cubicBezTo>
                    <a:pt x="1765" y="833"/>
                    <a:pt x="1765" y="823"/>
                    <a:pt x="1764" y="813"/>
                  </a:cubicBezTo>
                  <a:cubicBezTo>
                    <a:pt x="1746" y="659"/>
                    <a:pt x="1665" y="554"/>
                    <a:pt x="1523" y="495"/>
                  </a:cubicBezTo>
                  <a:cubicBezTo>
                    <a:pt x="1518" y="493"/>
                    <a:pt x="1513" y="493"/>
                    <a:pt x="1509" y="492"/>
                  </a:cubicBezTo>
                  <a:cubicBezTo>
                    <a:pt x="1512" y="526"/>
                    <a:pt x="1516" y="558"/>
                    <a:pt x="1517" y="591"/>
                  </a:cubicBezTo>
                  <a:cubicBezTo>
                    <a:pt x="1519" y="621"/>
                    <a:pt x="1505" y="637"/>
                    <a:pt x="1481" y="638"/>
                  </a:cubicBezTo>
                  <a:cubicBezTo>
                    <a:pt x="1456" y="639"/>
                    <a:pt x="1442" y="623"/>
                    <a:pt x="1440" y="592"/>
                  </a:cubicBezTo>
                  <a:cubicBezTo>
                    <a:pt x="1439" y="568"/>
                    <a:pt x="1438" y="544"/>
                    <a:pt x="1434" y="521"/>
                  </a:cubicBezTo>
                  <a:cubicBezTo>
                    <a:pt x="1378" y="207"/>
                    <a:pt x="1037" y="41"/>
                    <a:pt x="755" y="190"/>
                  </a:cubicBezTo>
                  <a:cubicBezTo>
                    <a:pt x="666" y="237"/>
                    <a:pt x="598" y="307"/>
                    <a:pt x="556" y="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9" name="Freeform 41">
              <a:extLst>
                <a:ext uri="{FF2B5EF4-FFF2-40B4-BE49-F238E27FC236}">
                  <a16:creationId xmlns:a16="http://schemas.microsoft.com/office/drawing/2014/main" id="{DC858505-9098-4923-83BA-137004EAB816}"/>
                </a:ext>
              </a:extLst>
            </p:cNvPr>
            <p:cNvSpPr>
              <a:spLocks/>
            </p:cNvSpPr>
            <p:nvPr/>
          </p:nvSpPr>
          <p:spPr bwMode="auto">
            <a:xfrm>
              <a:off x="4116" y="1792"/>
              <a:ext cx="93" cy="195"/>
            </a:xfrm>
            <a:custGeom>
              <a:avLst/>
              <a:gdLst>
                <a:gd name="T0" fmla="*/ 79 w 79"/>
                <a:gd name="T1" fmla="*/ 82 h 166"/>
                <a:gd name="T2" fmla="*/ 79 w 79"/>
                <a:gd name="T3" fmla="*/ 122 h 166"/>
                <a:gd name="T4" fmla="*/ 42 w 79"/>
                <a:gd name="T5" fmla="*/ 165 h 166"/>
                <a:gd name="T6" fmla="*/ 1 w 79"/>
                <a:gd name="T7" fmla="*/ 125 h 166"/>
                <a:gd name="T8" fmla="*/ 2 w 79"/>
                <a:gd name="T9" fmla="*/ 42 h 166"/>
                <a:gd name="T10" fmla="*/ 42 w 79"/>
                <a:gd name="T11" fmla="*/ 1 h 166"/>
                <a:gd name="T12" fmla="*/ 78 w 79"/>
                <a:gd name="T13" fmla="*/ 42 h 166"/>
                <a:gd name="T14" fmla="*/ 78 w 79"/>
                <a:gd name="T15" fmla="*/ 82 h 166"/>
                <a:gd name="T16" fmla="*/ 79 w 79"/>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66">
                  <a:moveTo>
                    <a:pt x="79" y="82"/>
                  </a:moveTo>
                  <a:cubicBezTo>
                    <a:pt x="79" y="96"/>
                    <a:pt x="79" y="109"/>
                    <a:pt x="79" y="122"/>
                  </a:cubicBezTo>
                  <a:cubicBezTo>
                    <a:pt x="79" y="148"/>
                    <a:pt x="64" y="164"/>
                    <a:pt x="42" y="165"/>
                  </a:cubicBezTo>
                  <a:cubicBezTo>
                    <a:pt x="18" y="166"/>
                    <a:pt x="2" y="151"/>
                    <a:pt x="1" y="125"/>
                  </a:cubicBezTo>
                  <a:cubicBezTo>
                    <a:pt x="0" y="97"/>
                    <a:pt x="1" y="69"/>
                    <a:pt x="2" y="42"/>
                  </a:cubicBezTo>
                  <a:cubicBezTo>
                    <a:pt x="2" y="16"/>
                    <a:pt x="19" y="0"/>
                    <a:pt x="42" y="1"/>
                  </a:cubicBezTo>
                  <a:cubicBezTo>
                    <a:pt x="64" y="2"/>
                    <a:pt x="78" y="17"/>
                    <a:pt x="78" y="42"/>
                  </a:cubicBezTo>
                  <a:cubicBezTo>
                    <a:pt x="79" y="56"/>
                    <a:pt x="78" y="69"/>
                    <a:pt x="78" y="82"/>
                  </a:cubicBezTo>
                  <a:cubicBezTo>
                    <a:pt x="79" y="82"/>
                    <a:pt x="79" y="82"/>
                    <a:pt x="79"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0" name="Freeform 42">
              <a:extLst>
                <a:ext uri="{FF2B5EF4-FFF2-40B4-BE49-F238E27FC236}">
                  <a16:creationId xmlns:a16="http://schemas.microsoft.com/office/drawing/2014/main" id="{ABD5F3A8-DBF8-4555-8F97-B204A9A17352}"/>
                </a:ext>
              </a:extLst>
            </p:cNvPr>
            <p:cNvSpPr>
              <a:spLocks/>
            </p:cNvSpPr>
            <p:nvPr/>
          </p:nvSpPr>
          <p:spPr bwMode="auto">
            <a:xfrm>
              <a:off x="4267" y="2059"/>
              <a:ext cx="93" cy="185"/>
            </a:xfrm>
            <a:custGeom>
              <a:avLst/>
              <a:gdLst>
                <a:gd name="T0" fmla="*/ 79 w 79"/>
                <a:gd name="T1" fmla="*/ 79 h 157"/>
                <a:gd name="T2" fmla="*/ 78 w 79"/>
                <a:gd name="T3" fmla="*/ 119 h 157"/>
                <a:gd name="T4" fmla="*/ 42 w 79"/>
                <a:gd name="T5" fmla="*/ 156 h 157"/>
                <a:gd name="T6" fmla="*/ 2 w 79"/>
                <a:gd name="T7" fmla="*/ 122 h 157"/>
                <a:gd name="T8" fmla="*/ 2 w 79"/>
                <a:gd name="T9" fmla="*/ 36 h 157"/>
                <a:gd name="T10" fmla="*/ 43 w 79"/>
                <a:gd name="T11" fmla="*/ 1 h 157"/>
                <a:gd name="T12" fmla="*/ 79 w 79"/>
                <a:gd name="T13" fmla="*/ 39 h 157"/>
                <a:gd name="T14" fmla="*/ 79 w 79"/>
                <a:gd name="T15" fmla="*/ 79 h 157"/>
                <a:gd name="T16" fmla="*/ 79 w 79"/>
                <a:gd name="T17"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57">
                  <a:moveTo>
                    <a:pt x="79" y="79"/>
                  </a:moveTo>
                  <a:cubicBezTo>
                    <a:pt x="79" y="92"/>
                    <a:pt x="79" y="106"/>
                    <a:pt x="78" y="119"/>
                  </a:cubicBezTo>
                  <a:cubicBezTo>
                    <a:pt x="77" y="141"/>
                    <a:pt x="62" y="155"/>
                    <a:pt x="42" y="156"/>
                  </a:cubicBezTo>
                  <a:cubicBezTo>
                    <a:pt x="22" y="157"/>
                    <a:pt x="4" y="143"/>
                    <a:pt x="2" y="122"/>
                  </a:cubicBezTo>
                  <a:cubicBezTo>
                    <a:pt x="0" y="93"/>
                    <a:pt x="0" y="64"/>
                    <a:pt x="2" y="36"/>
                  </a:cubicBezTo>
                  <a:cubicBezTo>
                    <a:pt x="4" y="13"/>
                    <a:pt x="21" y="0"/>
                    <a:pt x="43" y="1"/>
                  </a:cubicBezTo>
                  <a:cubicBezTo>
                    <a:pt x="64" y="2"/>
                    <a:pt x="77" y="16"/>
                    <a:pt x="79" y="39"/>
                  </a:cubicBezTo>
                  <a:cubicBezTo>
                    <a:pt x="79" y="52"/>
                    <a:pt x="79" y="66"/>
                    <a:pt x="79" y="79"/>
                  </a:cubicBezTo>
                  <a:cubicBezTo>
                    <a:pt x="79" y="79"/>
                    <a:pt x="79" y="79"/>
                    <a:pt x="7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1" name="Freeform 43">
              <a:extLst>
                <a:ext uri="{FF2B5EF4-FFF2-40B4-BE49-F238E27FC236}">
                  <a16:creationId xmlns:a16="http://schemas.microsoft.com/office/drawing/2014/main" id="{E16FAA58-E75F-4A50-A713-DDBF7E666A3C}"/>
                </a:ext>
              </a:extLst>
            </p:cNvPr>
            <p:cNvSpPr>
              <a:spLocks/>
            </p:cNvSpPr>
            <p:nvPr/>
          </p:nvSpPr>
          <p:spPr bwMode="auto">
            <a:xfrm>
              <a:off x="4680" y="1591"/>
              <a:ext cx="92" cy="183"/>
            </a:xfrm>
            <a:custGeom>
              <a:avLst/>
              <a:gdLst>
                <a:gd name="T0" fmla="*/ 77 w 78"/>
                <a:gd name="T1" fmla="*/ 79 h 156"/>
                <a:gd name="T2" fmla="*/ 77 w 78"/>
                <a:gd name="T3" fmla="*/ 119 h 156"/>
                <a:gd name="T4" fmla="*/ 40 w 78"/>
                <a:gd name="T5" fmla="*/ 156 h 156"/>
                <a:gd name="T6" fmla="*/ 1 w 78"/>
                <a:gd name="T7" fmla="*/ 120 h 156"/>
                <a:gd name="T8" fmla="*/ 1 w 78"/>
                <a:gd name="T9" fmla="*/ 34 h 156"/>
                <a:gd name="T10" fmla="*/ 38 w 78"/>
                <a:gd name="T11" fmla="*/ 0 h 156"/>
                <a:gd name="T12" fmla="*/ 77 w 78"/>
                <a:gd name="T13" fmla="*/ 35 h 156"/>
                <a:gd name="T14" fmla="*/ 77 w 78"/>
                <a:gd name="T15" fmla="*/ 39 h 156"/>
                <a:gd name="T16" fmla="*/ 77 w 78"/>
                <a:gd name="T17"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6">
                  <a:moveTo>
                    <a:pt x="77" y="79"/>
                  </a:moveTo>
                  <a:cubicBezTo>
                    <a:pt x="77" y="92"/>
                    <a:pt x="78" y="106"/>
                    <a:pt x="77" y="119"/>
                  </a:cubicBezTo>
                  <a:cubicBezTo>
                    <a:pt x="76" y="141"/>
                    <a:pt x="61" y="155"/>
                    <a:pt x="40" y="156"/>
                  </a:cubicBezTo>
                  <a:cubicBezTo>
                    <a:pt x="19" y="156"/>
                    <a:pt x="2" y="142"/>
                    <a:pt x="1" y="120"/>
                  </a:cubicBezTo>
                  <a:cubicBezTo>
                    <a:pt x="0" y="92"/>
                    <a:pt x="0" y="63"/>
                    <a:pt x="1" y="34"/>
                  </a:cubicBezTo>
                  <a:cubicBezTo>
                    <a:pt x="2" y="14"/>
                    <a:pt x="18" y="0"/>
                    <a:pt x="38" y="0"/>
                  </a:cubicBezTo>
                  <a:cubicBezTo>
                    <a:pt x="59" y="0"/>
                    <a:pt x="75" y="14"/>
                    <a:pt x="77" y="35"/>
                  </a:cubicBezTo>
                  <a:cubicBezTo>
                    <a:pt x="77" y="36"/>
                    <a:pt x="77" y="38"/>
                    <a:pt x="77" y="39"/>
                  </a:cubicBezTo>
                  <a:cubicBezTo>
                    <a:pt x="77" y="52"/>
                    <a:pt x="77" y="66"/>
                    <a:pt x="7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2" name="Freeform 44">
              <a:extLst>
                <a:ext uri="{FF2B5EF4-FFF2-40B4-BE49-F238E27FC236}">
                  <a16:creationId xmlns:a16="http://schemas.microsoft.com/office/drawing/2014/main" id="{894D518B-3BAC-46B5-97F5-A14A2F1DBEE5}"/>
                </a:ext>
              </a:extLst>
            </p:cNvPr>
            <p:cNvSpPr>
              <a:spLocks/>
            </p:cNvSpPr>
            <p:nvPr/>
          </p:nvSpPr>
          <p:spPr bwMode="auto">
            <a:xfrm>
              <a:off x="2856" y="1699"/>
              <a:ext cx="92" cy="183"/>
            </a:xfrm>
            <a:custGeom>
              <a:avLst/>
              <a:gdLst>
                <a:gd name="T0" fmla="*/ 1 w 78"/>
                <a:gd name="T1" fmla="*/ 80 h 156"/>
                <a:gd name="T2" fmla="*/ 1 w 78"/>
                <a:gd name="T3" fmla="*/ 42 h 156"/>
                <a:gd name="T4" fmla="*/ 38 w 78"/>
                <a:gd name="T5" fmla="*/ 1 h 156"/>
                <a:gd name="T6" fmla="*/ 77 w 78"/>
                <a:gd name="T7" fmla="*/ 40 h 156"/>
                <a:gd name="T8" fmla="*/ 77 w 78"/>
                <a:gd name="T9" fmla="*/ 117 h 156"/>
                <a:gd name="T10" fmla="*/ 38 w 78"/>
                <a:gd name="T11" fmla="*/ 156 h 156"/>
                <a:gd name="T12" fmla="*/ 1 w 78"/>
                <a:gd name="T13" fmla="*/ 118 h 156"/>
                <a:gd name="T14" fmla="*/ 1 w 78"/>
                <a:gd name="T15" fmla="*/ 80 h 156"/>
                <a:gd name="T16" fmla="*/ 1 w 78"/>
                <a:gd name="T17" fmla="*/ 8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6">
                  <a:moveTo>
                    <a:pt x="1" y="80"/>
                  </a:moveTo>
                  <a:cubicBezTo>
                    <a:pt x="1" y="67"/>
                    <a:pt x="0" y="54"/>
                    <a:pt x="1" y="42"/>
                  </a:cubicBezTo>
                  <a:cubicBezTo>
                    <a:pt x="1" y="18"/>
                    <a:pt x="16" y="1"/>
                    <a:pt x="38" y="1"/>
                  </a:cubicBezTo>
                  <a:cubicBezTo>
                    <a:pt x="60" y="0"/>
                    <a:pt x="77" y="15"/>
                    <a:pt x="77" y="40"/>
                  </a:cubicBezTo>
                  <a:cubicBezTo>
                    <a:pt x="78" y="65"/>
                    <a:pt x="78" y="92"/>
                    <a:pt x="77" y="117"/>
                  </a:cubicBezTo>
                  <a:cubicBezTo>
                    <a:pt x="77" y="142"/>
                    <a:pt x="61" y="156"/>
                    <a:pt x="38" y="156"/>
                  </a:cubicBezTo>
                  <a:cubicBezTo>
                    <a:pt x="16" y="156"/>
                    <a:pt x="2" y="142"/>
                    <a:pt x="1" y="118"/>
                  </a:cubicBezTo>
                  <a:cubicBezTo>
                    <a:pt x="1" y="105"/>
                    <a:pt x="1" y="92"/>
                    <a:pt x="1" y="80"/>
                  </a:cubicBezTo>
                  <a:cubicBezTo>
                    <a:pt x="1" y="80"/>
                    <a:pt x="1" y="80"/>
                    <a:pt x="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3" name="Freeform 45">
              <a:extLst>
                <a:ext uri="{FF2B5EF4-FFF2-40B4-BE49-F238E27FC236}">
                  <a16:creationId xmlns:a16="http://schemas.microsoft.com/office/drawing/2014/main" id="{C711650E-E8A5-48FC-89ED-7C9141DEF4F4}"/>
                </a:ext>
              </a:extLst>
            </p:cNvPr>
            <p:cNvSpPr>
              <a:spLocks/>
            </p:cNvSpPr>
            <p:nvPr/>
          </p:nvSpPr>
          <p:spPr bwMode="auto">
            <a:xfrm>
              <a:off x="3148" y="1966"/>
              <a:ext cx="92" cy="183"/>
            </a:xfrm>
            <a:custGeom>
              <a:avLst/>
              <a:gdLst>
                <a:gd name="T0" fmla="*/ 78 w 78"/>
                <a:gd name="T1" fmla="*/ 78 h 156"/>
                <a:gd name="T2" fmla="*/ 77 w 78"/>
                <a:gd name="T3" fmla="*/ 118 h 156"/>
                <a:gd name="T4" fmla="*/ 39 w 78"/>
                <a:gd name="T5" fmla="*/ 156 h 156"/>
                <a:gd name="T6" fmla="*/ 1 w 78"/>
                <a:gd name="T7" fmla="*/ 118 h 156"/>
                <a:gd name="T8" fmla="*/ 1 w 78"/>
                <a:gd name="T9" fmla="*/ 38 h 156"/>
                <a:gd name="T10" fmla="*/ 39 w 78"/>
                <a:gd name="T11" fmla="*/ 0 h 156"/>
                <a:gd name="T12" fmla="*/ 77 w 78"/>
                <a:gd name="T13" fmla="*/ 38 h 156"/>
                <a:gd name="T14" fmla="*/ 78 w 78"/>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6">
                  <a:moveTo>
                    <a:pt x="78" y="78"/>
                  </a:moveTo>
                  <a:cubicBezTo>
                    <a:pt x="78" y="91"/>
                    <a:pt x="78" y="105"/>
                    <a:pt x="77" y="118"/>
                  </a:cubicBezTo>
                  <a:cubicBezTo>
                    <a:pt x="76" y="140"/>
                    <a:pt x="60" y="156"/>
                    <a:pt x="39" y="156"/>
                  </a:cubicBezTo>
                  <a:cubicBezTo>
                    <a:pt x="18" y="156"/>
                    <a:pt x="2" y="140"/>
                    <a:pt x="1" y="118"/>
                  </a:cubicBezTo>
                  <a:cubicBezTo>
                    <a:pt x="0" y="91"/>
                    <a:pt x="0" y="64"/>
                    <a:pt x="1" y="38"/>
                  </a:cubicBezTo>
                  <a:cubicBezTo>
                    <a:pt x="2" y="14"/>
                    <a:pt x="17" y="0"/>
                    <a:pt x="39" y="0"/>
                  </a:cubicBezTo>
                  <a:cubicBezTo>
                    <a:pt x="61" y="0"/>
                    <a:pt x="76" y="15"/>
                    <a:pt x="77" y="38"/>
                  </a:cubicBezTo>
                  <a:cubicBezTo>
                    <a:pt x="78" y="51"/>
                    <a:pt x="77" y="65"/>
                    <a:pt x="7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4" name="Freeform 46">
              <a:extLst>
                <a:ext uri="{FF2B5EF4-FFF2-40B4-BE49-F238E27FC236}">
                  <a16:creationId xmlns:a16="http://schemas.microsoft.com/office/drawing/2014/main" id="{C90EE86E-2A34-4800-A0CE-8366FEE4C69A}"/>
                </a:ext>
              </a:extLst>
            </p:cNvPr>
            <p:cNvSpPr>
              <a:spLocks/>
            </p:cNvSpPr>
            <p:nvPr/>
          </p:nvSpPr>
          <p:spPr bwMode="auto">
            <a:xfrm>
              <a:off x="2669" y="2422"/>
              <a:ext cx="92" cy="185"/>
            </a:xfrm>
            <a:custGeom>
              <a:avLst/>
              <a:gdLst>
                <a:gd name="T0" fmla="*/ 1 w 78"/>
                <a:gd name="T1" fmla="*/ 77 h 157"/>
                <a:gd name="T2" fmla="*/ 1 w 78"/>
                <a:gd name="T3" fmla="*/ 37 h 157"/>
                <a:gd name="T4" fmla="*/ 37 w 78"/>
                <a:gd name="T5" fmla="*/ 2 h 157"/>
                <a:gd name="T6" fmla="*/ 76 w 78"/>
                <a:gd name="T7" fmla="*/ 35 h 157"/>
                <a:gd name="T8" fmla="*/ 77 w 78"/>
                <a:gd name="T9" fmla="*/ 123 h 157"/>
                <a:gd name="T10" fmla="*/ 38 w 78"/>
                <a:gd name="T11" fmla="*/ 157 h 157"/>
                <a:gd name="T12" fmla="*/ 1 w 78"/>
                <a:gd name="T13" fmla="*/ 121 h 157"/>
                <a:gd name="T14" fmla="*/ 1 w 7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7">
                  <a:moveTo>
                    <a:pt x="1" y="77"/>
                  </a:moveTo>
                  <a:cubicBezTo>
                    <a:pt x="1" y="64"/>
                    <a:pt x="0" y="51"/>
                    <a:pt x="1" y="37"/>
                  </a:cubicBezTo>
                  <a:cubicBezTo>
                    <a:pt x="2" y="17"/>
                    <a:pt x="17" y="3"/>
                    <a:pt x="37" y="2"/>
                  </a:cubicBezTo>
                  <a:cubicBezTo>
                    <a:pt x="57" y="0"/>
                    <a:pt x="75" y="15"/>
                    <a:pt x="76" y="35"/>
                  </a:cubicBezTo>
                  <a:cubicBezTo>
                    <a:pt x="78" y="64"/>
                    <a:pt x="78" y="93"/>
                    <a:pt x="77" y="123"/>
                  </a:cubicBezTo>
                  <a:cubicBezTo>
                    <a:pt x="76" y="144"/>
                    <a:pt x="59" y="157"/>
                    <a:pt x="38" y="157"/>
                  </a:cubicBezTo>
                  <a:cubicBezTo>
                    <a:pt x="17" y="157"/>
                    <a:pt x="2" y="142"/>
                    <a:pt x="1" y="121"/>
                  </a:cubicBezTo>
                  <a:cubicBezTo>
                    <a:pt x="0" y="106"/>
                    <a:pt x="1" y="92"/>
                    <a:pt x="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5" name="Freeform 47">
              <a:extLst>
                <a:ext uri="{FF2B5EF4-FFF2-40B4-BE49-F238E27FC236}">
                  <a16:creationId xmlns:a16="http://schemas.microsoft.com/office/drawing/2014/main" id="{567E7E34-3DA4-4DAB-A0C3-39766508C87F}"/>
                </a:ext>
              </a:extLst>
            </p:cNvPr>
            <p:cNvSpPr>
              <a:spLocks/>
            </p:cNvSpPr>
            <p:nvPr/>
          </p:nvSpPr>
          <p:spPr bwMode="auto">
            <a:xfrm>
              <a:off x="4851" y="2424"/>
              <a:ext cx="92" cy="184"/>
            </a:xfrm>
            <a:custGeom>
              <a:avLst/>
              <a:gdLst>
                <a:gd name="T0" fmla="*/ 0 w 78"/>
                <a:gd name="T1" fmla="*/ 77 h 157"/>
                <a:gd name="T2" fmla="*/ 1 w 78"/>
                <a:gd name="T3" fmla="*/ 38 h 157"/>
                <a:gd name="T4" fmla="*/ 37 w 78"/>
                <a:gd name="T5" fmla="*/ 1 h 157"/>
                <a:gd name="T6" fmla="*/ 76 w 78"/>
                <a:gd name="T7" fmla="*/ 35 h 157"/>
                <a:gd name="T8" fmla="*/ 76 w 78"/>
                <a:gd name="T9" fmla="*/ 122 h 157"/>
                <a:gd name="T10" fmla="*/ 37 w 78"/>
                <a:gd name="T11" fmla="*/ 156 h 157"/>
                <a:gd name="T12" fmla="*/ 1 w 78"/>
                <a:gd name="T13" fmla="*/ 119 h 157"/>
                <a:gd name="T14" fmla="*/ 0 w 7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7">
                  <a:moveTo>
                    <a:pt x="0" y="77"/>
                  </a:moveTo>
                  <a:cubicBezTo>
                    <a:pt x="0" y="64"/>
                    <a:pt x="0" y="51"/>
                    <a:pt x="1" y="38"/>
                  </a:cubicBezTo>
                  <a:cubicBezTo>
                    <a:pt x="2" y="17"/>
                    <a:pt x="17" y="1"/>
                    <a:pt x="37" y="1"/>
                  </a:cubicBezTo>
                  <a:cubicBezTo>
                    <a:pt x="58" y="0"/>
                    <a:pt x="75" y="13"/>
                    <a:pt x="76" y="35"/>
                  </a:cubicBezTo>
                  <a:cubicBezTo>
                    <a:pt x="78" y="64"/>
                    <a:pt x="77" y="93"/>
                    <a:pt x="76" y="122"/>
                  </a:cubicBezTo>
                  <a:cubicBezTo>
                    <a:pt x="75" y="144"/>
                    <a:pt x="58" y="157"/>
                    <a:pt x="37" y="156"/>
                  </a:cubicBezTo>
                  <a:cubicBezTo>
                    <a:pt x="17" y="156"/>
                    <a:pt x="1" y="141"/>
                    <a:pt x="1" y="119"/>
                  </a:cubicBezTo>
                  <a:cubicBezTo>
                    <a:pt x="0" y="105"/>
                    <a:pt x="0" y="91"/>
                    <a:pt x="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6" name="Freeform 48">
              <a:extLst>
                <a:ext uri="{FF2B5EF4-FFF2-40B4-BE49-F238E27FC236}">
                  <a16:creationId xmlns:a16="http://schemas.microsoft.com/office/drawing/2014/main" id="{D399B6E0-CE52-42DB-A0B0-75B1515CE188}"/>
                </a:ext>
              </a:extLst>
            </p:cNvPr>
            <p:cNvSpPr>
              <a:spLocks/>
            </p:cNvSpPr>
            <p:nvPr/>
          </p:nvSpPr>
          <p:spPr bwMode="auto">
            <a:xfrm>
              <a:off x="3469" y="1591"/>
              <a:ext cx="91" cy="184"/>
            </a:xfrm>
            <a:custGeom>
              <a:avLst/>
              <a:gdLst>
                <a:gd name="T0" fmla="*/ 1 w 78"/>
                <a:gd name="T1" fmla="*/ 77 h 157"/>
                <a:gd name="T2" fmla="*/ 1 w 78"/>
                <a:gd name="T3" fmla="*/ 35 h 157"/>
                <a:gd name="T4" fmla="*/ 38 w 78"/>
                <a:gd name="T5" fmla="*/ 0 h 157"/>
                <a:gd name="T6" fmla="*/ 76 w 78"/>
                <a:gd name="T7" fmla="*/ 33 h 157"/>
                <a:gd name="T8" fmla="*/ 76 w 78"/>
                <a:gd name="T9" fmla="*/ 123 h 157"/>
                <a:gd name="T10" fmla="*/ 36 w 78"/>
                <a:gd name="T11" fmla="*/ 156 h 157"/>
                <a:gd name="T12" fmla="*/ 1 w 78"/>
                <a:gd name="T13" fmla="*/ 119 h 157"/>
                <a:gd name="T14" fmla="*/ 1 w 7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7">
                  <a:moveTo>
                    <a:pt x="1" y="77"/>
                  </a:moveTo>
                  <a:cubicBezTo>
                    <a:pt x="1" y="63"/>
                    <a:pt x="0" y="49"/>
                    <a:pt x="1" y="35"/>
                  </a:cubicBezTo>
                  <a:cubicBezTo>
                    <a:pt x="2" y="14"/>
                    <a:pt x="17" y="0"/>
                    <a:pt x="38" y="0"/>
                  </a:cubicBezTo>
                  <a:cubicBezTo>
                    <a:pt x="57" y="0"/>
                    <a:pt x="75" y="13"/>
                    <a:pt x="76" y="33"/>
                  </a:cubicBezTo>
                  <a:cubicBezTo>
                    <a:pt x="78" y="63"/>
                    <a:pt x="78" y="93"/>
                    <a:pt x="76" y="123"/>
                  </a:cubicBezTo>
                  <a:cubicBezTo>
                    <a:pt x="75" y="144"/>
                    <a:pt x="57" y="157"/>
                    <a:pt x="36" y="156"/>
                  </a:cubicBezTo>
                  <a:cubicBezTo>
                    <a:pt x="16" y="154"/>
                    <a:pt x="2" y="140"/>
                    <a:pt x="1" y="119"/>
                  </a:cubicBezTo>
                  <a:cubicBezTo>
                    <a:pt x="0" y="105"/>
                    <a:pt x="1" y="91"/>
                    <a:pt x="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7" name="Freeform 49">
              <a:extLst>
                <a:ext uri="{FF2B5EF4-FFF2-40B4-BE49-F238E27FC236}">
                  <a16:creationId xmlns:a16="http://schemas.microsoft.com/office/drawing/2014/main" id="{5C7155B8-EA82-4BAC-8909-1C9FD90EB14B}"/>
                </a:ext>
              </a:extLst>
            </p:cNvPr>
            <p:cNvSpPr>
              <a:spLocks/>
            </p:cNvSpPr>
            <p:nvPr/>
          </p:nvSpPr>
          <p:spPr bwMode="auto">
            <a:xfrm>
              <a:off x="4746" y="2867"/>
              <a:ext cx="92" cy="185"/>
            </a:xfrm>
            <a:custGeom>
              <a:avLst/>
              <a:gdLst>
                <a:gd name="T0" fmla="*/ 77 w 78"/>
                <a:gd name="T1" fmla="*/ 78 h 157"/>
                <a:gd name="T2" fmla="*/ 77 w 78"/>
                <a:gd name="T3" fmla="*/ 120 h 157"/>
                <a:gd name="T4" fmla="*/ 37 w 78"/>
                <a:gd name="T5" fmla="*/ 156 h 157"/>
                <a:gd name="T6" fmla="*/ 1 w 78"/>
                <a:gd name="T7" fmla="*/ 119 h 157"/>
                <a:gd name="T8" fmla="*/ 1 w 78"/>
                <a:gd name="T9" fmla="*/ 37 h 157"/>
                <a:gd name="T10" fmla="*/ 38 w 78"/>
                <a:gd name="T11" fmla="*/ 0 h 157"/>
                <a:gd name="T12" fmla="*/ 76 w 78"/>
                <a:gd name="T13" fmla="*/ 34 h 157"/>
                <a:gd name="T14" fmla="*/ 77 w 78"/>
                <a:gd name="T15" fmla="*/ 78 h 157"/>
                <a:gd name="T16" fmla="*/ 77 w 78"/>
                <a:gd name="T1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7">
                  <a:moveTo>
                    <a:pt x="77" y="78"/>
                  </a:moveTo>
                  <a:cubicBezTo>
                    <a:pt x="77" y="92"/>
                    <a:pt x="77" y="106"/>
                    <a:pt x="77" y="120"/>
                  </a:cubicBezTo>
                  <a:cubicBezTo>
                    <a:pt x="75" y="143"/>
                    <a:pt x="59" y="157"/>
                    <a:pt x="37" y="156"/>
                  </a:cubicBezTo>
                  <a:cubicBezTo>
                    <a:pt x="16" y="155"/>
                    <a:pt x="1" y="141"/>
                    <a:pt x="1" y="119"/>
                  </a:cubicBezTo>
                  <a:cubicBezTo>
                    <a:pt x="1" y="92"/>
                    <a:pt x="0" y="65"/>
                    <a:pt x="1" y="37"/>
                  </a:cubicBezTo>
                  <a:cubicBezTo>
                    <a:pt x="2" y="17"/>
                    <a:pt x="18" y="1"/>
                    <a:pt x="38" y="0"/>
                  </a:cubicBezTo>
                  <a:cubicBezTo>
                    <a:pt x="57" y="0"/>
                    <a:pt x="74" y="15"/>
                    <a:pt x="76" y="34"/>
                  </a:cubicBezTo>
                  <a:cubicBezTo>
                    <a:pt x="78" y="49"/>
                    <a:pt x="77" y="64"/>
                    <a:pt x="77" y="78"/>
                  </a:cubicBezTo>
                  <a:cubicBezTo>
                    <a:pt x="77" y="78"/>
                    <a:pt x="77" y="78"/>
                    <a:pt x="7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8" name="Freeform 50">
              <a:extLst>
                <a:ext uri="{FF2B5EF4-FFF2-40B4-BE49-F238E27FC236}">
                  <a16:creationId xmlns:a16="http://schemas.microsoft.com/office/drawing/2014/main" id="{9F257DF7-9271-418C-BB43-DEF3EF8AE285}"/>
                </a:ext>
              </a:extLst>
            </p:cNvPr>
            <p:cNvSpPr>
              <a:spLocks/>
            </p:cNvSpPr>
            <p:nvPr/>
          </p:nvSpPr>
          <p:spPr bwMode="auto">
            <a:xfrm>
              <a:off x="2856" y="3109"/>
              <a:ext cx="92" cy="185"/>
            </a:xfrm>
            <a:custGeom>
              <a:avLst/>
              <a:gdLst>
                <a:gd name="T0" fmla="*/ 1 w 78"/>
                <a:gd name="T1" fmla="*/ 78 h 157"/>
                <a:gd name="T2" fmla="*/ 1 w 78"/>
                <a:gd name="T3" fmla="*/ 36 h 157"/>
                <a:gd name="T4" fmla="*/ 36 w 78"/>
                <a:gd name="T5" fmla="*/ 1 h 157"/>
                <a:gd name="T6" fmla="*/ 77 w 78"/>
                <a:gd name="T7" fmla="*/ 33 h 157"/>
                <a:gd name="T8" fmla="*/ 77 w 78"/>
                <a:gd name="T9" fmla="*/ 123 h 157"/>
                <a:gd name="T10" fmla="*/ 38 w 78"/>
                <a:gd name="T11" fmla="*/ 156 h 157"/>
                <a:gd name="T12" fmla="*/ 1 w 78"/>
                <a:gd name="T13" fmla="*/ 120 h 157"/>
                <a:gd name="T14" fmla="*/ 1 w 78"/>
                <a:gd name="T15" fmla="*/ 78 h 157"/>
                <a:gd name="T16" fmla="*/ 1 w 78"/>
                <a:gd name="T1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7">
                  <a:moveTo>
                    <a:pt x="1" y="78"/>
                  </a:moveTo>
                  <a:cubicBezTo>
                    <a:pt x="1" y="64"/>
                    <a:pt x="1" y="50"/>
                    <a:pt x="1" y="36"/>
                  </a:cubicBezTo>
                  <a:cubicBezTo>
                    <a:pt x="3" y="16"/>
                    <a:pt x="17" y="2"/>
                    <a:pt x="36" y="1"/>
                  </a:cubicBezTo>
                  <a:cubicBezTo>
                    <a:pt x="57" y="0"/>
                    <a:pt x="75" y="12"/>
                    <a:pt x="77" y="33"/>
                  </a:cubicBezTo>
                  <a:cubicBezTo>
                    <a:pt x="78" y="63"/>
                    <a:pt x="78" y="93"/>
                    <a:pt x="77" y="123"/>
                  </a:cubicBezTo>
                  <a:cubicBezTo>
                    <a:pt x="76" y="142"/>
                    <a:pt x="57" y="157"/>
                    <a:pt x="38" y="156"/>
                  </a:cubicBezTo>
                  <a:cubicBezTo>
                    <a:pt x="18" y="156"/>
                    <a:pt x="2" y="141"/>
                    <a:pt x="1" y="120"/>
                  </a:cubicBezTo>
                  <a:cubicBezTo>
                    <a:pt x="0" y="106"/>
                    <a:pt x="1" y="92"/>
                    <a:pt x="1" y="78"/>
                  </a:cubicBezTo>
                  <a:cubicBezTo>
                    <a:pt x="1" y="78"/>
                    <a:pt x="1" y="78"/>
                    <a:pt x="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spTree>
    <p:extLst>
      <p:ext uri="{BB962C8B-B14F-4D97-AF65-F5344CB8AC3E}">
        <p14:creationId xmlns:p14="http://schemas.microsoft.com/office/powerpoint/2010/main" val="165871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6E81-9C0D-4FB1-8422-3FF1AA026F5F}"/>
              </a:ext>
            </a:extLst>
          </p:cNvPr>
          <p:cNvSpPr>
            <a:spLocks noGrp="1"/>
          </p:cNvSpPr>
          <p:nvPr>
            <p:ph type="title"/>
          </p:nvPr>
        </p:nvSpPr>
        <p:spPr/>
        <p:txBody>
          <a:bodyPr/>
          <a:lstStyle/>
          <a:p>
            <a:r>
              <a:rPr lang="en-CA"/>
              <a:t>Weight stigma impacts quality of care</a:t>
            </a:r>
          </a:p>
        </p:txBody>
      </p:sp>
      <p:sp>
        <p:nvSpPr>
          <p:cNvPr id="4" name="Rectangle 3">
            <a:extLst>
              <a:ext uri="{FF2B5EF4-FFF2-40B4-BE49-F238E27FC236}">
                <a16:creationId xmlns:a16="http://schemas.microsoft.com/office/drawing/2014/main" id="{1CFAF105-CC31-4E2E-9580-448D64068112}"/>
              </a:ext>
            </a:extLst>
          </p:cNvPr>
          <p:cNvSpPr/>
          <p:nvPr/>
        </p:nvSpPr>
        <p:spPr>
          <a:xfrm>
            <a:off x="2181911" y="2674569"/>
            <a:ext cx="10010089" cy="249425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pis For Office"/>
              <a:ea typeface="+mn-ea"/>
              <a:cs typeface="+mn-cs"/>
            </a:endParaRPr>
          </a:p>
        </p:txBody>
      </p:sp>
      <p:grpSp>
        <p:nvGrpSpPr>
          <p:cNvPr id="5" name="Group 68">
            <a:extLst>
              <a:ext uri="{FF2B5EF4-FFF2-40B4-BE49-F238E27FC236}">
                <a16:creationId xmlns:a16="http://schemas.microsoft.com/office/drawing/2014/main" id="{62DA850A-BD91-48DE-9770-B8F165E97669}"/>
              </a:ext>
            </a:extLst>
          </p:cNvPr>
          <p:cNvGrpSpPr>
            <a:grpSpLocks noChangeAspect="1"/>
          </p:cNvGrpSpPr>
          <p:nvPr/>
        </p:nvGrpSpPr>
        <p:grpSpPr bwMode="auto">
          <a:xfrm>
            <a:off x="257376" y="1497804"/>
            <a:ext cx="3849070" cy="5207796"/>
            <a:chOff x="1814" y="-12"/>
            <a:chExt cx="3949" cy="5343"/>
          </a:xfrm>
        </p:grpSpPr>
        <p:sp>
          <p:nvSpPr>
            <p:cNvPr id="6" name="Freeform 69">
              <a:extLst>
                <a:ext uri="{FF2B5EF4-FFF2-40B4-BE49-F238E27FC236}">
                  <a16:creationId xmlns:a16="http://schemas.microsoft.com/office/drawing/2014/main" id="{32EC3D50-8803-4DC9-BEA5-A8856CA0FFAA}"/>
                </a:ext>
              </a:extLst>
            </p:cNvPr>
            <p:cNvSpPr>
              <a:spLocks/>
            </p:cNvSpPr>
            <p:nvPr/>
          </p:nvSpPr>
          <p:spPr bwMode="auto">
            <a:xfrm>
              <a:off x="2304" y="19"/>
              <a:ext cx="1575" cy="2821"/>
            </a:xfrm>
            <a:custGeom>
              <a:avLst/>
              <a:gdLst>
                <a:gd name="T0" fmla="*/ 1333 w 1333"/>
                <a:gd name="T1" fmla="*/ 80 h 2388"/>
                <a:gd name="T2" fmla="*/ 880 w 1333"/>
                <a:gd name="T3" fmla="*/ 160 h 2388"/>
                <a:gd name="T4" fmla="*/ 694 w 1333"/>
                <a:gd name="T5" fmla="*/ 365 h 2388"/>
                <a:gd name="T6" fmla="*/ 277 w 1333"/>
                <a:gd name="T7" fmla="*/ 830 h 2388"/>
                <a:gd name="T8" fmla="*/ 332 w 1333"/>
                <a:gd name="T9" fmla="*/ 1407 h 2388"/>
                <a:gd name="T10" fmla="*/ 23 w 1333"/>
                <a:gd name="T11" fmla="*/ 2090 h 2388"/>
                <a:gd name="T12" fmla="*/ 244 w 1333"/>
                <a:gd name="T13" fmla="*/ 2378 h 2388"/>
                <a:gd name="T14" fmla="*/ 1099 w 1333"/>
                <a:gd name="T15" fmla="*/ 2388 h 2388"/>
                <a:gd name="T16" fmla="*/ 1333 w 1333"/>
                <a:gd name="T17" fmla="*/ 80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3" h="2388">
                  <a:moveTo>
                    <a:pt x="1333" y="80"/>
                  </a:moveTo>
                  <a:cubicBezTo>
                    <a:pt x="1333" y="80"/>
                    <a:pt x="1057" y="0"/>
                    <a:pt x="880" y="160"/>
                  </a:cubicBezTo>
                  <a:cubicBezTo>
                    <a:pt x="703" y="319"/>
                    <a:pt x="800" y="292"/>
                    <a:pt x="694" y="365"/>
                  </a:cubicBezTo>
                  <a:cubicBezTo>
                    <a:pt x="587" y="438"/>
                    <a:pt x="299" y="584"/>
                    <a:pt x="277" y="830"/>
                  </a:cubicBezTo>
                  <a:cubicBezTo>
                    <a:pt x="255" y="1075"/>
                    <a:pt x="349" y="1221"/>
                    <a:pt x="332" y="1407"/>
                  </a:cubicBezTo>
                  <a:cubicBezTo>
                    <a:pt x="316" y="1593"/>
                    <a:pt x="0" y="1710"/>
                    <a:pt x="23" y="2090"/>
                  </a:cubicBezTo>
                  <a:cubicBezTo>
                    <a:pt x="37" y="2333"/>
                    <a:pt x="244" y="2378"/>
                    <a:pt x="244" y="2378"/>
                  </a:cubicBezTo>
                  <a:cubicBezTo>
                    <a:pt x="1099" y="2388"/>
                    <a:pt x="1099" y="2388"/>
                    <a:pt x="1099" y="2388"/>
                  </a:cubicBezTo>
                  <a:lnTo>
                    <a:pt x="1333" y="8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 name="Freeform 70">
              <a:extLst>
                <a:ext uri="{FF2B5EF4-FFF2-40B4-BE49-F238E27FC236}">
                  <a16:creationId xmlns:a16="http://schemas.microsoft.com/office/drawing/2014/main" id="{CA47CB5E-D9F7-4367-BD93-C602746CB7FD}"/>
                </a:ext>
              </a:extLst>
            </p:cNvPr>
            <p:cNvSpPr>
              <a:spLocks/>
            </p:cNvSpPr>
            <p:nvPr/>
          </p:nvSpPr>
          <p:spPr bwMode="auto">
            <a:xfrm>
              <a:off x="3515" y="-12"/>
              <a:ext cx="2042" cy="2737"/>
            </a:xfrm>
            <a:custGeom>
              <a:avLst/>
              <a:gdLst>
                <a:gd name="T0" fmla="*/ 256 w 1729"/>
                <a:gd name="T1" fmla="*/ 645 h 2317"/>
                <a:gd name="T2" fmla="*/ 546 w 1729"/>
                <a:gd name="T3" fmla="*/ 9 h 2317"/>
                <a:gd name="T4" fmla="*/ 1003 w 1729"/>
                <a:gd name="T5" fmla="*/ 962 h 2317"/>
                <a:gd name="T6" fmla="*/ 1328 w 1729"/>
                <a:gd name="T7" fmla="*/ 2221 h 2317"/>
                <a:gd name="T8" fmla="*/ 1210 w 1729"/>
                <a:gd name="T9" fmla="*/ 2317 h 2317"/>
                <a:gd name="T10" fmla="*/ 471 w 1729"/>
                <a:gd name="T11" fmla="*/ 2317 h 2317"/>
                <a:gd name="T12" fmla="*/ 256 w 1729"/>
                <a:gd name="T13" fmla="*/ 645 h 2317"/>
              </a:gdLst>
              <a:ahLst/>
              <a:cxnLst>
                <a:cxn ang="0">
                  <a:pos x="T0" y="T1"/>
                </a:cxn>
                <a:cxn ang="0">
                  <a:pos x="T2" y="T3"/>
                </a:cxn>
                <a:cxn ang="0">
                  <a:pos x="T4" y="T5"/>
                </a:cxn>
                <a:cxn ang="0">
                  <a:pos x="T6" y="T7"/>
                </a:cxn>
                <a:cxn ang="0">
                  <a:pos x="T8" y="T9"/>
                </a:cxn>
                <a:cxn ang="0">
                  <a:pos x="T10" y="T11"/>
                </a:cxn>
                <a:cxn ang="0">
                  <a:pos x="T12" y="T13"/>
                </a:cxn>
              </a:cxnLst>
              <a:rect l="0" t="0" r="r" b="b"/>
              <a:pathLst>
                <a:path w="1729" h="2317">
                  <a:moveTo>
                    <a:pt x="256" y="645"/>
                  </a:moveTo>
                  <a:cubicBezTo>
                    <a:pt x="256" y="645"/>
                    <a:pt x="0" y="0"/>
                    <a:pt x="546" y="9"/>
                  </a:cubicBezTo>
                  <a:cubicBezTo>
                    <a:pt x="1091" y="17"/>
                    <a:pt x="988" y="777"/>
                    <a:pt x="1003" y="962"/>
                  </a:cubicBezTo>
                  <a:cubicBezTo>
                    <a:pt x="1018" y="1148"/>
                    <a:pt x="1729" y="1698"/>
                    <a:pt x="1328" y="2221"/>
                  </a:cubicBezTo>
                  <a:cubicBezTo>
                    <a:pt x="1293" y="2267"/>
                    <a:pt x="1264" y="2317"/>
                    <a:pt x="1210" y="2317"/>
                  </a:cubicBezTo>
                  <a:cubicBezTo>
                    <a:pt x="471" y="2317"/>
                    <a:pt x="471" y="2317"/>
                    <a:pt x="471" y="2317"/>
                  </a:cubicBezTo>
                  <a:lnTo>
                    <a:pt x="256" y="6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 name="Freeform 71">
              <a:extLst>
                <a:ext uri="{FF2B5EF4-FFF2-40B4-BE49-F238E27FC236}">
                  <a16:creationId xmlns:a16="http://schemas.microsoft.com/office/drawing/2014/main" id="{ACAE08AE-5C58-4B7D-97A8-776D81EECFE3}"/>
                </a:ext>
              </a:extLst>
            </p:cNvPr>
            <p:cNvSpPr>
              <a:spLocks/>
            </p:cNvSpPr>
            <p:nvPr/>
          </p:nvSpPr>
          <p:spPr bwMode="auto">
            <a:xfrm>
              <a:off x="3852" y="2474"/>
              <a:ext cx="1911" cy="2857"/>
            </a:xfrm>
            <a:custGeom>
              <a:avLst/>
              <a:gdLst>
                <a:gd name="T0" fmla="*/ 992 w 1618"/>
                <a:gd name="T1" fmla="*/ 275 h 2419"/>
                <a:gd name="T2" fmla="*/ 294 w 1618"/>
                <a:gd name="T3" fmla="*/ 0 h 2419"/>
                <a:gd name="T4" fmla="*/ 348 w 1618"/>
                <a:gd name="T5" fmla="*/ 365 h 2419"/>
                <a:gd name="T6" fmla="*/ 296 w 1618"/>
                <a:gd name="T7" fmla="*/ 446 h 2419"/>
                <a:gd name="T8" fmla="*/ 303 w 1618"/>
                <a:gd name="T9" fmla="*/ 568 h 2419"/>
                <a:gd name="T10" fmla="*/ 0 w 1618"/>
                <a:gd name="T11" fmla="*/ 1288 h 2419"/>
                <a:gd name="T12" fmla="*/ 56 w 1618"/>
                <a:gd name="T13" fmla="*/ 2419 h 2419"/>
                <a:gd name="T14" fmla="*/ 731 w 1618"/>
                <a:gd name="T15" fmla="*/ 2419 h 2419"/>
                <a:gd name="T16" fmla="*/ 760 w 1618"/>
                <a:gd name="T17" fmla="*/ 1239 h 2419"/>
                <a:gd name="T18" fmla="*/ 863 w 1618"/>
                <a:gd name="T19" fmla="*/ 1512 h 2419"/>
                <a:gd name="T20" fmla="*/ 1101 w 1618"/>
                <a:gd name="T21" fmla="*/ 2053 h 2419"/>
                <a:gd name="T22" fmla="*/ 1618 w 1618"/>
                <a:gd name="T23" fmla="*/ 1667 h 2419"/>
                <a:gd name="T24" fmla="*/ 992 w 1618"/>
                <a:gd name="T25" fmla="*/ 275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2419">
                  <a:moveTo>
                    <a:pt x="992" y="275"/>
                  </a:moveTo>
                  <a:cubicBezTo>
                    <a:pt x="761" y="28"/>
                    <a:pt x="294" y="0"/>
                    <a:pt x="294" y="0"/>
                  </a:cubicBezTo>
                  <a:cubicBezTo>
                    <a:pt x="348" y="365"/>
                    <a:pt x="348" y="365"/>
                    <a:pt x="348" y="365"/>
                  </a:cubicBezTo>
                  <a:cubicBezTo>
                    <a:pt x="296" y="446"/>
                    <a:pt x="296" y="446"/>
                    <a:pt x="296" y="446"/>
                  </a:cubicBezTo>
                  <a:cubicBezTo>
                    <a:pt x="303" y="568"/>
                    <a:pt x="303" y="568"/>
                    <a:pt x="303" y="568"/>
                  </a:cubicBezTo>
                  <a:cubicBezTo>
                    <a:pt x="0" y="1288"/>
                    <a:pt x="0" y="1288"/>
                    <a:pt x="0" y="1288"/>
                  </a:cubicBezTo>
                  <a:cubicBezTo>
                    <a:pt x="56" y="2419"/>
                    <a:pt x="56" y="2419"/>
                    <a:pt x="56" y="2419"/>
                  </a:cubicBezTo>
                  <a:cubicBezTo>
                    <a:pt x="731" y="2419"/>
                    <a:pt x="731" y="2419"/>
                    <a:pt x="731" y="2419"/>
                  </a:cubicBezTo>
                  <a:cubicBezTo>
                    <a:pt x="731" y="2419"/>
                    <a:pt x="722" y="1738"/>
                    <a:pt x="760" y="1239"/>
                  </a:cubicBezTo>
                  <a:cubicBezTo>
                    <a:pt x="863" y="1512"/>
                    <a:pt x="863" y="1512"/>
                    <a:pt x="863" y="1512"/>
                  </a:cubicBezTo>
                  <a:cubicBezTo>
                    <a:pt x="1101" y="2053"/>
                    <a:pt x="1101" y="2053"/>
                    <a:pt x="1101" y="2053"/>
                  </a:cubicBezTo>
                  <a:cubicBezTo>
                    <a:pt x="1618" y="1667"/>
                    <a:pt x="1618" y="1667"/>
                    <a:pt x="1618" y="1667"/>
                  </a:cubicBezTo>
                  <a:cubicBezTo>
                    <a:pt x="1618" y="1667"/>
                    <a:pt x="1224" y="522"/>
                    <a:pt x="992" y="275"/>
                  </a:cubicBezTo>
                  <a:close/>
                </a:path>
              </a:pathLst>
            </a:custGeom>
            <a:solidFill>
              <a:srgbClr val="ECF4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 name="Freeform 72">
              <a:extLst>
                <a:ext uri="{FF2B5EF4-FFF2-40B4-BE49-F238E27FC236}">
                  <a16:creationId xmlns:a16="http://schemas.microsoft.com/office/drawing/2014/main" id="{7B295848-E06D-4028-8007-EDC90370A0E9}"/>
                </a:ext>
              </a:extLst>
            </p:cNvPr>
            <p:cNvSpPr>
              <a:spLocks/>
            </p:cNvSpPr>
            <p:nvPr/>
          </p:nvSpPr>
          <p:spPr bwMode="auto">
            <a:xfrm>
              <a:off x="2854" y="2462"/>
              <a:ext cx="1527" cy="2869"/>
            </a:xfrm>
            <a:custGeom>
              <a:avLst/>
              <a:gdLst>
                <a:gd name="T0" fmla="*/ 1245 w 1293"/>
                <a:gd name="T1" fmla="*/ 370 h 2429"/>
                <a:gd name="T2" fmla="*/ 1117 w 1293"/>
                <a:gd name="T3" fmla="*/ 450 h 2429"/>
                <a:gd name="T4" fmla="*/ 1205 w 1293"/>
                <a:gd name="T5" fmla="*/ 582 h 2429"/>
                <a:gd name="T6" fmla="*/ 845 w 1293"/>
                <a:gd name="T7" fmla="*/ 1298 h 2429"/>
                <a:gd name="T8" fmla="*/ 901 w 1293"/>
                <a:gd name="T9" fmla="*/ 2429 h 2429"/>
                <a:gd name="T10" fmla="*/ 779 w 1293"/>
                <a:gd name="T11" fmla="*/ 2429 h 2429"/>
                <a:gd name="T12" fmla="*/ 95 w 1293"/>
                <a:gd name="T13" fmla="*/ 2296 h 2429"/>
                <a:gd name="T14" fmla="*/ 59 w 1293"/>
                <a:gd name="T15" fmla="*/ 1080 h 2429"/>
                <a:gd name="T16" fmla="*/ 430 w 1293"/>
                <a:gd name="T17" fmla="*/ 10 h 2429"/>
                <a:gd name="T18" fmla="*/ 779 w 1293"/>
                <a:gd name="T19" fmla="*/ 0 h 2429"/>
                <a:gd name="T20" fmla="*/ 779 w 1293"/>
                <a:gd name="T21" fmla="*/ 0 h 2429"/>
                <a:gd name="T22" fmla="*/ 781 w 1293"/>
                <a:gd name="T23" fmla="*/ 0 h 2429"/>
                <a:gd name="T24" fmla="*/ 783 w 1293"/>
                <a:gd name="T25" fmla="*/ 0 h 2429"/>
                <a:gd name="T26" fmla="*/ 783 w 1293"/>
                <a:gd name="T27" fmla="*/ 0 h 2429"/>
                <a:gd name="T28" fmla="*/ 1131 w 1293"/>
                <a:gd name="T29" fmla="*/ 10 h 2429"/>
                <a:gd name="T30" fmla="*/ 1144 w 1293"/>
                <a:gd name="T31" fmla="*/ 10 h 2429"/>
                <a:gd name="T32" fmla="*/ 1293 w 1293"/>
                <a:gd name="T33" fmla="*/ 122 h 2429"/>
                <a:gd name="T34" fmla="*/ 1245 w 1293"/>
                <a:gd name="T35" fmla="*/ 370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3" h="2429">
                  <a:moveTo>
                    <a:pt x="1245" y="370"/>
                  </a:moveTo>
                  <a:cubicBezTo>
                    <a:pt x="1117" y="450"/>
                    <a:pt x="1117" y="450"/>
                    <a:pt x="1117" y="450"/>
                  </a:cubicBezTo>
                  <a:cubicBezTo>
                    <a:pt x="1205" y="582"/>
                    <a:pt x="1205" y="582"/>
                    <a:pt x="1205" y="582"/>
                  </a:cubicBezTo>
                  <a:cubicBezTo>
                    <a:pt x="845" y="1298"/>
                    <a:pt x="845" y="1298"/>
                    <a:pt x="845" y="1298"/>
                  </a:cubicBezTo>
                  <a:cubicBezTo>
                    <a:pt x="901" y="2429"/>
                    <a:pt x="901" y="2429"/>
                    <a:pt x="901" y="2429"/>
                  </a:cubicBezTo>
                  <a:cubicBezTo>
                    <a:pt x="779" y="2429"/>
                    <a:pt x="779" y="2429"/>
                    <a:pt x="779" y="2429"/>
                  </a:cubicBezTo>
                  <a:cubicBezTo>
                    <a:pt x="95" y="2296"/>
                    <a:pt x="95" y="2296"/>
                    <a:pt x="95" y="2296"/>
                  </a:cubicBezTo>
                  <a:cubicBezTo>
                    <a:pt x="95" y="2296"/>
                    <a:pt x="117" y="1574"/>
                    <a:pt x="59" y="1080"/>
                  </a:cubicBezTo>
                  <a:cubicBezTo>
                    <a:pt x="0" y="587"/>
                    <a:pt x="231" y="10"/>
                    <a:pt x="430" y="10"/>
                  </a:cubicBezTo>
                  <a:cubicBezTo>
                    <a:pt x="779" y="0"/>
                    <a:pt x="779" y="0"/>
                    <a:pt x="779" y="0"/>
                  </a:cubicBezTo>
                  <a:cubicBezTo>
                    <a:pt x="779" y="0"/>
                    <a:pt x="779" y="0"/>
                    <a:pt x="779" y="0"/>
                  </a:cubicBezTo>
                  <a:cubicBezTo>
                    <a:pt x="781" y="0"/>
                    <a:pt x="781" y="0"/>
                    <a:pt x="781" y="0"/>
                  </a:cubicBezTo>
                  <a:cubicBezTo>
                    <a:pt x="783" y="0"/>
                    <a:pt x="783" y="0"/>
                    <a:pt x="783" y="0"/>
                  </a:cubicBezTo>
                  <a:cubicBezTo>
                    <a:pt x="783" y="0"/>
                    <a:pt x="783" y="0"/>
                    <a:pt x="783" y="0"/>
                  </a:cubicBezTo>
                  <a:cubicBezTo>
                    <a:pt x="1131" y="10"/>
                    <a:pt x="1131" y="10"/>
                    <a:pt x="1131" y="10"/>
                  </a:cubicBezTo>
                  <a:cubicBezTo>
                    <a:pt x="1136" y="10"/>
                    <a:pt x="1140" y="10"/>
                    <a:pt x="1144" y="10"/>
                  </a:cubicBezTo>
                  <a:cubicBezTo>
                    <a:pt x="1200" y="17"/>
                    <a:pt x="1228" y="48"/>
                    <a:pt x="1293" y="122"/>
                  </a:cubicBezTo>
                  <a:lnTo>
                    <a:pt x="1245" y="3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0" name="Freeform 73">
              <a:extLst>
                <a:ext uri="{FF2B5EF4-FFF2-40B4-BE49-F238E27FC236}">
                  <a16:creationId xmlns:a16="http://schemas.microsoft.com/office/drawing/2014/main" id="{36CD56FB-73AC-490B-8A04-1B7E272F20B9}"/>
                </a:ext>
              </a:extLst>
            </p:cNvPr>
            <p:cNvSpPr>
              <a:spLocks/>
            </p:cNvSpPr>
            <p:nvPr/>
          </p:nvSpPr>
          <p:spPr bwMode="auto">
            <a:xfrm>
              <a:off x="1814" y="2474"/>
              <a:ext cx="1868" cy="2857"/>
            </a:xfrm>
            <a:custGeom>
              <a:avLst/>
              <a:gdLst>
                <a:gd name="T0" fmla="*/ 1256 w 1581"/>
                <a:gd name="T1" fmla="*/ 576 h 2419"/>
                <a:gd name="T2" fmla="*/ 1312 w 1581"/>
                <a:gd name="T3" fmla="*/ 439 h 2419"/>
                <a:gd name="T4" fmla="*/ 1168 w 1581"/>
                <a:gd name="T5" fmla="*/ 387 h 2419"/>
                <a:gd name="T6" fmla="*/ 1167 w 1581"/>
                <a:gd name="T7" fmla="*/ 385 h 2419"/>
                <a:gd name="T8" fmla="*/ 1310 w 1581"/>
                <a:gd name="T9" fmla="*/ 0 h 2419"/>
                <a:gd name="T10" fmla="*/ 620 w 1581"/>
                <a:gd name="T11" fmla="*/ 275 h 2419"/>
                <a:gd name="T12" fmla="*/ 0 w 1581"/>
                <a:gd name="T13" fmla="*/ 1667 h 2419"/>
                <a:gd name="T14" fmla="*/ 512 w 1581"/>
                <a:gd name="T15" fmla="*/ 2053 h 2419"/>
                <a:gd name="T16" fmla="*/ 748 w 1581"/>
                <a:gd name="T17" fmla="*/ 1512 h 2419"/>
                <a:gd name="T18" fmla="*/ 839 w 1581"/>
                <a:gd name="T19" fmla="*/ 1269 h 2419"/>
                <a:gd name="T20" fmla="*/ 866 w 1581"/>
                <a:gd name="T21" fmla="*/ 2419 h 2419"/>
                <a:gd name="T22" fmla="*/ 1568 w 1581"/>
                <a:gd name="T23" fmla="*/ 2419 h 2419"/>
                <a:gd name="T24" fmla="*/ 1581 w 1581"/>
                <a:gd name="T25" fmla="*/ 1263 h 2419"/>
                <a:gd name="T26" fmla="*/ 1256 w 1581"/>
                <a:gd name="T27" fmla="*/ 576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419">
                  <a:moveTo>
                    <a:pt x="1256" y="576"/>
                  </a:moveTo>
                  <a:cubicBezTo>
                    <a:pt x="1312" y="439"/>
                    <a:pt x="1312" y="439"/>
                    <a:pt x="1312" y="439"/>
                  </a:cubicBezTo>
                  <a:cubicBezTo>
                    <a:pt x="1168" y="387"/>
                    <a:pt x="1168" y="387"/>
                    <a:pt x="1168" y="387"/>
                  </a:cubicBezTo>
                  <a:cubicBezTo>
                    <a:pt x="1167" y="385"/>
                    <a:pt x="1167" y="385"/>
                    <a:pt x="1167" y="385"/>
                  </a:cubicBezTo>
                  <a:cubicBezTo>
                    <a:pt x="1310" y="0"/>
                    <a:pt x="1310" y="0"/>
                    <a:pt x="1310" y="0"/>
                  </a:cubicBezTo>
                  <a:cubicBezTo>
                    <a:pt x="1310" y="0"/>
                    <a:pt x="849" y="28"/>
                    <a:pt x="620" y="275"/>
                  </a:cubicBezTo>
                  <a:cubicBezTo>
                    <a:pt x="391" y="522"/>
                    <a:pt x="0" y="1667"/>
                    <a:pt x="0" y="1667"/>
                  </a:cubicBezTo>
                  <a:cubicBezTo>
                    <a:pt x="512" y="2053"/>
                    <a:pt x="512" y="2053"/>
                    <a:pt x="512" y="2053"/>
                  </a:cubicBezTo>
                  <a:cubicBezTo>
                    <a:pt x="748" y="1512"/>
                    <a:pt x="748" y="1512"/>
                    <a:pt x="748" y="1512"/>
                  </a:cubicBezTo>
                  <a:cubicBezTo>
                    <a:pt x="839" y="1269"/>
                    <a:pt x="839" y="1269"/>
                    <a:pt x="839" y="1269"/>
                  </a:cubicBezTo>
                  <a:cubicBezTo>
                    <a:pt x="874" y="1765"/>
                    <a:pt x="866" y="2419"/>
                    <a:pt x="866" y="2419"/>
                  </a:cubicBezTo>
                  <a:cubicBezTo>
                    <a:pt x="1568" y="2419"/>
                    <a:pt x="1568" y="2419"/>
                    <a:pt x="1568" y="2419"/>
                  </a:cubicBezTo>
                  <a:cubicBezTo>
                    <a:pt x="1581" y="1263"/>
                    <a:pt x="1581" y="1263"/>
                    <a:pt x="1581" y="1263"/>
                  </a:cubicBezTo>
                  <a:lnTo>
                    <a:pt x="1256" y="576"/>
                  </a:lnTo>
                  <a:close/>
                </a:path>
              </a:pathLst>
            </a:custGeom>
            <a:solidFill>
              <a:srgbClr val="ECF4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1" name="Freeform 74">
              <a:extLst>
                <a:ext uri="{FF2B5EF4-FFF2-40B4-BE49-F238E27FC236}">
                  <a16:creationId xmlns:a16="http://schemas.microsoft.com/office/drawing/2014/main" id="{F9B5BD1B-D140-4BF6-9AAE-F161096C69B0}"/>
                </a:ext>
              </a:extLst>
            </p:cNvPr>
            <p:cNvSpPr>
              <a:spLocks/>
            </p:cNvSpPr>
            <p:nvPr/>
          </p:nvSpPr>
          <p:spPr bwMode="auto">
            <a:xfrm>
              <a:off x="3362" y="2037"/>
              <a:ext cx="844" cy="764"/>
            </a:xfrm>
            <a:custGeom>
              <a:avLst/>
              <a:gdLst>
                <a:gd name="T0" fmla="*/ 128 w 715"/>
                <a:gd name="T1" fmla="*/ 44 h 647"/>
                <a:gd name="T2" fmla="*/ 0 w 715"/>
                <a:gd name="T3" fmla="*/ 370 h 647"/>
                <a:gd name="T4" fmla="*/ 332 w 715"/>
                <a:gd name="T5" fmla="*/ 630 h 647"/>
                <a:gd name="T6" fmla="*/ 715 w 715"/>
                <a:gd name="T7" fmla="*/ 369 h 647"/>
                <a:gd name="T8" fmla="*/ 548 w 715"/>
                <a:gd name="T9" fmla="*/ 0 h 647"/>
                <a:gd name="T10" fmla="*/ 128 w 715"/>
                <a:gd name="T11" fmla="*/ 44 h 647"/>
              </a:gdLst>
              <a:ahLst/>
              <a:cxnLst>
                <a:cxn ang="0">
                  <a:pos x="T0" y="T1"/>
                </a:cxn>
                <a:cxn ang="0">
                  <a:pos x="T2" y="T3"/>
                </a:cxn>
                <a:cxn ang="0">
                  <a:pos x="T4" y="T5"/>
                </a:cxn>
                <a:cxn ang="0">
                  <a:pos x="T6" y="T7"/>
                </a:cxn>
                <a:cxn ang="0">
                  <a:pos x="T8" y="T9"/>
                </a:cxn>
                <a:cxn ang="0">
                  <a:pos x="T10" y="T11"/>
                </a:cxn>
              </a:cxnLst>
              <a:rect l="0" t="0" r="r" b="b"/>
              <a:pathLst>
                <a:path w="715" h="647">
                  <a:moveTo>
                    <a:pt x="128" y="44"/>
                  </a:moveTo>
                  <a:cubicBezTo>
                    <a:pt x="128" y="44"/>
                    <a:pt x="122" y="370"/>
                    <a:pt x="0" y="370"/>
                  </a:cubicBezTo>
                  <a:cubicBezTo>
                    <a:pt x="0" y="370"/>
                    <a:pt x="94" y="647"/>
                    <a:pt x="332" y="630"/>
                  </a:cubicBezTo>
                  <a:cubicBezTo>
                    <a:pt x="570" y="613"/>
                    <a:pt x="715" y="369"/>
                    <a:pt x="715" y="369"/>
                  </a:cubicBezTo>
                  <a:cubicBezTo>
                    <a:pt x="715" y="369"/>
                    <a:pt x="592" y="304"/>
                    <a:pt x="548" y="0"/>
                  </a:cubicBezTo>
                  <a:lnTo>
                    <a:pt x="128" y="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2" name="Freeform 75">
              <a:extLst>
                <a:ext uri="{FF2B5EF4-FFF2-40B4-BE49-F238E27FC236}">
                  <a16:creationId xmlns:a16="http://schemas.microsoft.com/office/drawing/2014/main" id="{AD70B0D7-3C57-4F67-957A-37BB70D1D9C6}"/>
                </a:ext>
              </a:extLst>
            </p:cNvPr>
            <p:cNvSpPr>
              <a:spLocks/>
            </p:cNvSpPr>
            <p:nvPr/>
          </p:nvSpPr>
          <p:spPr bwMode="auto">
            <a:xfrm>
              <a:off x="3173" y="466"/>
              <a:ext cx="1160" cy="1796"/>
            </a:xfrm>
            <a:custGeom>
              <a:avLst/>
              <a:gdLst>
                <a:gd name="T0" fmla="*/ 0 w 982"/>
                <a:gd name="T1" fmla="*/ 686 h 1521"/>
                <a:gd name="T2" fmla="*/ 497 w 982"/>
                <a:gd name="T3" fmla="*/ 1521 h 1521"/>
                <a:gd name="T4" fmla="*/ 913 w 982"/>
                <a:gd name="T5" fmla="*/ 583 h 1521"/>
                <a:gd name="T6" fmla="*/ 499 w 982"/>
                <a:gd name="T7" fmla="*/ 0 h 1521"/>
                <a:gd name="T8" fmla="*/ 0 w 982"/>
                <a:gd name="T9" fmla="*/ 686 h 1521"/>
              </a:gdLst>
              <a:ahLst/>
              <a:cxnLst>
                <a:cxn ang="0">
                  <a:pos x="T0" y="T1"/>
                </a:cxn>
                <a:cxn ang="0">
                  <a:pos x="T2" y="T3"/>
                </a:cxn>
                <a:cxn ang="0">
                  <a:pos x="T4" y="T5"/>
                </a:cxn>
                <a:cxn ang="0">
                  <a:pos x="T6" y="T7"/>
                </a:cxn>
                <a:cxn ang="0">
                  <a:pos x="T8" y="T9"/>
                </a:cxn>
              </a:cxnLst>
              <a:rect l="0" t="0" r="r" b="b"/>
              <a:pathLst>
                <a:path w="982" h="1521">
                  <a:moveTo>
                    <a:pt x="0" y="686"/>
                  </a:moveTo>
                  <a:cubicBezTo>
                    <a:pt x="0" y="686"/>
                    <a:pt x="113" y="1521"/>
                    <a:pt x="497" y="1521"/>
                  </a:cubicBezTo>
                  <a:cubicBezTo>
                    <a:pt x="880" y="1521"/>
                    <a:pt x="982" y="853"/>
                    <a:pt x="913" y="583"/>
                  </a:cubicBezTo>
                  <a:cubicBezTo>
                    <a:pt x="855" y="357"/>
                    <a:pt x="499" y="0"/>
                    <a:pt x="499" y="0"/>
                  </a:cubicBezTo>
                  <a:cubicBezTo>
                    <a:pt x="499" y="0"/>
                    <a:pt x="203" y="572"/>
                    <a:pt x="0" y="68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3" name="Freeform 76">
              <a:extLst>
                <a:ext uri="{FF2B5EF4-FFF2-40B4-BE49-F238E27FC236}">
                  <a16:creationId xmlns:a16="http://schemas.microsoft.com/office/drawing/2014/main" id="{079372BE-8AC7-4912-9139-16A306A4A5E8}"/>
                </a:ext>
              </a:extLst>
            </p:cNvPr>
            <p:cNvSpPr>
              <a:spLocks/>
            </p:cNvSpPr>
            <p:nvPr/>
          </p:nvSpPr>
          <p:spPr bwMode="auto">
            <a:xfrm>
              <a:off x="2994" y="1249"/>
              <a:ext cx="309" cy="351"/>
            </a:xfrm>
            <a:custGeom>
              <a:avLst/>
              <a:gdLst>
                <a:gd name="T0" fmla="*/ 215 w 261"/>
                <a:gd name="T1" fmla="*/ 62 h 297"/>
                <a:gd name="T2" fmla="*/ 191 w 261"/>
                <a:gd name="T3" fmla="*/ 35 h 297"/>
                <a:gd name="T4" fmla="*/ 26 w 261"/>
                <a:gd name="T5" fmla="*/ 101 h 297"/>
                <a:gd name="T6" fmla="*/ 220 w 261"/>
                <a:gd name="T7" fmla="*/ 297 h 297"/>
                <a:gd name="T8" fmla="*/ 256 w 261"/>
                <a:gd name="T9" fmla="*/ 253 h 297"/>
                <a:gd name="T10" fmla="*/ 215 w 261"/>
                <a:gd name="T11" fmla="*/ 62 h 297"/>
              </a:gdLst>
              <a:ahLst/>
              <a:cxnLst>
                <a:cxn ang="0">
                  <a:pos x="T0" y="T1"/>
                </a:cxn>
                <a:cxn ang="0">
                  <a:pos x="T2" y="T3"/>
                </a:cxn>
                <a:cxn ang="0">
                  <a:pos x="T4" y="T5"/>
                </a:cxn>
                <a:cxn ang="0">
                  <a:pos x="T6" y="T7"/>
                </a:cxn>
                <a:cxn ang="0">
                  <a:pos x="T8" y="T9"/>
                </a:cxn>
                <a:cxn ang="0">
                  <a:pos x="T10" y="T11"/>
                </a:cxn>
              </a:cxnLst>
              <a:rect l="0" t="0" r="r" b="b"/>
              <a:pathLst>
                <a:path w="261" h="297">
                  <a:moveTo>
                    <a:pt x="215" y="62"/>
                  </a:moveTo>
                  <a:cubicBezTo>
                    <a:pt x="212" y="49"/>
                    <a:pt x="203" y="39"/>
                    <a:pt x="191" y="35"/>
                  </a:cubicBezTo>
                  <a:cubicBezTo>
                    <a:pt x="148" y="21"/>
                    <a:pt x="51" y="0"/>
                    <a:pt x="26" y="101"/>
                  </a:cubicBezTo>
                  <a:cubicBezTo>
                    <a:pt x="0" y="212"/>
                    <a:pt x="127" y="295"/>
                    <a:pt x="220" y="297"/>
                  </a:cubicBezTo>
                  <a:cubicBezTo>
                    <a:pt x="243" y="297"/>
                    <a:pt x="261" y="275"/>
                    <a:pt x="256" y="253"/>
                  </a:cubicBezTo>
                  <a:lnTo>
                    <a:pt x="215" y="62"/>
                  </a:lnTo>
                  <a:close/>
                </a:path>
              </a:pathLst>
            </a:custGeom>
            <a:solidFill>
              <a:srgbClr val="FAB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4" name="Freeform 77">
              <a:extLst>
                <a:ext uri="{FF2B5EF4-FFF2-40B4-BE49-F238E27FC236}">
                  <a16:creationId xmlns:a16="http://schemas.microsoft.com/office/drawing/2014/main" id="{75EFFB3B-845C-4870-951F-0D9F2977DFCE}"/>
                </a:ext>
              </a:extLst>
            </p:cNvPr>
            <p:cNvSpPr>
              <a:spLocks/>
            </p:cNvSpPr>
            <p:nvPr/>
          </p:nvSpPr>
          <p:spPr bwMode="auto">
            <a:xfrm>
              <a:off x="3852" y="2410"/>
              <a:ext cx="592" cy="1585"/>
            </a:xfrm>
            <a:custGeom>
              <a:avLst/>
              <a:gdLst>
                <a:gd name="T0" fmla="*/ 300 w 501"/>
                <a:gd name="T1" fmla="*/ 53 h 1342"/>
                <a:gd name="T2" fmla="*/ 501 w 501"/>
                <a:gd name="T3" fmla="*/ 86 h 1342"/>
                <a:gd name="T4" fmla="*/ 444 w 501"/>
                <a:gd name="T5" fmla="*/ 437 h 1342"/>
                <a:gd name="T6" fmla="*/ 296 w 501"/>
                <a:gd name="T7" fmla="*/ 500 h 1342"/>
                <a:gd name="T8" fmla="*/ 410 w 501"/>
                <a:gd name="T9" fmla="*/ 622 h 1342"/>
                <a:gd name="T10" fmla="*/ 0 w 501"/>
                <a:gd name="T11" fmla="*/ 1342 h 1342"/>
                <a:gd name="T12" fmla="*/ 300 w 501"/>
                <a:gd name="T13" fmla="*/ 53 h 1342"/>
              </a:gdLst>
              <a:ahLst/>
              <a:cxnLst>
                <a:cxn ang="0">
                  <a:pos x="T0" y="T1"/>
                </a:cxn>
                <a:cxn ang="0">
                  <a:pos x="T2" y="T3"/>
                </a:cxn>
                <a:cxn ang="0">
                  <a:pos x="T4" y="T5"/>
                </a:cxn>
                <a:cxn ang="0">
                  <a:pos x="T6" y="T7"/>
                </a:cxn>
                <a:cxn ang="0">
                  <a:pos x="T8" y="T9"/>
                </a:cxn>
                <a:cxn ang="0">
                  <a:pos x="T10" y="T11"/>
                </a:cxn>
                <a:cxn ang="0">
                  <a:pos x="T12" y="T13"/>
                </a:cxn>
              </a:cxnLst>
              <a:rect l="0" t="0" r="r" b="b"/>
              <a:pathLst>
                <a:path w="501" h="1342">
                  <a:moveTo>
                    <a:pt x="300" y="53"/>
                  </a:moveTo>
                  <a:cubicBezTo>
                    <a:pt x="300" y="53"/>
                    <a:pt x="396" y="0"/>
                    <a:pt x="501" y="86"/>
                  </a:cubicBezTo>
                  <a:cubicBezTo>
                    <a:pt x="444" y="437"/>
                    <a:pt x="444" y="437"/>
                    <a:pt x="444" y="437"/>
                  </a:cubicBezTo>
                  <a:cubicBezTo>
                    <a:pt x="296" y="500"/>
                    <a:pt x="296" y="500"/>
                    <a:pt x="296" y="500"/>
                  </a:cubicBezTo>
                  <a:cubicBezTo>
                    <a:pt x="410" y="622"/>
                    <a:pt x="410" y="622"/>
                    <a:pt x="410" y="622"/>
                  </a:cubicBezTo>
                  <a:cubicBezTo>
                    <a:pt x="0" y="1342"/>
                    <a:pt x="0" y="1342"/>
                    <a:pt x="0" y="1342"/>
                  </a:cubicBezTo>
                  <a:lnTo>
                    <a:pt x="30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5" name="Freeform 78">
              <a:extLst>
                <a:ext uri="{FF2B5EF4-FFF2-40B4-BE49-F238E27FC236}">
                  <a16:creationId xmlns:a16="http://schemas.microsoft.com/office/drawing/2014/main" id="{0147C105-D89F-448F-9827-C5FD08143297}"/>
                </a:ext>
              </a:extLst>
            </p:cNvPr>
            <p:cNvSpPr>
              <a:spLocks/>
            </p:cNvSpPr>
            <p:nvPr/>
          </p:nvSpPr>
          <p:spPr bwMode="auto">
            <a:xfrm>
              <a:off x="3150" y="2410"/>
              <a:ext cx="532" cy="1603"/>
            </a:xfrm>
            <a:custGeom>
              <a:avLst/>
              <a:gdLst>
                <a:gd name="T0" fmla="*/ 450 w 450"/>
                <a:gd name="T1" fmla="*/ 1357 h 1357"/>
                <a:gd name="T2" fmla="*/ 125 w 450"/>
                <a:gd name="T3" fmla="*/ 630 h 1357"/>
                <a:gd name="T4" fmla="*/ 181 w 450"/>
                <a:gd name="T5" fmla="*/ 493 h 1357"/>
                <a:gd name="T6" fmla="*/ 37 w 450"/>
                <a:gd name="T7" fmla="*/ 441 h 1357"/>
                <a:gd name="T8" fmla="*/ 7 w 450"/>
                <a:gd name="T9" fmla="*/ 152 h 1357"/>
                <a:gd name="T10" fmla="*/ 0 w 450"/>
                <a:gd name="T11" fmla="*/ 86 h 1357"/>
                <a:gd name="T12" fmla="*/ 201 w 450"/>
                <a:gd name="T13" fmla="*/ 53 h 1357"/>
                <a:gd name="T14" fmla="*/ 237 w 450"/>
                <a:gd name="T15" fmla="*/ 199 h 1357"/>
                <a:gd name="T16" fmla="*/ 450 w 450"/>
                <a:gd name="T17" fmla="*/ 1320 h 1357"/>
                <a:gd name="T18" fmla="*/ 450 w 450"/>
                <a:gd name="T19" fmla="*/ 1357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1357">
                  <a:moveTo>
                    <a:pt x="450" y="1357"/>
                  </a:moveTo>
                  <a:cubicBezTo>
                    <a:pt x="125" y="630"/>
                    <a:pt x="125" y="630"/>
                    <a:pt x="125" y="630"/>
                  </a:cubicBezTo>
                  <a:cubicBezTo>
                    <a:pt x="181" y="493"/>
                    <a:pt x="181" y="493"/>
                    <a:pt x="181" y="493"/>
                  </a:cubicBezTo>
                  <a:cubicBezTo>
                    <a:pt x="37" y="441"/>
                    <a:pt x="37" y="441"/>
                    <a:pt x="37" y="441"/>
                  </a:cubicBezTo>
                  <a:cubicBezTo>
                    <a:pt x="7" y="152"/>
                    <a:pt x="7" y="152"/>
                    <a:pt x="7" y="152"/>
                  </a:cubicBezTo>
                  <a:cubicBezTo>
                    <a:pt x="0" y="86"/>
                    <a:pt x="0" y="86"/>
                    <a:pt x="0" y="86"/>
                  </a:cubicBezTo>
                  <a:cubicBezTo>
                    <a:pt x="104" y="0"/>
                    <a:pt x="201" y="53"/>
                    <a:pt x="201" y="53"/>
                  </a:cubicBezTo>
                  <a:cubicBezTo>
                    <a:pt x="237" y="199"/>
                    <a:pt x="237" y="199"/>
                    <a:pt x="237" y="199"/>
                  </a:cubicBezTo>
                  <a:cubicBezTo>
                    <a:pt x="450" y="1320"/>
                    <a:pt x="450" y="1320"/>
                    <a:pt x="450" y="1320"/>
                  </a:cubicBezTo>
                  <a:lnTo>
                    <a:pt x="450" y="1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6" name="Freeform 79">
              <a:extLst>
                <a:ext uri="{FF2B5EF4-FFF2-40B4-BE49-F238E27FC236}">
                  <a16:creationId xmlns:a16="http://schemas.microsoft.com/office/drawing/2014/main" id="{6F45FD97-F958-4BBD-98DF-CA2C367CE281}"/>
                </a:ext>
              </a:extLst>
            </p:cNvPr>
            <p:cNvSpPr>
              <a:spLocks/>
            </p:cNvSpPr>
            <p:nvPr/>
          </p:nvSpPr>
          <p:spPr bwMode="auto">
            <a:xfrm>
              <a:off x="2621" y="21"/>
              <a:ext cx="1258" cy="1269"/>
            </a:xfrm>
            <a:custGeom>
              <a:avLst/>
              <a:gdLst>
                <a:gd name="T0" fmla="*/ 1065 w 1065"/>
                <a:gd name="T1" fmla="*/ 78 h 1074"/>
                <a:gd name="T2" fmla="*/ 962 w 1065"/>
                <a:gd name="T3" fmla="*/ 1074 h 1074"/>
                <a:gd name="T4" fmla="*/ 19 w 1065"/>
                <a:gd name="T5" fmla="*/ 1052 h 1074"/>
                <a:gd name="T6" fmla="*/ 9 w 1065"/>
                <a:gd name="T7" fmla="*/ 814 h 1074"/>
                <a:gd name="T8" fmla="*/ 426 w 1065"/>
                <a:gd name="T9" fmla="*/ 358 h 1074"/>
                <a:gd name="T10" fmla="*/ 612 w 1065"/>
                <a:gd name="T11" fmla="*/ 156 h 1074"/>
                <a:gd name="T12" fmla="*/ 1065 w 1065"/>
                <a:gd name="T13" fmla="*/ 78 h 1074"/>
              </a:gdLst>
              <a:ahLst/>
              <a:cxnLst>
                <a:cxn ang="0">
                  <a:pos x="T0" y="T1"/>
                </a:cxn>
                <a:cxn ang="0">
                  <a:pos x="T2" y="T3"/>
                </a:cxn>
                <a:cxn ang="0">
                  <a:pos x="T4" y="T5"/>
                </a:cxn>
                <a:cxn ang="0">
                  <a:pos x="T6" y="T7"/>
                </a:cxn>
                <a:cxn ang="0">
                  <a:pos x="T8" y="T9"/>
                </a:cxn>
                <a:cxn ang="0">
                  <a:pos x="T10" y="T11"/>
                </a:cxn>
                <a:cxn ang="0">
                  <a:pos x="T12" y="T13"/>
                </a:cxn>
              </a:cxnLst>
              <a:rect l="0" t="0" r="r" b="b"/>
              <a:pathLst>
                <a:path w="1065" h="1074">
                  <a:moveTo>
                    <a:pt x="1065" y="78"/>
                  </a:moveTo>
                  <a:cubicBezTo>
                    <a:pt x="962" y="1074"/>
                    <a:pt x="962" y="1074"/>
                    <a:pt x="962" y="1074"/>
                  </a:cubicBezTo>
                  <a:cubicBezTo>
                    <a:pt x="19" y="1052"/>
                    <a:pt x="19" y="1052"/>
                    <a:pt x="19" y="1052"/>
                  </a:cubicBezTo>
                  <a:cubicBezTo>
                    <a:pt x="4" y="976"/>
                    <a:pt x="0" y="914"/>
                    <a:pt x="9" y="814"/>
                  </a:cubicBezTo>
                  <a:cubicBezTo>
                    <a:pt x="31" y="573"/>
                    <a:pt x="319" y="430"/>
                    <a:pt x="426" y="358"/>
                  </a:cubicBezTo>
                  <a:cubicBezTo>
                    <a:pt x="532" y="286"/>
                    <a:pt x="435" y="312"/>
                    <a:pt x="612" y="156"/>
                  </a:cubicBezTo>
                  <a:cubicBezTo>
                    <a:pt x="789" y="0"/>
                    <a:pt x="1065" y="78"/>
                    <a:pt x="1065" y="7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7" name="Freeform 80">
              <a:extLst>
                <a:ext uri="{FF2B5EF4-FFF2-40B4-BE49-F238E27FC236}">
                  <a16:creationId xmlns:a16="http://schemas.microsoft.com/office/drawing/2014/main" id="{E534EA1F-1F6B-4B3F-8311-F074502B7074}"/>
                </a:ext>
              </a:extLst>
            </p:cNvPr>
            <p:cNvSpPr>
              <a:spLocks/>
            </p:cNvSpPr>
            <p:nvPr/>
          </p:nvSpPr>
          <p:spPr bwMode="auto">
            <a:xfrm>
              <a:off x="3515" y="-11"/>
              <a:ext cx="1289" cy="1324"/>
            </a:xfrm>
            <a:custGeom>
              <a:avLst/>
              <a:gdLst>
                <a:gd name="T0" fmla="*/ 1087 w 1091"/>
                <a:gd name="T1" fmla="*/ 1120 h 1120"/>
                <a:gd name="T2" fmla="*/ 317 w 1091"/>
                <a:gd name="T3" fmla="*/ 1101 h 1120"/>
                <a:gd name="T4" fmla="*/ 255 w 1091"/>
                <a:gd name="T5" fmla="*/ 633 h 1120"/>
                <a:gd name="T6" fmla="*/ 546 w 1091"/>
                <a:gd name="T7" fmla="*/ 8 h 1120"/>
                <a:gd name="T8" fmla="*/ 1003 w 1091"/>
                <a:gd name="T9" fmla="*/ 945 h 1120"/>
                <a:gd name="T10" fmla="*/ 1087 w 1091"/>
                <a:gd name="T11" fmla="*/ 1120 h 1120"/>
              </a:gdLst>
              <a:ahLst/>
              <a:cxnLst>
                <a:cxn ang="0">
                  <a:pos x="T0" y="T1"/>
                </a:cxn>
                <a:cxn ang="0">
                  <a:pos x="T2" y="T3"/>
                </a:cxn>
                <a:cxn ang="0">
                  <a:pos x="T4" y="T5"/>
                </a:cxn>
                <a:cxn ang="0">
                  <a:pos x="T6" y="T7"/>
                </a:cxn>
                <a:cxn ang="0">
                  <a:pos x="T8" y="T9"/>
                </a:cxn>
                <a:cxn ang="0">
                  <a:pos x="T10" y="T11"/>
                </a:cxn>
              </a:cxnLst>
              <a:rect l="0" t="0" r="r" b="b"/>
              <a:pathLst>
                <a:path w="1091" h="1120">
                  <a:moveTo>
                    <a:pt x="1087" y="1120"/>
                  </a:moveTo>
                  <a:cubicBezTo>
                    <a:pt x="317" y="1101"/>
                    <a:pt x="317" y="1101"/>
                    <a:pt x="317" y="1101"/>
                  </a:cubicBezTo>
                  <a:cubicBezTo>
                    <a:pt x="255" y="633"/>
                    <a:pt x="255" y="633"/>
                    <a:pt x="255" y="633"/>
                  </a:cubicBezTo>
                  <a:cubicBezTo>
                    <a:pt x="255" y="633"/>
                    <a:pt x="0" y="0"/>
                    <a:pt x="546" y="8"/>
                  </a:cubicBezTo>
                  <a:cubicBezTo>
                    <a:pt x="1091" y="16"/>
                    <a:pt x="988" y="763"/>
                    <a:pt x="1003" y="945"/>
                  </a:cubicBezTo>
                  <a:cubicBezTo>
                    <a:pt x="1006" y="983"/>
                    <a:pt x="1040" y="1055"/>
                    <a:pt x="1087" y="112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8" name="Freeform 81">
              <a:extLst>
                <a:ext uri="{FF2B5EF4-FFF2-40B4-BE49-F238E27FC236}">
                  <a16:creationId xmlns:a16="http://schemas.microsoft.com/office/drawing/2014/main" id="{36936468-E6A4-418A-A5FC-2B28FC6DA4DA}"/>
                </a:ext>
              </a:extLst>
            </p:cNvPr>
            <p:cNvSpPr>
              <a:spLocks/>
            </p:cNvSpPr>
            <p:nvPr/>
          </p:nvSpPr>
          <p:spPr bwMode="auto">
            <a:xfrm>
              <a:off x="3173" y="546"/>
              <a:ext cx="1101" cy="767"/>
            </a:xfrm>
            <a:custGeom>
              <a:avLst/>
              <a:gdLst>
                <a:gd name="T0" fmla="*/ 932 w 932"/>
                <a:gd name="T1" fmla="*/ 649 h 649"/>
                <a:gd name="T2" fmla="*/ 4 w 932"/>
                <a:gd name="T3" fmla="*/ 649 h 649"/>
                <a:gd name="T4" fmla="*/ 0 w 932"/>
                <a:gd name="T5" fmla="*/ 618 h 649"/>
                <a:gd name="T6" fmla="*/ 499 w 932"/>
                <a:gd name="T7" fmla="*/ 0 h 649"/>
                <a:gd name="T8" fmla="*/ 913 w 932"/>
                <a:gd name="T9" fmla="*/ 515 h 649"/>
                <a:gd name="T10" fmla="*/ 932 w 932"/>
                <a:gd name="T11" fmla="*/ 649 h 649"/>
              </a:gdLst>
              <a:ahLst/>
              <a:cxnLst>
                <a:cxn ang="0">
                  <a:pos x="T0" y="T1"/>
                </a:cxn>
                <a:cxn ang="0">
                  <a:pos x="T2" y="T3"/>
                </a:cxn>
                <a:cxn ang="0">
                  <a:pos x="T4" y="T5"/>
                </a:cxn>
                <a:cxn ang="0">
                  <a:pos x="T6" y="T7"/>
                </a:cxn>
                <a:cxn ang="0">
                  <a:pos x="T8" y="T9"/>
                </a:cxn>
                <a:cxn ang="0">
                  <a:pos x="T10" y="T11"/>
                </a:cxn>
              </a:cxnLst>
              <a:rect l="0" t="0" r="r" b="b"/>
              <a:pathLst>
                <a:path w="932" h="649">
                  <a:moveTo>
                    <a:pt x="932" y="649"/>
                  </a:moveTo>
                  <a:cubicBezTo>
                    <a:pt x="4" y="649"/>
                    <a:pt x="4" y="649"/>
                    <a:pt x="4" y="649"/>
                  </a:cubicBezTo>
                  <a:cubicBezTo>
                    <a:pt x="1" y="629"/>
                    <a:pt x="0" y="618"/>
                    <a:pt x="0" y="618"/>
                  </a:cubicBezTo>
                  <a:cubicBezTo>
                    <a:pt x="203" y="504"/>
                    <a:pt x="499" y="0"/>
                    <a:pt x="499" y="0"/>
                  </a:cubicBezTo>
                  <a:cubicBezTo>
                    <a:pt x="499" y="0"/>
                    <a:pt x="855" y="289"/>
                    <a:pt x="913" y="515"/>
                  </a:cubicBezTo>
                  <a:cubicBezTo>
                    <a:pt x="923" y="553"/>
                    <a:pt x="929" y="598"/>
                    <a:pt x="932" y="64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9" name="Freeform 82">
              <a:extLst>
                <a:ext uri="{FF2B5EF4-FFF2-40B4-BE49-F238E27FC236}">
                  <a16:creationId xmlns:a16="http://schemas.microsoft.com/office/drawing/2014/main" id="{2898E71B-4611-4094-A4C3-FE2523077E36}"/>
                </a:ext>
              </a:extLst>
            </p:cNvPr>
            <p:cNvSpPr>
              <a:spLocks/>
            </p:cNvSpPr>
            <p:nvPr/>
          </p:nvSpPr>
          <p:spPr bwMode="auto">
            <a:xfrm>
              <a:off x="2994" y="1249"/>
              <a:ext cx="309" cy="351"/>
            </a:xfrm>
            <a:custGeom>
              <a:avLst/>
              <a:gdLst>
                <a:gd name="T0" fmla="*/ 215 w 261"/>
                <a:gd name="T1" fmla="*/ 62 h 297"/>
                <a:gd name="T2" fmla="*/ 191 w 261"/>
                <a:gd name="T3" fmla="*/ 35 h 297"/>
                <a:gd name="T4" fmla="*/ 26 w 261"/>
                <a:gd name="T5" fmla="*/ 101 h 297"/>
                <a:gd name="T6" fmla="*/ 220 w 261"/>
                <a:gd name="T7" fmla="*/ 297 h 297"/>
                <a:gd name="T8" fmla="*/ 256 w 261"/>
                <a:gd name="T9" fmla="*/ 253 h 297"/>
                <a:gd name="T10" fmla="*/ 215 w 261"/>
                <a:gd name="T11" fmla="*/ 62 h 297"/>
              </a:gdLst>
              <a:ahLst/>
              <a:cxnLst>
                <a:cxn ang="0">
                  <a:pos x="T0" y="T1"/>
                </a:cxn>
                <a:cxn ang="0">
                  <a:pos x="T2" y="T3"/>
                </a:cxn>
                <a:cxn ang="0">
                  <a:pos x="T4" y="T5"/>
                </a:cxn>
                <a:cxn ang="0">
                  <a:pos x="T6" y="T7"/>
                </a:cxn>
                <a:cxn ang="0">
                  <a:pos x="T8" y="T9"/>
                </a:cxn>
                <a:cxn ang="0">
                  <a:pos x="T10" y="T11"/>
                </a:cxn>
              </a:cxnLst>
              <a:rect l="0" t="0" r="r" b="b"/>
              <a:pathLst>
                <a:path w="261" h="297">
                  <a:moveTo>
                    <a:pt x="215" y="62"/>
                  </a:moveTo>
                  <a:cubicBezTo>
                    <a:pt x="212" y="49"/>
                    <a:pt x="203" y="39"/>
                    <a:pt x="191" y="35"/>
                  </a:cubicBezTo>
                  <a:cubicBezTo>
                    <a:pt x="148" y="21"/>
                    <a:pt x="51" y="0"/>
                    <a:pt x="26" y="101"/>
                  </a:cubicBezTo>
                  <a:cubicBezTo>
                    <a:pt x="0" y="212"/>
                    <a:pt x="127" y="295"/>
                    <a:pt x="220" y="297"/>
                  </a:cubicBezTo>
                  <a:cubicBezTo>
                    <a:pt x="243" y="297"/>
                    <a:pt x="261" y="275"/>
                    <a:pt x="256" y="253"/>
                  </a:cubicBezTo>
                  <a:lnTo>
                    <a:pt x="215" y="6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sp>
        <p:nvSpPr>
          <p:cNvPr id="20" name="TextBox 19">
            <a:extLst>
              <a:ext uri="{FF2B5EF4-FFF2-40B4-BE49-F238E27FC236}">
                <a16:creationId xmlns:a16="http://schemas.microsoft.com/office/drawing/2014/main" id="{CC74979A-D65C-47F7-8D1C-D4ECA3BFDBD3}"/>
              </a:ext>
            </a:extLst>
          </p:cNvPr>
          <p:cNvSpPr txBox="1"/>
          <p:nvPr/>
        </p:nvSpPr>
        <p:spPr>
          <a:xfrm>
            <a:off x="4149787" y="2955755"/>
            <a:ext cx="7408204" cy="201593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CA" sz="2400" b="1" i="0" u="none" strike="noStrike" kern="1200" cap="none" spc="0" normalizeH="0" baseline="0" noProof="0">
                <a:ln>
                  <a:noFill/>
                </a:ln>
                <a:effectLst/>
                <a:uLnTx/>
                <a:uFillTx/>
                <a:ea typeface="+mn-ea"/>
                <a:cs typeface="+mn-cs"/>
              </a:rPr>
              <a:t>Worse patient outcomes when HCPs provide less patient-centered care</a:t>
            </a:r>
            <a:r>
              <a:rPr kumimoji="0" lang="en-CA" sz="2400" b="1" i="0" u="none" strike="noStrike" kern="1200" cap="none" spc="0" normalizeH="0" baseline="30000" noProof="0">
                <a:ln>
                  <a:noFill/>
                </a:ln>
                <a:effectLst/>
                <a:uLnTx/>
                <a:uFillTx/>
                <a:ea typeface="+mn-ea"/>
                <a:cs typeface="+mn-cs"/>
              </a:rPr>
              <a:t>1</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ea typeface="+mn-ea"/>
                <a:cs typeface="+mn-cs"/>
              </a:rPr>
              <a:t>20.1% </a:t>
            </a:r>
            <a:r>
              <a:rPr kumimoji="0" lang="en-US" sz="2400" b="0" i="0" u="none" strike="noStrike" kern="1200" cap="none" spc="0" normalizeH="0" baseline="0" noProof="0">
                <a:ln>
                  <a:noFill/>
                </a:ln>
                <a:effectLst/>
                <a:uLnTx/>
                <a:uFillTx/>
                <a:ea typeface="+mn-ea"/>
                <a:cs typeface="+mn-cs"/>
              </a:rPr>
              <a:t>of patients achieved </a:t>
            </a:r>
            <a:r>
              <a:rPr kumimoji="0" lang="en-US" sz="2400" b="1" i="0" u="none" strike="noStrike" kern="1200" cap="none" spc="0" normalizeH="0" baseline="0" noProof="0">
                <a:ln>
                  <a:noFill/>
                </a:ln>
                <a:effectLst/>
                <a:uLnTx/>
                <a:uFillTx/>
                <a:ea typeface="+mn-ea"/>
                <a:cs typeface="+mn-cs"/>
              </a:rPr>
              <a:t>≥10% </a:t>
            </a:r>
            <a:r>
              <a:rPr kumimoji="0" lang="en-US" sz="2400" b="0" i="0" u="none" strike="noStrike" kern="1200" cap="none" spc="0" normalizeH="0" baseline="0" noProof="0">
                <a:ln>
                  <a:noFill/>
                </a:ln>
                <a:effectLst/>
                <a:uLnTx/>
                <a:uFillTx/>
                <a:ea typeface="+mn-ea"/>
                <a:cs typeface="+mn-cs"/>
              </a:rPr>
              <a:t>weight loss if they </a:t>
            </a:r>
            <a:r>
              <a:rPr kumimoji="0" lang="en-US" sz="2400" b="1" i="0" u="none" strike="noStrike" kern="1200" cap="none" spc="0" normalizeH="0" baseline="0" noProof="0">
                <a:ln>
                  <a:noFill/>
                </a:ln>
                <a:effectLst/>
                <a:uLnTx/>
                <a:uFillTx/>
                <a:ea typeface="+mn-ea"/>
                <a:cs typeface="+mn-cs"/>
              </a:rPr>
              <a:t>did not perceive judgment </a:t>
            </a:r>
            <a:r>
              <a:rPr kumimoji="0" lang="en-US" sz="2400" b="0" i="0" u="none" strike="noStrike" kern="1200" cap="none" spc="0" normalizeH="0" baseline="0" noProof="0">
                <a:ln>
                  <a:noFill/>
                </a:ln>
                <a:effectLst/>
                <a:uLnTx/>
                <a:uFillTx/>
                <a:ea typeface="+mn-ea"/>
                <a:cs typeface="+mn-cs"/>
              </a:rPr>
              <a:t>by their HCP, compared to </a:t>
            </a:r>
            <a:r>
              <a:rPr kumimoji="0" lang="en-US" sz="2400" b="1" i="0" u="none" strike="noStrike" kern="1200" cap="none" spc="0" normalizeH="0" baseline="0" noProof="0">
                <a:ln>
                  <a:noFill/>
                </a:ln>
                <a:effectLst/>
                <a:uLnTx/>
                <a:uFillTx/>
                <a:ea typeface="+mn-ea"/>
                <a:cs typeface="+mn-cs"/>
              </a:rPr>
              <a:t>13.5% </a:t>
            </a:r>
            <a:r>
              <a:rPr kumimoji="0" lang="en-US" sz="2400" b="0" i="0" u="none" strike="noStrike" kern="1200" cap="none" spc="0" normalizeH="0" baseline="0" noProof="0">
                <a:ln>
                  <a:noFill/>
                </a:ln>
                <a:effectLst/>
                <a:uLnTx/>
                <a:uFillTx/>
                <a:ea typeface="+mn-ea"/>
                <a:cs typeface="+mn-cs"/>
              </a:rPr>
              <a:t>who perceived judgment</a:t>
            </a:r>
            <a:r>
              <a:rPr kumimoji="0" lang="en-US" sz="2400" b="0" i="0" u="none" strike="noStrike" kern="1200" cap="none" spc="0" normalizeH="0" baseline="30000" noProof="0">
                <a:ln>
                  <a:noFill/>
                </a:ln>
                <a:effectLst/>
                <a:uLnTx/>
                <a:uFillTx/>
                <a:ea typeface="+mn-ea"/>
                <a:cs typeface="+mn-cs"/>
              </a:rPr>
              <a:t>2</a:t>
            </a:r>
            <a:r>
              <a:rPr kumimoji="0" lang="en-US" sz="2400" b="0" i="0" u="none" strike="noStrike" kern="1200" cap="none" spc="0" normalizeH="0" baseline="0" noProof="0">
                <a:ln>
                  <a:noFill/>
                </a:ln>
                <a:effectLst/>
                <a:uLnTx/>
                <a:uFillTx/>
                <a:ea typeface="+mn-ea"/>
                <a:cs typeface="+mn-cs"/>
              </a:rPr>
              <a:t> </a:t>
            </a:r>
          </a:p>
        </p:txBody>
      </p:sp>
      <p:sp>
        <p:nvSpPr>
          <p:cNvPr id="21" name="Rectangle 20">
            <a:extLst>
              <a:ext uri="{FF2B5EF4-FFF2-40B4-BE49-F238E27FC236}">
                <a16:creationId xmlns:a16="http://schemas.microsoft.com/office/drawing/2014/main" id="{36C64E1C-AF26-4D0E-BB8C-863296FCE9C2}"/>
              </a:ext>
            </a:extLst>
          </p:cNvPr>
          <p:cNvSpPr/>
          <p:nvPr/>
        </p:nvSpPr>
        <p:spPr>
          <a:xfrm>
            <a:off x="179882" y="5179196"/>
            <a:ext cx="4506418" cy="167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3" name="Text Placeholder 2">
            <a:extLst>
              <a:ext uri="{FF2B5EF4-FFF2-40B4-BE49-F238E27FC236}">
                <a16:creationId xmlns:a16="http://schemas.microsoft.com/office/drawing/2014/main" id="{61D24D44-367A-4CB0-87FC-3C195B291F90}"/>
              </a:ext>
            </a:extLst>
          </p:cNvPr>
          <p:cNvSpPr>
            <a:spLocks noGrp="1"/>
          </p:cNvSpPr>
          <p:nvPr>
            <p:ph type="body" sz="quarter" idx="13"/>
          </p:nvPr>
        </p:nvSpPr>
        <p:spPr/>
        <p:txBody>
          <a:bodyPr/>
          <a:lstStyle/>
          <a:p>
            <a:r>
              <a:rPr lang="da-DK" sz="1000" i="0"/>
              <a:t>HCP, healthcare professional.</a:t>
            </a:r>
            <a:br>
              <a:rPr lang="da-DK" sz="1000" i="0"/>
            </a:br>
            <a:r>
              <a:rPr lang="da-DK" sz="1000" i="0"/>
              <a:t>1. Puhl M et al. Clin Diabetes 2016;34:44–50; 2. Gudzune KA et al. Prev Med 2014;62:103–107. </a:t>
            </a:r>
          </a:p>
        </p:txBody>
      </p:sp>
    </p:spTree>
    <p:extLst>
      <p:ext uri="{BB962C8B-B14F-4D97-AF65-F5344CB8AC3E}">
        <p14:creationId xmlns:p14="http://schemas.microsoft.com/office/powerpoint/2010/main" val="226948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9D8E-CA89-A070-4F87-7F801C020930}"/>
              </a:ext>
            </a:extLst>
          </p:cNvPr>
          <p:cNvSpPr>
            <a:spLocks noGrp="1"/>
          </p:cNvSpPr>
          <p:nvPr>
            <p:ph type="title"/>
          </p:nvPr>
        </p:nvSpPr>
        <p:spPr/>
        <p:txBody>
          <a:bodyPr/>
          <a:lstStyle/>
          <a:p>
            <a:r>
              <a:rPr lang="en-US"/>
              <a:t>Body positivity movement: Health at every size</a:t>
            </a:r>
          </a:p>
        </p:txBody>
      </p:sp>
      <p:sp>
        <p:nvSpPr>
          <p:cNvPr id="3" name="Text Placeholder 2">
            <a:extLst>
              <a:ext uri="{FF2B5EF4-FFF2-40B4-BE49-F238E27FC236}">
                <a16:creationId xmlns:a16="http://schemas.microsoft.com/office/drawing/2014/main" id="{B9E36138-D924-3D6F-D7E0-C872641D0CF5}"/>
              </a:ext>
            </a:extLst>
          </p:cNvPr>
          <p:cNvSpPr>
            <a:spLocks noGrp="1"/>
          </p:cNvSpPr>
          <p:nvPr>
            <p:ph type="body" sz="quarter" idx="13"/>
          </p:nvPr>
        </p:nvSpPr>
        <p:spPr>
          <a:xfrm>
            <a:off x="647998" y="6210000"/>
            <a:ext cx="10902891" cy="324000"/>
          </a:xfrm>
        </p:spPr>
        <p:txBody>
          <a:bodyPr/>
          <a:lstStyle/>
          <a:p>
            <a:r>
              <a:rPr lang="en-US" sz="1000" i="0"/>
              <a:t>BIPOC, Black, Indigenous and People of Color; 2SLGBTQAI+, Two-Spirit, Lesbian, Gay, Bisexual, Transgender, Queer or Questioning and additional sexual orientations and gender identities.</a:t>
            </a:r>
            <a:br>
              <a:rPr lang="en-US" sz="1000" i="0"/>
            </a:br>
            <a:r>
              <a:rPr lang="en-US" sz="1000" i="0"/>
              <a:t>1. Griffin M et al. Front Sports Act Living. 2022;4:908580; 2. Yang L et al. J Patient Exp. 2022;9:23743735221117366; 3. McCallum M et al. Int J Environ Res Public Health. 2021;18:13358.</a:t>
            </a:r>
          </a:p>
        </p:txBody>
      </p:sp>
      <p:sp>
        <p:nvSpPr>
          <p:cNvPr id="13" name="TextBox 12">
            <a:extLst>
              <a:ext uri="{FF2B5EF4-FFF2-40B4-BE49-F238E27FC236}">
                <a16:creationId xmlns:a16="http://schemas.microsoft.com/office/drawing/2014/main" id="{C30D36A0-C93C-8D51-D3AE-2A47503DFB0B}"/>
              </a:ext>
            </a:extLst>
          </p:cNvPr>
          <p:cNvSpPr txBox="1"/>
          <p:nvPr/>
        </p:nvSpPr>
        <p:spPr>
          <a:xfrm>
            <a:off x="644555" y="1909638"/>
            <a:ext cx="10902891" cy="400110"/>
          </a:xfrm>
          <a:prstGeom prst="rect">
            <a:avLst/>
          </a:prstGeom>
          <a:solidFill>
            <a:schemeClr val="bg1">
              <a:lumMod val="95000"/>
            </a:schemeClr>
          </a:solidFill>
        </p:spPr>
        <p:txBody>
          <a:bodyPr wrap="square" rtlCol="0">
            <a:spAutoFit/>
          </a:bodyPr>
          <a:lstStyle/>
          <a:p>
            <a:pPr algn="ctr"/>
            <a:r>
              <a:rPr lang="en-US" sz="2000"/>
              <a:t>Body positivity is a social movement focused on the acceptance of all body types</a:t>
            </a:r>
            <a:r>
              <a:rPr lang="en-US" sz="2000" baseline="30000"/>
              <a:t>1</a:t>
            </a:r>
            <a:r>
              <a:rPr lang="en-US" sz="2000"/>
              <a:t> </a:t>
            </a:r>
          </a:p>
        </p:txBody>
      </p:sp>
      <p:grpSp>
        <p:nvGrpSpPr>
          <p:cNvPr id="33" name="Group 32">
            <a:extLst>
              <a:ext uri="{FF2B5EF4-FFF2-40B4-BE49-F238E27FC236}">
                <a16:creationId xmlns:a16="http://schemas.microsoft.com/office/drawing/2014/main" id="{49CB58B9-5AD9-32F9-D677-2290C9207F7D}"/>
              </a:ext>
            </a:extLst>
          </p:cNvPr>
          <p:cNvGrpSpPr/>
          <p:nvPr/>
        </p:nvGrpSpPr>
        <p:grpSpPr>
          <a:xfrm>
            <a:off x="6524725" y="2719362"/>
            <a:ext cx="1885950" cy="2050752"/>
            <a:chOff x="8361278" y="1195092"/>
            <a:chExt cx="1885950" cy="2050752"/>
          </a:xfrm>
        </p:grpSpPr>
        <p:grpSp>
          <p:nvGrpSpPr>
            <p:cNvPr id="23" name="Group 22">
              <a:extLst>
                <a:ext uri="{FF2B5EF4-FFF2-40B4-BE49-F238E27FC236}">
                  <a16:creationId xmlns:a16="http://schemas.microsoft.com/office/drawing/2014/main" id="{D3B651B8-DC96-34AE-1EF0-203389C41D1D}"/>
                </a:ext>
              </a:extLst>
            </p:cNvPr>
            <p:cNvGrpSpPr/>
            <p:nvPr/>
          </p:nvGrpSpPr>
          <p:grpSpPr>
            <a:xfrm>
              <a:off x="8389853" y="1195092"/>
              <a:ext cx="1828800" cy="2050752"/>
              <a:chOff x="8418428" y="1195092"/>
              <a:chExt cx="1828800" cy="2050752"/>
            </a:xfrm>
          </p:grpSpPr>
          <p:sp>
            <p:nvSpPr>
              <p:cNvPr id="21" name="Oval 20">
                <a:extLst>
                  <a:ext uri="{FF2B5EF4-FFF2-40B4-BE49-F238E27FC236}">
                    <a16:creationId xmlns:a16="http://schemas.microsoft.com/office/drawing/2014/main" id="{8066E780-C092-07C8-8097-906AD00D32D0}"/>
                  </a:ext>
                </a:extLst>
              </p:cNvPr>
              <p:cNvSpPr/>
              <p:nvPr/>
            </p:nvSpPr>
            <p:spPr>
              <a:xfrm>
                <a:off x="8418428" y="1417044"/>
                <a:ext cx="1828800" cy="18288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490145B-401D-8338-BC62-DC560D503932}"/>
                  </a:ext>
                </a:extLst>
              </p:cNvPr>
              <p:cNvSpPr txBox="1"/>
              <p:nvPr/>
            </p:nvSpPr>
            <p:spPr>
              <a:xfrm>
                <a:off x="9072519" y="1195092"/>
                <a:ext cx="520619" cy="830997"/>
              </a:xfrm>
              <a:prstGeom prst="rect">
                <a:avLst/>
              </a:prstGeom>
              <a:noFill/>
            </p:spPr>
            <p:txBody>
              <a:bodyPr wrap="square" rtlCol="0">
                <a:spAutoFit/>
              </a:bodyPr>
              <a:lstStyle/>
              <a:p>
                <a:pPr algn="ctr"/>
                <a:r>
                  <a:rPr lang="en-US" sz="4800"/>
                  <a:t>+</a:t>
                </a:r>
              </a:p>
            </p:txBody>
          </p:sp>
        </p:grpSp>
        <p:sp>
          <p:nvSpPr>
            <p:cNvPr id="18" name="TextBox 17">
              <a:extLst>
                <a:ext uri="{FF2B5EF4-FFF2-40B4-BE49-F238E27FC236}">
                  <a16:creationId xmlns:a16="http://schemas.microsoft.com/office/drawing/2014/main" id="{A8730E29-6C14-08EA-F8F0-062E25D6D664}"/>
                </a:ext>
              </a:extLst>
            </p:cNvPr>
            <p:cNvSpPr txBox="1"/>
            <p:nvPr/>
          </p:nvSpPr>
          <p:spPr>
            <a:xfrm>
              <a:off x="8361278" y="1878747"/>
              <a:ext cx="1885950" cy="1169551"/>
            </a:xfrm>
            <a:prstGeom prst="rect">
              <a:avLst/>
            </a:prstGeom>
            <a:noFill/>
          </p:spPr>
          <p:txBody>
            <a:bodyPr wrap="square">
              <a:spAutoFit/>
            </a:bodyPr>
            <a:lstStyle/>
            <a:p>
              <a:pPr algn="ctr"/>
              <a:r>
                <a:rPr lang="en-US" sz="1400" dirty="0"/>
                <a:t>Respecting one’s body enough to seek medical help when weight becomes unhealthy</a:t>
              </a:r>
            </a:p>
          </p:txBody>
        </p:sp>
      </p:grpSp>
      <p:sp>
        <p:nvSpPr>
          <p:cNvPr id="15" name="TextBox 14">
            <a:extLst>
              <a:ext uri="{FF2B5EF4-FFF2-40B4-BE49-F238E27FC236}">
                <a16:creationId xmlns:a16="http://schemas.microsoft.com/office/drawing/2014/main" id="{D3518193-1514-9CAE-E38D-6B9B8DD0C51A}"/>
              </a:ext>
            </a:extLst>
          </p:cNvPr>
          <p:cNvSpPr txBox="1"/>
          <p:nvPr/>
        </p:nvSpPr>
        <p:spPr>
          <a:xfrm>
            <a:off x="641111" y="2490762"/>
            <a:ext cx="4054714" cy="369332"/>
          </a:xfrm>
          <a:prstGeom prst="rect">
            <a:avLst/>
          </a:prstGeom>
          <a:noFill/>
        </p:spPr>
        <p:txBody>
          <a:bodyPr wrap="square" rtlCol="0">
            <a:spAutoFit/>
          </a:bodyPr>
          <a:lstStyle/>
          <a:p>
            <a:r>
              <a:rPr lang="en-US" b="1"/>
              <a:t>Body positivity must be inclusive</a:t>
            </a:r>
            <a:r>
              <a:rPr lang="en-US" b="1" baseline="30000"/>
              <a:t>1</a:t>
            </a:r>
            <a:r>
              <a:rPr lang="en-US" b="1"/>
              <a:t>:</a:t>
            </a:r>
          </a:p>
        </p:txBody>
      </p:sp>
      <p:sp>
        <p:nvSpPr>
          <p:cNvPr id="39" name="Rectangle 38">
            <a:extLst>
              <a:ext uri="{FF2B5EF4-FFF2-40B4-BE49-F238E27FC236}">
                <a16:creationId xmlns:a16="http://schemas.microsoft.com/office/drawing/2014/main" id="{BB9D77EC-1E80-14C2-8DEE-FC14504DED8E}"/>
              </a:ext>
            </a:extLst>
          </p:cNvPr>
          <p:cNvSpPr/>
          <p:nvPr/>
        </p:nvSpPr>
        <p:spPr>
          <a:xfrm>
            <a:off x="647998" y="2937419"/>
            <a:ext cx="5217941" cy="232994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97DBD8E4-A26F-CF54-6320-B0CF006CFC0D}"/>
              </a:ext>
            </a:extLst>
          </p:cNvPr>
          <p:cNvGrpSpPr/>
          <p:nvPr/>
        </p:nvGrpSpPr>
        <p:grpSpPr>
          <a:xfrm>
            <a:off x="764534" y="3492583"/>
            <a:ext cx="5129401" cy="1219612"/>
            <a:chOff x="764534" y="2746212"/>
            <a:chExt cx="5129401" cy="1219612"/>
          </a:xfrm>
        </p:grpSpPr>
        <p:grpSp>
          <p:nvGrpSpPr>
            <p:cNvPr id="28" name="Group 27">
              <a:extLst>
                <a:ext uri="{FF2B5EF4-FFF2-40B4-BE49-F238E27FC236}">
                  <a16:creationId xmlns:a16="http://schemas.microsoft.com/office/drawing/2014/main" id="{69B192EF-F537-97CC-969A-53F5C7593FF2}"/>
                </a:ext>
              </a:extLst>
            </p:cNvPr>
            <p:cNvGrpSpPr/>
            <p:nvPr/>
          </p:nvGrpSpPr>
          <p:grpSpPr>
            <a:xfrm>
              <a:off x="764534" y="2746212"/>
              <a:ext cx="3019283" cy="1219612"/>
              <a:chOff x="1683131" y="4019290"/>
              <a:chExt cx="3019283" cy="1219612"/>
            </a:xfrm>
          </p:grpSpPr>
          <p:sp>
            <p:nvSpPr>
              <p:cNvPr id="4" name="Freeform: Shape 2542">
                <a:extLst>
                  <a:ext uri="{FF2B5EF4-FFF2-40B4-BE49-F238E27FC236}">
                    <a16:creationId xmlns:a16="http://schemas.microsoft.com/office/drawing/2014/main" id="{2329EF3E-EB82-5874-CF8A-6640A20521DF}"/>
                  </a:ext>
                </a:extLst>
              </p:cNvPr>
              <p:cNvSpPr>
                <a:spLocks/>
              </p:cNvSpPr>
              <p:nvPr/>
            </p:nvSpPr>
            <p:spPr bwMode="auto">
              <a:xfrm>
                <a:off x="2209838" y="4094050"/>
                <a:ext cx="389025" cy="1144852"/>
              </a:xfrm>
              <a:custGeom>
                <a:avLst/>
                <a:gdLst>
                  <a:gd name="connsiteX0" fmla="*/ 274240 w 352704"/>
                  <a:gd name="connsiteY0" fmla="*/ 647250 h 1037963"/>
                  <a:gd name="connsiteX1" fmla="*/ 274356 w 352704"/>
                  <a:gd name="connsiteY1" fmla="*/ 649435 h 1037963"/>
                  <a:gd name="connsiteX2" fmla="*/ 275356 w 352704"/>
                  <a:gd name="connsiteY2" fmla="*/ 647558 h 1037963"/>
                  <a:gd name="connsiteX3" fmla="*/ 188751 w 352704"/>
                  <a:gd name="connsiteY3" fmla="*/ 627503 h 1037963"/>
                  <a:gd name="connsiteX4" fmla="*/ 162124 w 352704"/>
                  <a:gd name="connsiteY4" fmla="*/ 629928 h 1037963"/>
                  <a:gd name="connsiteX5" fmla="*/ 143365 w 352704"/>
                  <a:gd name="connsiteY5" fmla="*/ 946888 h 1037963"/>
                  <a:gd name="connsiteX6" fmla="*/ 136103 w 352704"/>
                  <a:gd name="connsiteY6" fmla="*/ 952948 h 1037963"/>
                  <a:gd name="connsiteX7" fmla="*/ 125044 w 352704"/>
                  <a:gd name="connsiteY7" fmla="*/ 952819 h 1037963"/>
                  <a:gd name="connsiteX8" fmla="*/ 125030 w 352704"/>
                  <a:gd name="connsiteY8" fmla="*/ 952962 h 1037963"/>
                  <a:gd name="connsiteX9" fmla="*/ 125200 w 352704"/>
                  <a:gd name="connsiteY9" fmla="*/ 952965 h 1037963"/>
                  <a:gd name="connsiteX10" fmla="*/ 124594 w 352704"/>
                  <a:gd name="connsiteY10" fmla="*/ 960386 h 1037963"/>
                  <a:gd name="connsiteX11" fmla="*/ 124294 w 352704"/>
                  <a:gd name="connsiteY11" fmla="*/ 960386 h 1037963"/>
                  <a:gd name="connsiteX12" fmla="*/ 123807 w 352704"/>
                  <a:gd name="connsiteY12" fmla="*/ 965304 h 1037963"/>
                  <a:gd name="connsiteX13" fmla="*/ 123975 w 352704"/>
                  <a:gd name="connsiteY13" fmla="*/ 965209 h 1037963"/>
                  <a:gd name="connsiteX14" fmla="*/ 196627 w 352704"/>
                  <a:gd name="connsiteY14" fmla="*/ 1000179 h 1037963"/>
                  <a:gd name="connsiteX15" fmla="*/ 204601 w 352704"/>
                  <a:gd name="connsiteY15" fmla="*/ 1003725 h 1037963"/>
                  <a:gd name="connsiteX16" fmla="*/ 205047 w 352704"/>
                  <a:gd name="connsiteY16" fmla="*/ 993999 h 1037963"/>
                  <a:gd name="connsiteX17" fmla="*/ 208660 w 352704"/>
                  <a:gd name="connsiteY17" fmla="*/ 976570 h 1037963"/>
                  <a:gd name="connsiteX18" fmla="*/ 214165 w 352704"/>
                  <a:gd name="connsiteY18" fmla="*/ 967056 h 1037963"/>
                  <a:gd name="connsiteX19" fmla="*/ 215203 w 352704"/>
                  <a:gd name="connsiteY19" fmla="*/ 952293 h 1037963"/>
                  <a:gd name="connsiteX20" fmla="*/ 215230 w 352704"/>
                  <a:gd name="connsiteY20" fmla="*/ 951906 h 1037963"/>
                  <a:gd name="connsiteX21" fmla="*/ 214469 w 352704"/>
                  <a:gd name="connsiteY21" fmla="*/ 951888 h 1037963"/>
                  <a:gd name="connsiteX22" fmla="*/ 208115 w 352704"/>
                  <a:gd name="connsiteY22" fmla="*/ 951736 h 1037963"/>
                  <a:gd name="connsiteX23" fmla="*/ 202064 w 352704"/>
                  <a:gd name="connsiteY23" fmla="*/ 944464 h 1037963"/>
                  <a:gd name="connsiteX24" fmla="*/ 188751 w 352704"/>
                  <a:gd name="connsiteY24" fmla="*/ 627503 h 1037963"/>
                  <a:gd name="connsiteX25" fmla="*/ 271646 w 352704"/>
                  <a:gd name="connsiteY25" fmla="*/ 541672 h 1037963"/>
                  <a:gd name="connsiteX26" fmla="*/ 271580 w 352704"/>
                  <a:gd name="connsiteY26" fmla="*/ 576066 h 1037963"/>
                  <a:gd name="connsiteX27" fmla="*/ 272866 w 352704"/>
                  <a:gd name="connsiteY27" fmla="*/ 621443 h 1037963"/>
                  <a:gd name="connsiteX28" fmla="*/ 273721 w 352704"/>
                  <a:gd name="connsiteY28" fmla="*/ 637504 h 1037963"/>
                  <a:gd name="connsiteX29" fmla="*/ 277171 w 352704"/>
                  <a:gd name="connsiteY29" fmla="*/ 637266 h 1037963"/>
                  <a:gd name="connsiteX30" fmla="*/ 287454 w 352704"/>
                  <a:gd name="connsiteY30" fmla="*/ 623948 h 1037963"/>
                  <a:gd name="connsiteX31" fmla="*/ 283371 w 352704"/>
                  <a:gd name="connsiteY31" fmla="*/ 611462 h 1037963"/>
                  <a:gd name="connsiteX32" fmla="*/ 283576 w 352704"/>
                  <a:gd name="connsiteY32" fmla="*/ 601504 h 1037963"/>
                  <a:gd name="connsiteX33" fmla="*/ 281156 w 352704"/>
                  <a:gd name="connsiteY33" fmla="*/ 599100 h 1037963"/>
                  <a:gd name="connsiteX34" fmla="*/ 283590 w 352704"/>
                  <a:gd name="connsiteY34" fmla="*/ 589431 h 1037963"/>
                  <a:gd name="connsiteX35" fmla="*/ 290614 w 352704"/>
                  <a:gd name="connsiteY35" fmla="*/ 581865 h 1037963"/>
                  <a:gd name="connsiteX36" fmla="*/ 286782 w 352704"/>
                  <a:gd name="connsiteY36" fmla="*/ 582153 h 1037963"/>
                  <a:gd name="connsiteX37" fmla="*/ 281686 w 352704"/>
                  <a:gd name="connsiteY37" fmla="*/ 562665 h 1037963"/>
                  <a:gd name="connsiteX38" fmla="*/ 272333 w 352704"/>
                  <a:gd name="connsiteY38" fmla="*/ 554778 h 1037963"/>
                  <a:gd name="connsiteX39" fmla="*/ 270785 w 352704"/>
                  <a:gd name="connsiteY39" fmla="*/ 525257 h 1037963"/>
                  <a:gd name="connsiteX40" fmla="*/ 269855 w 352704"/>
                  <a:gd name="connsiteY40" fmla="*/ 533961 h 1037963"/>
                  <a:gd name="connsiteX41" fmla="*/ 271357 w 352704"/>
                  <a:gd name="connsiteY41" fmla="*/ 536160 h 1037963"/>
                  <a:gd name="connsiteX42" fmla="*/ 121143 w 352704"/>
                  <a:gd name="connsiteY42" fmla="*/ 104855 h 1037963"/>
                  <a:gd name="connsiteX43" fmla="*/ 123155 w 352704"/>
                  <a:gd name="connsiteY43" fmla="*/ 107829 h 1037963"/>
                  <a:gd name="connsiteX44" fmla="*/ 123270 w 352704"/>
                  <a:gd name="connsiteY44" fmla="*/ 106559 h 1037963"/>
                  <a:gd name="connsiteX45" fmla="*/ 207617 w 352704"/>
                  <a:gd name="connsiteY45" fmla="*/ 7 h 1037963"/>
                  <a:gd name="connsiteX46" fmla="*/ 258251 w 352704"/>
                  <a:gd name="connsiteY46" fmla="*/ 15492 h 1037963"/>
                  <a:gd name="connsiteX47" fmla="*/ 258993 w 352704"/>
                  <a:gd name="connsiteY47" fmla="*/ 16249 h 1037963"/>
                  <a:gd name="connsiteX48" fmla="*/ 264104 w 352704"/>
                  <a:gd name="connsiteY48" fmla="*/ 9133 h 1037963"/>
                  <a:gd name="connsiteX49" fmla="*/ 283128 w 352704"/>
                  <a:gd name="connsiteY49" fmla="*/ 4953 h 1037963"/>
                  <a:gd name="connsiteX50" fmla="*/ 294039 w 352704"/>
                  <a:gd name="connsiteY50" fmla="*/ 102225 h 1037963"/>
                  <a:gd name="connsiteX51" fmla="*/ 293903 w 352704"/>
                  <a:gd name="connsiteY51" fmla="*/ 102049 h 1037963"/>
                  <a:gd name="connsiteX52" fmla="*/ 294063 w 352704"/>
                  <a:gd name="connsiteY52" fmla="*/ 103559 h 1037963"/>
                  <a:gd name="connsiteX53" fmla="*/ 300682 w 352704"/>
                  <a:gd name="connsiteY53" fmla="*/ 101220 h 1037963"/>
                  <a:gd name="connsiteX54" fmla="*/ 314089 w 352704"/>
                  <a:gd name="connsiteY54" fmla="*/ 126543 h 1037963"/>
                  <a:gd name="connsiteX55" fmla="*/ 306776 w 352704"/>
                  <a:gd name="connsiteY55" fmla="*/ 141465 h 1037963"/>
                  <a:gd name="connsiteX56" fmla="*/ 298428 w 352704"/>
                  <a:gd name="connsiteY56" fmla="*/ 144709 h 1037963"/>
                  <a:gd name="connsiteX57" fmla="*/ 300047 w 352704"/>
                  <a:gd name="connsiteY57" fmla="*/ 159968 h 1037963"/>
                  <a:gd name="connsiteX58" fmla="*/ 283393 w 352704"/>
                  <a:gd name="connsiteY58" fmla="*/ 200300 h 1037963"/>
                  <a:gd name="connsiteX59" fmla="*/ 251438 w 352704"/>
                  <a:gd name="connsiteY59" fmla="*/ 213534 h 1037963"/>
                  <a:gd name="connsiteX60" fmla="*/ 273189 w 352704"/>
                  <a:gd name="connsiteY60" fmla="*/ 220878 h 1037963"/>
                  <a:gd name="connsiteX61" fmla="*/ 288905 w 352704"/>
                  <a:gd name="connsiteY61" fmla="*/ 233934 h 1037963"/>
                  <a:gd name="connsiteX62" fmla="*/ 289868 w 352704"/>
                  <a:gd name="connsiteY62" fmla="*/ 232054 h 1037963"/>
                  <a:gd name="connsiteX63" fmla="*/ 293329 w 352704"/>
                  <a:gd name="connsiteY63" fmla="*/ 237610 h 1037963"/>
                  <a:gd name="connsiteX64" fmla="*/ 298394 w 352704"/>
                  <a:gd name="connsiteY64" fmla="*/ 241817 h 1037963"/>
                  <a:gd name="connsiteX65" fmla="*/ 303255 w 352704"/>
                  <a:gd name="connsiteY65" fmla="*/ 253540 h 1037963"/>
                  <a:gd name="connsiteX66" fmla="*/ 314072 w 352704"/>
                  <a:gd name="connsiteY66" fmla="*/ 270900 h 1037963"/>
                  <a:gd name="connsiteX67" fmla="*/ 326146 w 352704"/>
                  <a:gd name="connsiteY67" fmla="*/ 429443 h 1037963"/>
                  <a:gd name="connsiteX68" fmla="*/ 335216 w 352704"/>
                  <a:gd name="connsiteY68" fmla="*/ 548723 h 1037963"/>
                  <a:gd name="connsiteX69" fmla="*/ 328228 w 352704"/>
                  <a:gd name="connsiteY69" fmla="*/ 557907 h 1037963"/>
                  <a:gd name="connsiteX70" fmla="*/ 324164 w 352704"/>
                  <a:gd name="connsiteY70" fmla="*/ 579339 h 1037963"/>
                  <a:gd name="connsiteX71" fmla="*/ 321344 w 352704"/>
                  <a:gd name="connsiteY71" fmla="*/ 579551 h 1037963"/>
                  <a:gd name="connsiteX72" fmla="*/ 321611 w 352704"/>
                  <a:gd name="connsiteY72" fmla="*/ 580141 h 1037963"/>
                  <a:gd name="connsiteX73" fmla="*/ 326174 w 352704"/>
                  <a:gd name="connsiteY73" fmla="*/ 597892 h 1037963"/>
                  <a:gd name="connsiteX74" fmla="*/ 326174 w 352704"/>
                  <a:gd name="connsiteY74" fmla="*/ 598071 h 1037963"/>
                  <a:gd name="connsiteX75" fmla="*/ 327524 w 352704"/>
                  <a:gd name="connsiteY75" fmla="*/ 617062 h 1037963"/>
                  <a:gd name="connsiteX76" fmla="*/ 327978 w 352704"/>
                  <a:gd name="connsiteY76" fmla="*/ 633029 h 1037963"/>
                  <a:gd name="connsiteX77" fmla="*/ 316486 w 352704"/>
                  <a:gd name="connsiteY77" fmla="*/ 660876 h 1037963"/>
                  <a:gd name="connsiteX78" fmla="*/ 295921 w 352704"/>
                  <a:gd name="connsiteY78" fmla="*/ 674800 h 1037963"/>
                  <a:gd name="connsiteX79" fmla="*/ 290478 w 352704"/>
                  <a:gd name="connsiteY79" fmla="*/ 672378 h 1037963"/>
                  <a:gd name="connsiteX80" fmla="*/ 282615 w 352704"/>
                  <a:gd name="connsiteY80" fmla="*/ 667535 h 1037963"/>
                  <a:gd name="connsiteX81" fmla="*/ 294107 w 352704"/>
                  <a:gd name="connsiteY81" fmla="*/ 654822 h 1037963"/>
                  <a:gd name="connsiteX82" fmla="*/ 298341 w 352704"/>
                  <a:gd name="connsiteY82" fmla="*/ 645136 h 1037963"/>
                  <a:gd name="connsiteX83" fmla="*/ 284429 w 352704"/>
                  <a:gd name="connsiteY83" fmla="*/ 657244 h 1037963"/>
                  <a:gd name="connsiteX84" fmla="*/ 275886 w 352704"/>
                  <a:gd name="connsiteY84" fmla="*/ 659438 h 1037963"/>
                  <a:gd name="connsiteX85" fmla="*/ 274860 w 352704"/>
                  <a:gd name="connsiteY85" fmla="*/ 658903 h 1037963"/>
                  <a:gd name="connsiteX86" fmla="*/ 275750 w 352704"/>
                  <a:gd name="connsiteY86" fmla="*/ 675608 h 1037963"/>
                  <a:gd name="connsiteX87" fmla="*/ 266814 w 352704"/>
                  <a:gd name="connsiteY87" fmla="*/ 946282 h 1037963"/>
                  <a:gd name="connsiteX88" fmla="*/ 258948 w 352704"/>
                  <a:gd name="connsiteY88" fmla="*/ 952948 h 1037963"/>
                  <a:gd name="connsiteX89" fmla="*/ 248159 w 352704"/>
                  <a:gd name="connsiteY89" fmla="*/ 952691 h 1037963"/>
                  <a:gd name="connsiteX90" fmla="*/ 247591 w 352704"/>
                  <a:gd name="connsiteY90" fmla="*/ 960386 h 1037963"/>
                  <a:gd name="connsiteX91" fmla="*/ 247291 w 352704"/>
                  <a:gd name="connsiteY91" fmla="*/ 960386 h 1037963"/>
                  <a:gd name="connsiteX92" fmla="*/ 246804 w 352704"/>
                  <a:gd name="connsiteY92" fmla="*/ 965301 h 1037963"/>
                  <a:gd name="connsiteX93" fmla="*/ 246972 w 352704"/>
                  <a:gd name="connsiteY93" fmla="*/ 965209 h 1037963"/>
                  <a:gd name="connsiteX94" fmla="*/ 319624 w 352704"/>
                  <a:gd name="connsiteY94" fmla="*/ 1000179 h 1037963"/>
                  <a:gd name="connsiteX95" fmla="*/ 343008 w 352704"/>
                  <a:gd name="connsiteY95" fmla="*/ 1010579 h 1037963"/>
                  <a:gd name="connsiteX96" fmla="*/ 348344 w 352704"/>
                  <a:gd name="connsiteY96" fmla="*/ 1026306 h 1037963"/>
                  <a:gd name="connsiteX97" fmla="*/ 350283 w 352704"/>
                  <a:gd name="connsiteY97" fmla="*/ 1026306 h 1037963"/>
                  <a:gd name="connsiteX98" fmla="*/ 352704 w 352704"/>
                  <a:gd name="connsiteY98" fmla="*/ 1028760 h 1037963"/>
                  <a:gd name="connsiteX99" fmla="*/ 352704 w 352704"/>
                  <a:gd name="connsiteY99" fmla="*/ 1034895 h 1037963"/>
                  <a:gd name="connsiteX100" fmla="*/ 350283 w 352704"/>
                  <a:gd name="connsiteY100" fmla="*/ 1037963 h 1037963"/>
                  <a:gd name="connsiteX101" fmla="*/ 287210 w 352704"/>
                  <a:gd name="connsiteY101" fmla="*/ 1037963 h 1037963"/>
                  <a:gd name="connsiteX102" fmla="*/ 227489 w 352704"/>
                  <a:gd name="connsiteY102" fmla="*/ 1037963 h 1037963"/>
                  <a:gd name="connsiteX103" fmla="*/ 208825 w 352704"/>
                  <a:gd name="connsiteY103" fmla="*/ 1037963 h 1037963"/>
                  <a:gd name="connsiteX104" fmla="*/ 200776 w 352704"/>
                  <a:gd name="connsiteY104" fmla="*/ 1037963 h 1037963"/>
                  <a:gd name="connsiteX105" fmla="*/ 164498 w 352704"/>
                  <a:gd name="connsiteY105" fmla="*/ 1037963 h 1037963"/>
                  <a:gd name="connsiteX106" fmla="*/ 78178 w 352704"/>
                  <a:gd name="connsiteY106" fmla="*/ 1037963 h 1037963"/>
                  <a:gd name="connsiteX107" fmla="*/ 75760 w 352704"/>
                  <a:gd name="connsiteY107" fmla="*/ 1035509 h 1037963"/>
                  <a:gd name="connsiteX108" fmla="*/ 75760 w 352704"/>
                  <a:gd name="connsiteY108" fmla="*/ 1028760 h 1037963"/>
                  <a:gd name="connsiteX109" fmla="*/ 78178 w 352704"/>
                  <a:gd name="connsiteY109" fmla="*/ 1026306 h 1037963"/>
                  <a:gd name="connsiteX110" fmla="*/ 80569 w 352704"/>
                  <a:gd name="connsiteY110" fmla="*/ 1026306 h 1037963"/>
                  <a:gd name="connsiteX111" fmla="*/ 82050 w 352704"/>
                  <a:gd name="connsiteY111" fmla="*/ 993999 h 1037963"/>
                  <a:gd name="connsiteX112" fmla="*/ 85663 w 352704"/>
                  <a:gd name="connsiteY112" fmla="*/ 976570 h 1037963"/>
                  <a:gd name="connsiteX113" fmla="*/ 91626 w 352704"/>
                  <a:gd name="connsiteY113" fmla="*/ 966265 h 1037963"/>
                  <a:gd name="connsiteX114" fmla="*/ 92040 w 352704"/>
                  <a:gd name="connsiteY114" fmla="*/ 960374 h 1037963"/>
                  <a:gd name="connsiteX115" fmla="*/ 91838 w 352704"/>
                  <a:gd name="connsiteY115" fmla="*/ 960386 h 1037963"/>
                  <a:gd name="connsiteX116" fmla="*/ 92438 w 352704"/>
                  <a:gd name="connsiteY116" fmla="*/ 952440 h 1037963"/>
                  <a:gd name="connsiteX117" fmla="*/ 90566 w 352704"/>
                  <a:gd name="connsiteY117" fmla="*/ 952418 h 1037963"/>
                  <a:gd name="connsiteX118" fmla="*/ 84060 w 352704"/>
                  <a:gd name="connsiteY118" fmla="*/ 952342 h 1037963"/>
                  <a:gd name="connsiteX119" fmla="*/ 77404 w 352704"/>
                  <a:gd name="connsiteY119" fmla="*/ 944464 h 1037963"/>
                  <a:gd name="connsiteX120" fmla="*/ 74378 w 352704"/>
                  <a:gd name="connsiteY120" fmla="*/ 626897 h 1037963"/>
                  <a:gd name="connsiteX121" fmla="*/ 68326 w 352704"/>
                  <a:gd name="connsiteY121" fmla="*/ 539021 h 1037963"/>
                  <a:gd name="connsiteX122" fmla="*/ 69310 w 352704"/>
                  <a:gd name="connsiteY122" fmla="*/ 532506 h 1037963"/>
                  <a:gd name="connsiteX123" fmla="*/ 73067 w 352704"/>
                  <a:gd name="connsiteY123" fmla="*/ 530870 h 1037963"/>
                  <a:gd name="connsiteX124" fmla="*/ 69611 w 352704"/>
                  <a:gd name="connsiteY124" fmla="*/ 499726 h 1037963"/>
                  <a:gd name="connsiteX125" fmla="*/ 66661 w 352704"/>
                  <a:gd name="connsiteY125" fmla="*/ 442134 h 1037963"/>
                  <a:gd name="connsiteX126" fmla="*/ 65370 w 352704"/>
                  <a:gd name="connsiteY126" fmla="*/ 460581 h 1037963"/>
                  <a:gd name="connsiteX127" fmla="*/ 65143 w 352704"/>
                  <a:gd name="connsiteY127" fmla="*/ 531476 h 1037963"/>
                  <a:gd name="connsiteX128" fmla="*/ 59697 w 352704"/>
                  <a:gd name="connsiteY128" fmla="*/ 537535 h 1037963"/>
                  <a:gd name="connsiteX129" fmla="*/ 59681 w 352704"/>
                  <a:gd name="connsiteY129" fmla="*/ 537535 h 1037963"/>
                  <a:gd name="connsiteX130" fmla="*/ 59681 w 352704"/>
                  <a:gd name="connsiteY130" fmla="*/ 558437 h 1037963"/>
                  <a:gd name="connsiteX131" fmla="*/ 57693 w 352704"/>
                  <a:gd name="connsiteY131" fmla="*/ 558371 h 1037963"/>
                  <a:gd name="connsiteX132" fmla="*/ 63159 w 352704"/>
                  <a:gd name="connsiteY132" fmla="*/ 571093 h 1037963"/>
                  <a:gd name="connsiteX133" fmla="*/ 67086 w 352704"/>
                  <a:gd name="connsiteY133" fmla="*/ 596423 h 1037963"/>
                  <a:gd name="connsiteX134" fmla="*/ 67903 w 352704"/>
                  <a:gd name="connsiteY134" fmla="*/ 595417 h 1037963"/>
                  <a:gd name="connsiteX135" fmla="*/ 65469 w 352704"/>
                  <a:gd name="connsiteY135" fmla="*/ 626394 h 1037963"/>
                  <a:gd name="connsiteX136" fmla="*/ 59991 w 352704"/>
                  <a:gd name="connsiteY136" fmla="*/ 648867 h 1037963"/>
                  <a:gd name="connsiteX137" fmla="*/ 50557 w 352704"/>
                  <a:gd name="connsiteY137" fmla="*/ 637251 h 1037963"/>
                  <a:gd name="connsiteX138" fmla="*/ 50765 w 352704"/>
                  <a:gd name="connsiteY138" fmla="*/ 634602 h 1037963"/>
                  <a:gd name="connsiteX139" fmla="*/ 44256 w 352704"/>
                  <a:gd name="connsiteY139" fmla="*/ 644666 h 1037963"/>
                  <a:gd name="connsiteX140" fmla="*/ 37994 w 352704"/>
                  <a:gd name="connsiteY140" fmla="*/ 652454 h 1037963"/>
                  <a:gd name="connsiteX141" fmla="*/ 28291 w 352704"/>
                  <a:gd name="connsiteY141" fmla="*/ 656083 h 1037963"/>
                  <a:gd name="connsiteX142" fmla="*/ 22834 w 352704"/>
                  <a:gd name="connsiteY142" fmla="*/ 661528 h 1037963"/>
                  <a:gd name="connsiteX143" fmla="*/ 14345 w 352704"/>
                  <a:gd name="connsiteY143" fmla="*/ 656688 h 1037963"/>
                  <a:gd name="connsiteX144" fmla="*/ 19802 w 352704"/>
                  <a:gd name="connsiteY144" fmla="*/ 637936 h 1037963"/>
                  <a:gd name="connsiteX145" fmla="*/ 13738 w 352704"/>
                  <a:gd name="connsiteY145" fmla="*/ 649429 h 1037963"/>
                  <a:gd name="connsiteX146" fmla="*/ 4642 w 352704"/>
                  <a:gd name="connsiteY146" fmla="*/ 645800 h 1037963"/>
                  <a:gd name="connsiteX147" fmla="*/ 8280 w 352704"/>
                  <a:gd name="connsiteY147" fmla="*/ 631282 h 1037963"/>
                  <a:gd name="connsiteX148" fmla="*/ 8887 w 352704"/>
                  <a:gd name="connsiteY148" fmla="*/ 629467 h 1037963"/>
                  <a:gd name="connsiteX149" fmla="*/ 397 w 352704"/>
                  <a:gd name="connsiteY149" fmla="*/ 627652 h 1037963"/>
                  <a:gd name="connsiteX150" fmla="*/ 1004 w 352704"/>
                  <a:gd name="connsiteY150" fmla="*/ 610110 h 1037963"/>
                  <a:gd name="connsiteX151" fmla="*/ 5855 w 352704"/>
                  <a:gd name="connsiteY151" fmla="*/ 585913 h 1037963"/>
                  <a:gd name="connsiteX152" fmla="*/ 9948 w 352704"/>
                  <a:gd name="connsiteY152" fmla="*/ 567766 h 1037963"/>
                  <a:gd name="connsiteX153" fmla="*/ 16161 w 352704"/>
                  <a:gd name="connsiteY153" fmla="*/ 556987 h 1037963"/>
                  <a:gd name="connsiteX154" fmla="*/ 11447 w 352704"/>
                  <a:gd name="connsiteY154" fmla="*/ 556829 h 1037963"/>
                  <a:gd name="connsiteX155" fmla="*/ 10541 w 352704"/>
                  <a:gd name="connsiteY155" fmla="*/ 535695 h 1037963"/>
                  <a:gd name="connsiteX156" fmla="*/ 2820 w 352704"/>
                  <a:gd name="connsiteY156" fmla="*/ 528446 h 1037963"/>
                  <a:gd name="connsiteX157" fmla="*/ 5241 w 352704"/>
                  <a:gd name="connsiteY157" fmla="*/ 379992 h 1037963"/>
                  <a:gd name="connsiteX158" fmla="*/ 140872 w 352704"/>
                  <a:gd name="connsiteY158" fmla="*/ 217498 h 1037963"/>
                  <a:gd name="connsiteX159" fmla="*/ 148471 w 352704"/>
                  <a:gd name="connsiteY159" fmla="*/ 216206 h 1037963"/>
                  <a:gd name="connsiteX160" fmla="*/ 163360 w 352704"/>
                  <a:gd name="connsiteY160" fmla="*/ 212193 h 1037963"/>
                  <a:gd name="connsiteX161" fmla="*/ 135021 w 352704"/>
                  <a:gd name="connsiteY161" fmla="*/ 200830 h 1037963"/>
                  <a:gd name="connsiteX162" fmla="*/ 118366 w 352704"/>
                  <a:gd name="connsiteY162" fmla="*/ 160574 h 1037963"/>
                  <a:gd name="connsiteX163" fmla="*/ 118813 w 352704"/>
                  <a:gd name="connsiteY163" fmla="*/ 155649 h 1037963"/>
                  <a:gd name="connsiteX164" fmla="*/ 119825 w 352704"/>
                  <a:gd name="connsiteY164" fmla="*/ 144504 h 1037963"/>
                  <a:gd name="connsiteX165" fmla="*/ 106886 w 352704"/>
                  <a:gd name="connsiteY165" fmla="*/ 141818 h 1037963"/>
                  <a:gd name="connsiteX166" fmla="*/ 97465 w 352704"/>
                  <a:gd name="connsiteY166" fmla="*/ 127667 h 1037963"/>
                  <a:gd name="connsiteX167" fmla="*/ 107112 w 352704"/>
                  <a:gd name="connsiteY167" fmla="*/ 101029 h 1037963"/>
                  <a:gd name="connsiteX168" fmla="*/ 119968 w 352704"/>
                  <a:gd name="connsiteY168" fmla="*/ 103913 h 1037963"/>
                  <a:gd name="connsiteX169" fmla="*/ 119053 w 352704"/>
                  <a:gd name="connsiteY169" fmla="*/ 103181 h 1037963"/>
                  <a:gd name="connsiteX170" fmla="*/ 97882 w 352704"/>
                  <a:gd name="connsiteY170" fmla="*/ 37571 h 1037963"/>
                  <a:gd name="connsiteX171" fmla="*/ 127323 w 352704"/>
                  <a:gd name="connsiteY171" fmla="*/ 1897 h 1037963"/>
                  <a:gd name="connsiteX172" fmla="*/ 146369 w 352704"/>
                  <a:gd name="connsiteY172" fmla="*/ 10730 h 1037963"/>
                  <a:gd name="connsiteX173" fmla="*/ 151484 w 352704"/>
                  <a:gd name="connsiteY173" fmla="*/ 23489 h 1037963"/>
                  <a:gd name="connsiteX174" fmla="*/ 157324 w 352704"/>
                  <a:gd name="connsiteY174" fmla="*/ 17046 h 1037963"/>
                  <a:gd name="connsiteX175" fmla="*/ 207617 w 352704"/>
                  <a:gd name="connsiteY175" fmla="*/ 7 h 103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52704" h="1037963">
                    <a:moveTo>
                      <a:pt x="274240" y="647250"/>
                    </a:moveTo>
                    <a:lnTo>
                      <a:pt x="274356" y="649435"/>
                    </a:lnTo>
                    <a:lnTo>
                      <a:pt x="275356" y="647558"/>
                    </a:lnTo>
                    <a:close/>
                    <a:moveTo>
                      <a:pt x="188751" y="627503"/>
                    </a:moveTo>
                    <a:cubicBezTo>
                      <a:pt x="162124" y="629928"/>
                      <a:pt x="162124" y="629928"/>
                      <a:pt x="162124" y="629928"/>
                    </a:cubicBezTo>
                    <a:cubicBezTo>
                      <a:pt x="173017" y="729925"/>
                      <a:pt x="153652" y="842042"/>
                      <a:pt x="143365" y="946888"/>
                    </a:cubicBezTo>
                    <a:cubicBezTo>
                      <a:pt x="142759" y="950524"/>
                      <a:pt x="139734" y="953554"/>
                      <a:pt x="136103" y="952948"/>
                    </a:cubicBezTo>
                    <a:lnTo>
                      <a:pt x="125044" y="952819"/>
                    </a:lnTo>
                    <a:lnTo>
                      <a:pt x="125030" y="952962"/>
                    </a:lnTo>
                    <a:lnTo>
                      <a:pt x="125200" y="952965"/>
                    </a:lnTo>
                    <a:cubicBezTo>
                      <a:pt x="125200" y="952965"/>
                      <a:pt x="125200" y="952965"/>
                      <a:pt x="124594" y="960386"/>
                    </a:cubicBezTo>
                    <a:lnTo>
                      <a:pt x="124294" y="960386"/>
                    </a:lnTo>
                    <a:lnTo>
                      <a:pt x="123807" y="965304"/>
                    </a:lnTo>
                    <a:lnTo>
                      <a:pt x="123975" y="965209"/>
                    </a:lnTo>
                    <a:cubicBezTo>
                      <a:pt x="131846" y="972444"/>
                      <a:pt x="154852" y="991738"/>
                      <a:pt x="196627" y="1000179"/>
                    </a:cubicBezTo>
                    <a:lnTo>
                      <a:pt x="204601" y="1003725"/>
                    </a:lnTo>
                    <a:lnTo>
                      <a:pt x="205047" y="993999"/>
                    </a:lnTo>
                    <a:cubicBezTo>
                      <a:pt x="205879" y="987593"/>
                      <a:pt x="207052" y="981526"/>
                      <a:pt x="208660" y="976570"/>
                    </a:cubicBezTo>
                    <a:lnTo>
                      <a:pt x="214165" y="967056"/>
                    </a:lnTo>
                    <a:lnTo>
                      <a:pt x="215203" y="952293"/>
                    </a:lnTo>
                    <a:lnTo>
                      <a:pt x="215230" y="951906"/>
                    </a:lnTo>
                    <a:lnTo>
                      <a:pt x="214469" y="951888"/>
                    </a:lnTo>
                    <a:cubicBezTo>
                      <a:pt x="208115" y="951736"/>
                      <a:pt x="208115" y="951736"/>
                      <a:pt x="208115" y="951736"/>
                    </a:cubicBezTo>
                    <a:cubicBezTo>
                      <a:pt x="203879" y="951736"/>
                      <a:pt x="201459" y="948100"/>
                      <a:pt x="202064" y="944464"/>
                    </a:cubicBezTo>
                    <a:cubicBezTo>
                      <a:pt x="220218" y="826891"/>
                      <a:pt x="200248" y="683259"/>
                      <a:pt x="188751" y="627503"/>
                    </a:cubicBezTo>
                    <a:close/>
                    <a:moveTo>
                      <a:pt x="271646" y="541672"/>
                    </a:moveTo>
                    <a:lnTo>
                      <a:pt x="271580" y="576066"/>
                    </a:lnTo>
                    <a:cubicBezTo>
                      <a:pt x="271656" y="588868"/>
                      <a:pt x="271958" y="602656"/>
                      <a:pt x="272866" y="621443"/>
                    </a:cubicBezTo>
                    <a:lnTo>
                      <a:pt x="273721" y="637504"/>
                    </a:lnTo>
                    <a:lnTo>
                      <a:pt x="277171" y="637266"/>
                    </a:lnTo>
                    <a:cubicBezTo>
                      <a:pt x="278381" y="633029"/>
                      <a:pt x="287454" y="623948"/>
                      <a:pt x="287454" y="623948"/>
                    </a:cubicBezTo>
                    <a:cubicBezTo>
                      <a:pt x="287454" y="623948"/>
                      <a:pt x="285034" y="618500"/>
                      <a:pt x="283371" y="611462"/>
                    </a:cubicBezTo>
                    <a:lnTo>
                      <a:pt x="283576" y="601504"/>
                    </a:lnTo>
                    <a:lnTo>
                      <a:pt x="281156" y="599100"/>
                    </a:lnTo>
                    <a:cubicBezTo>
                      <a:pt x="281765" y="595474"/>
                      <a:pt x="281765" y="592453"/>
                      <a:pt x="283590" y="589431"/>
                    </a:cubicBezTo>
                    <a:lnTo>
                      <a:pt x="290614" y="581865"/>
                    </a:lnTo>
                    <a:lnTo>
                      <a:pt x="286782" y="582153"/>
                    </a:lnTo>
                    <a:lnTo>
                      <a:pt x="281686" y="562665"/>
                    </a:lnTo>
                    <a:lnTo>
                      <a:pt x="272333" y="554778"/>
                    </a:lnTo>
                    <a:close/>
                    <a:moveTo>
                      <a:pt x="270785" y="525257"/>
                    </a:moveTo>
                    <a:lnTo>
                      <a:pt x="269855" y="533961"/>
                    </a:lnTo>
                    <a:lnTo>
                      <a:pt x="271357" y="536160"/>
                    </a:lnTo>
                    <a:close/>
                    <a:moveTo>
                      <a:pt x="121143" y="104855"/>
                    </a:moveTo>
                    <a:lnTo>
                      <a:pt x="123155" y="107829"/>
                    </a:lnTo>
                    <a:lnTo>
                      <a:pt x="123270" y="106559"/>
                    </a:lnTo>
                    <a:close/>
                    <a:moveTo>
                      <a:pt x="207617" y="7"/>
                    </a:moveTo>
                    <a:cubicBezTo>
                      <a:pt x="225520" y="-220"/>
                      <a:pt x="243480" y="4973"/>
                      <a:pt x="258251" y="15492"/>
                    </a:cubicBezTo>
                    <a:lnTo>
                      <a:pt x="258993" y="16249"/>
                    </a:lnTo>
                    <a:lnTo>
                      <a:pt x="264104" y="9133"/>
                    </a:lnTo>
                    <a:cubicBezTo>
                      <a:pt x="268447" y="6473"/>
                      <a:pt x="274641" y="4953"/>
                      <a:pt x="283128" y="4953"/>
                    </a:cubicBezTo>
                    <a:cubicBezTo>
                      <a:pt x="327379" y="5557"/>
                      <a:pt x="294039" y="102225"/>
                      <a:pt x="294039" y="102225"/>
                    </a:cubicBezTo>
                    <a:lnTo>
                      <a:pt x="293903" y="102049"/>
                    </a:lnTo>
                    <a:lnTo>
                      <a:pt x="294063" y="103559"/>
                    </a:lnTo>
                    <a:lnTo>
                      <a:pt x="300682" y="101220"/>
                    </a:lnTo>
                    <a:cubicBezTo>
                      <a:pt x="310432" y="102426"/>
                      <a:pt x="316526" y="113881"/>
                      <a:pt x="314089" y="126543"/>
                    </a:cubicBezTo>
                    <a:cubicBezTo>
                      <a:pt x="313175" y="132572"/>
                      <a:pt x="310432" y="137848"/>
                      <a:pt x="306776" y="141465"/>
                    </a:cubicBezTo>
                    <a:lnTo>
                      <a:pt x="298428" y="144709"/>
                    </a:lnTo>
                    <a:lnTo>
                      <a:pt x="300047" y="159968"/>
                    </a:lnTo>
                    <a:cubicBezTo>
                      <a:pt x="300047" y="175737"/>
                      <a:pt x="293688" y="189989"/>
                      <a:pt x="283393" y="200300"/>
                    </a:cubicBezTo>
                    <a:lnTo>
                      <a:pt x="251438" y="213534"/>
                    </a:lnTo>
                    <a:lnTo>
                      <a:pt x="273189" y="220878"/>
                    </a:lnTo>
                    <a:lnTo>
                      <a:pt x="288905" y="233934"/>
                    </a:lnTo>
                    <a:lnTo>
                      <a:pt x="289868" y="232054"/>
                    </a:lnTo>
                    <a:lnTo>
                      <a:pt x="293329" y="237610"/>
                    </a:lnTo>
                    <a:lnTo>
                      <a:pt x="298394" y="241817"/>
                    </a:lnTo>
                    <a:lnTo>
                      <a:pt x="303255" y="253540"/>
                    </a:lnTo>
                    <a:lnTo>
                      <a:pt x="314072" y="270900"/>
                    </a:lnTo>
                    <a:cubicBezTo>
                      <a:pt x="330681" y="319320"/>
                      <a:pt x="327053" y="390389"/>
                      <a:pt x="326146" y="429443"/>
                    </a:cubicBezTo>
                    <a:cubicBezTo>
                      <a:pt x="325541" y="460928"/>
                      <a:pt x="330983" y="514211"/>
                      <a:pt x="335216" y="548723"/>
                    </a:cubicBezTo>
                    <a:lnTo>
                      <a:pt x="328228" y="557907"/>
                    </a:lnTo>
                    <a:lnTo>
                      <a:pt x="324164" y="579339"/>
                    </a:lnTo>
                    <a:lnTo>
                      <a:pt x="321344" y="579551"/>
                    </a:lnTo>
                    <a:lnTo>
                      <a:pt x="321611" y="580141"/>
                    </a:lnTo>
                    <a:cubicBezTo>
                      <a:pt x="323893" y="585806"/>
                      <a:pt x="326174" y="592755"/>
                      <a:pt x="326174" y="597892"/>
                    </a:cubicBezTo>
                    <a:lnTo>
                      <a:pt x="326174" y="598071"/>
                    </a:lnTo>
                    <a:lnTo>
                      <a:pt x="327524" y="617062"/>
                    </a:lnTo>
                    <a:cubicBezTo>
                      <a:pt x="328280" y="623797"/>
                      <a:pt x="328885" y="630002"/>
                      <a:pt x="327978" y="633029"/>
                    </a:cubicBezTo>
                    <a:cubicBezTo>
                      <a:pt x="326768" y="639082"/>
                      <a:pt x="316486" y="660876"/>
                      <a:pt x="316486" y="660876"/>
                    </a:cubicBezTo>
                    <a:cubicBezTo>
                      <a:pt x="312252" y="662087"/>
                      <a:pt x="298946" y="673589"/>
                      <a:pt x="295921" y="674800"/>
                    </a:cubicBezTo>
                    <a:cubicBezTo>
                      <a:pt x="292897" y="675405"/>
                      <a:pt x="290478" y="672378"/>
                      <a:pt x="290478" y="672378"/>
                    </a:cubicBezTo>
                    <a:cubicBezTo>
                      <a:pt x="288058" y="672984"/>
                      <a:pt x="282010" y="672378"/>
                      <a:pt x="282615" y="667535"/>
                    </a:cubicBezTo>
                    <a:cubicBezTo>
                      <a:pt x="283220" y="662692"/>
                      <a:pt x="292292" y="656033"/>
                      <a:pt x="294107" y="654822"/>
                    </a:cubicBezTo>
                    <a:cubicBezTo>
                      <a:pt x="295316" y="653612"/>
                      <a:pt x="298341" y="645136"/>
                      <a:pt x="298341" y="645136"/>
                    </a:cubicBezTo>
                    <a:cubicBezTo>
                      <a:pt x="298341" y="645136"/>
                      <a:pt x="298341" y="645136"/>
                      <a:pt x="284429" y="657244"/>
                    </a:cubicBezTo>
                    <a:cubicBezTo>
                      <a:pt x="282312" y="658152"/>
                      <a:pt x="278835" y="659211"/>
                      <a:pt x="275886" y="659438"/>
                    </a:cubicBezTo>
                    <a:lnTo>
                      <a:pt x="274860" y="658903"/>
                    </a:lnTo>
                    <a:lnTo>
                      <a:pt x="275750" y="675608"/>
                    </a:lnTo>
                    <a:cubicBezTo>
                      <a:pt x="279068" y="744697"/>
                      <a:pt x="281792" y="852648"/>
                      <a:pt x="266814" y="946282"/>
                    </a:cubicBezTo>
                    <a:cubicBezTo>
                      <a:pt x="266209" y="949918"/>
                      <a:pt x="262578" y="952948"/>
                      <a:pt x="258948" y="952948"/>
                    </a:cubicBezTo>
                    <a:lnTo>
                      <a:pt x="248159" y="952691"/>
                    </a:lnTo>
                    <a:lnTo>
                      <a:pt x="247591" y="960386"/>
                    </a:lnTo>
                    <a:lnTo>
                      <a:pt x="247291" y="960386"/>
                    </a:lnTo>
                    <a:lnTo>
                      <a:pt x="246804" y="965301"/>
                    </a:lnTo>
                    <a:lnTo>
                      <a:pt x="246972" y="965209"/>
                    </a:lnTo>
                    <a:cubicBezTo>
                      <a:pt x="254843" y="972444"/>
                      <a:pt x="277849" y="991738"/>
                      <a:pt x="319624" y="1000179"/>
                    </a:cubicBezTo>
                    <a:cubicBezTo>
                      <a:pt x="331732" y="1002590"/>
                      <a:pt x="338846" y="1006057"/>
                      <a:pt x="343008" y="1010579"/>
                    </a:cubicBezTo>
                    <a:lnTo>
                      <a:pt x="348344" y="1026306"/>
                    </a:lnTo>
                    <a:lnTo>
                      <a:pt x="350283" y="1026306"/>
                    </a:lnTo>
                    <a:cubicBezTo>
                      <a:pt x="352099" y="1026306"/>
                      <a:pt x="352704" y="1027533"/>
                      <a:pt x="352704" y="1028760"/>
                    </a:cubicBezTo>
                    <a:cubicBezTo>
                      <a:pt x="352704" y="1028760"/>
                      <a:pt x="352704" y="1028760"/>
                      <a:pt x="352704" y="1034895"/>
                    </a:cubicBezTo>
                    <a:cubicBezTo>
                      <a:pt x="352704" y="1036736"/>
                      <a:pt x="352099" y="1037963"/>
                      <a:pt x="350283" y="1037963"/>
                    </a:cubicBezTo>
                    <a:cubicBezTo>
                      <a:pt x="350283" y="1037963"/>
                      <a:pt x="350283" y="1037963"/>
                      <a:pt x="287210" y="1037963"/>
                    </a:cubicBezTo>
                    <a:lnTo>
                      <a:pt x="227489" y="1037963"/>
                    </a:lnTo>
                    <a:cubicBezTo>
                      <a:pt x="227489" y="1037963"/>
                      <a:pt x="227489" y="1037963"/>
                      <a:pt x="208825" y="1037963"/>
                    </a:cubicBezTo>
                    <a:lnTo>
                      <a:pt x="200776" y="1037963"/>
                    </a:lnTo>
                    <a:lnTo>
                      <a:pt x="164498" y="1037963"/>
                    </a:lnTo>
                    <a:cubicBezTo>
                      <a:pt x="143502" y="1037963"/>
                      <a:pt x="115506" y="1037963"/>
                      <a:pt x="78178" y="1037963"/>
                    </a:cubicBezTo>
                    <a:cubicBezTo>
                      <a:pt x="76969" y="1037963"/>
                      <a:pt x="75760" y="1036736"/>
                      <a:pt x="75760" y="1035509"/>
                    </a:cubicBezTo>
                    <a:cubicBezTo>
                      <a:pt x="75760" y="1035509"/>
                      <a:pt x="75760" y="1035509"/>
                      <a:pt x="75760" y="1028760"/>
                    </a:cubicBezTo>
                    <a:cubicBezTo>
                      <a:pt x="75760" y="1027533"/>
                      <a:pt x="76969" y="1026306"/>
                      <a:pt x="78178" y="1026306"/>
                    </a:cubicBezTo>
                    <a:lnTo>
                      <a:pt x="80569" y="1026306"/>
                    </a:lnTo>
                    <a:lnTo>
                      <a:pt x="82050" y="993999"/>
                    </a:lnTo>
                    <a:cubicBezTo>
                      <a:pt x="82882" y="987593"/>
                      <a:pt x="84055" y="981526"/>
                      <a:pt x="85663" y="976570"/>
                    </a:cubicBezTo>
                    <a:lnTo>
                      <a:pt x="91626" y="966265"/>
                    </a:lnTo>
                    <a:lnTo>
                      <a:pt x="92040" y="960374"/>
                    </a:lnTo>
                    <a:lnTo>
                      <a:pt x="91838" y="960386"/>
                    </a:lnTo>
                    <a:lnTo>
                      <a:pt x="92438" y="952440"/>
                    </a:lnTo>
                    <a:lnTo>
                      <a:pt x="90566" y="952418"/>
                    </a:lnTo>
                    <a:cubicBezTo>
                      <a:pt x="84060" y="952342"/>
                      <a:pt x="84060" y="952342"/>
                      <a:pt x="84060" y="952342"/>
                    </a:cubicBezTo>
                    <a:cubicBezTo>
                      <a:pt x="79824" y="952342"/>
                      <a:pt x="76798" y="948706"/>
                      <a:pt x="77404" y="944464"/>
                    </a:cubicBezTo>
                    <a:cubicBezTo>
                      <a:pt x="87086" y="840224"/>
                      <a:pt x="89507" y="742045"/>
                      <a:pt x="74378" y="626897"/>
                    </a:cubicBezTo>
                    <a:cubicBezTo>
                      <a:pt x="69537" y="591141"/>
                      <a:pt x="68326" y="539021"/>
                      <a:pt x="68326" y="539021"/>
                    </a:cubicBezTo>
                    <a:cubicBezTo>
                      <a:pt x="68024" y="537809"/>
                      <a:pt x="68024" y="534930"/>
                      <a:pt x="69310" y="532506"/>
                    </a:cubicBezTo>
                    <a:lnTo>
                      <a:pt x="73067" y="530870"/>
                    </a:lnTo>
                    <a:lnTo>
                      <a:pt x="69611" y="499726"/>
                    </a:lnTo>
                    <a:lnTo>
                      <a:pt x="66661" y="442134"/>
                    </a:lnTo>
                    <a:lnTo>
                      <a:pt x="65370" y="460581"/>
                    </a:lnTo>
                    <a:cubicBezTo>
                      <a:pt x="64538" y="487243"/>
                      <a:pt x="64538" y="513298"/>
                      <a:pt x="65143" y="531476"/>
                    </a:cubicBezTo>
                    <a:cubicBezTo>
                      <a:pt x="65748" y="534505"/>
                      <a:pt x="62722" y="537535"/>
                      <a:pt x="59697" y="537535"/>
                    </a:cubicBezTo>
                    <a:lnTo>
                      <a:pt x="59681" y="537535"/>
                    </a:lnTo>
                    <a:lnTo>
                      <a:pt x="59681" y="558437"/>
                    </a:lnTo>
                    <a:lnTo>
                      <a:pt x="57693" y="558371"/>
                    </a:lnTo>
                    <a:lnTo>
                      <a:pt x="63159" y="571093"/>
                    </a:lnTo>
                    <a:lnTo>
                      <a:pt x="67086" y="596423"/>
                    </a:lnTo>
                    <a:lnTo>
                      <a:pt x="67903" y="595417"/>
                    </a:lnTo>
                    <a:cubicBezTo>
                      <a:pt x="67903" y="595417"/>
                      <a:pt x="69729" y="614854"/>
                      <a:pt x="65469" y="626394"/>
                    </a:cubicBezTo>
                    <a:cubicBezTo>
                      <a:pt x="61208" y="638542"/>
                      <a:pt x="62425" y="648260"/>
                      <a:pt x="59991" y="648867"/>
                    </a:cubicBezTo>
                    <a:cubicBezTo>
                      <a:pt x="54513" y="649475"/>
                      <a:pt x="51622" y="644008"/>
                      <a:pt x="50557" y="637251"/>
                    </a:cubicBezTo>
                    <a:lnTo>
                      <a:pt x="50765" y="634602"/>
                    </a:lnTo>
                    <a:lnTo>
                      <a:pt x="44256" y="644666"/>
                    </a:lnTo>
                    <a:cubicBezTo>
                      <a:pt x="41367" y="648787"/>
                      <a:pt x="39055" y="651698"/>
                      <a:pt x="37994" y="652454"/>
                    </a:cubicBezTo>
                    <a:cubicBezTo>
                      <a:pt x="34355" y="655478"/>
                      <a:pt x="31930" y="657898"/>
                      <a:pt x="28291" y="656083"/>
                    </a:cubicBezTo>
                    <a:cubicBezTo>
                      <a:pt x="28291" y="656083"/>
                      <a:pt x="27079" y="658503"/>
                      <a:pt x="22834" y="661528"/>
                    </a:cubicBezTo>
                    <a:cubicBezTo>
                      <a:pt x="18589" y="664552"/>
                      <a:pt x="13132" y="660318"/>
                      <a:pt x="14345" y="656688"/>
                    </a:cubicBezTo>
                    <a:cubicBezTo>
                      <a:pt x="15557" y="653059"/>
                      <a:pt x="17376" y="643380"/>
                      <a:pt x="19802" y="637936"/>
                    </a:cubicBezTo>
                    <a:cubicBezTo>
                      <a:pt x="19802" y="637936"/>
                      <a:pt x="16164" y="645800"/>
                      <a:pt x="13738" y="649429"/>
                    </a:cubicBezTo>
                    <a:cubicBezTo>
                      <a:pt x="10706" y="654873"/>
                      <a:pt x="3429" y="651244"/>
                      <a:pt x="4642" y="645800"/>
                    </a:cubicBezTo>
                    <a:cubicBezTo>
                      <a:pt x="4642" y="643985"/>
                      <a:pt x="6461" y="638541"/>
                      <a:pt x="8280" y="631282"/>
                    </a:cubicBezTo>
                    <a:cubicBezTo>
                      <a:pt x="8280" y="630677"/>
                      <a:pt x="8280" y="630072"/>
                      <a:pt x="8887" y="629467"/>
                    </a:cubicBezTo>
                    <a:cubicBezTo>
                      <a:pt x="5855" y="633701"/>
                      <a:pt x="1004" y="631282"/>
                      <a:pt x="397" y="627652"/>
                    </a:cubicBezTo>
                    <a:cubicBezTo>
                      <a:pt x="-209" y="624023"/>
                      <a:pt x="-209" y="616764"/>
                      <a:pt x="1004" y="610110"/>
                    </a:cubicBezTo>
                    <a:cubicBezTo>
                      <a:pt x="2216" y="604665"/>
                      <a:pt x="4035" y="591962"/>
                      <a:pt x="5855" y="585913"/>
                    </a:cubicBezTo>
                    <a:cubicBezTo>
                      <a:pt x="6764" y="582284"/>
                      <a:pt x="7825" y="575025"/>
                      <a:pt x="9948" y="567766"/>
                    </a:cubicBezTo>
                    <a:lnTo>
                      <a:pt x="16161" y="556987"/>
                    </a:lnTo>
                    <a:lnTo>
                      <a:pt x="11447" y="556829"/>
                    </a:lnTo>
                    <a:lnTo>
                      <a:pt x="10541" y="535695"/>
                    </a:lnTo>
                    <a:lnTo>
                      <a:pt x="2820" y="528446"/>
                    </a:lnTo>
                    <a:cubicBezTo>
                      <a:pt x="1005" y="486637"/>
                      <a:pt x="-1415" y="419984"/>
                      <a:pt x="5241" y="379992"/>
                    </a:cubicBezTo>
                    <a:cubicBezTo>
                      <a:pt x="27477" y="256381"/>
                      <a:pt x="102809" y="225820"/>
                      <a:pt x="140872" y="217498"/>
                    </a:cubicBezTo>
                    <a:lnTo>
                      <a:pt x="148471" y="216206"/>
                    </a:lnTo>
                    <a:lnTo>
                      <a:pt x="163360" y="212193"/>
                    </a:lnTo>
                    <a:lnTo>
                      <a:pt x="135021" y="200830"/>
                    </a:lnTo>
                    <a:cubicBezTo>
                      <a:pt x="124725" y="190596"/>
                      <a:pt x="118366" y="176343"/>
                      <a:pt x="118366" y="160574"/>
                    </a:cubicBezTo>
                    <a:cubicBezTo>
                      <a:pt x="118366" y="160574"/>
                      <a:pt x="118366" y="160574"/>
                      <a:pt x="118813" y="155649"/>
                    </a:cubicBezTo>
                    <a:lnTo>
                      <a:pt x="119825" y="144504"/>
                    </a:lnTo>
                    <a:lnTo>
                      <a:pt x="106886" y="141818"/>
                    </a:lnTo>
                    <a:cubicBezTo>
                      <a:pt x="102741" y="138716"/>
                      <a:pt x="99274" y="133721"/>
                      <a:pt x="97465" y="127667"/>
                    </a:cubicBezTo>
                    <a:cubicBezTo>
                      <a:pt x="93847" y="115559"/>
                      <a:pt x="98671" y="103450"/>
                      <a:pt x="107112" y="101029"/>
                    </a:cubicBezTo>
                    <a:lnTo>
                      <a:pt x="119968" y="103913"/>
                    </a:lnTo>
                    <a:lnTo>
                      <a:pt x="119053" y="103181"/>
                    </a:lnTo>
                    <a:cubicBezTo>
                      <a:pt x="111313" y="95967"/>
                      <a:pt x="96061" y="76653"/>
                      <a:pt x="97882" y="37571"/>
                    </a:cubicBezTo>
                    <a:cubicBezTo>
                      <a:pt x="99096" y="11213"/>
                      <a:pt x="113362" y="1064"/>
                      <a:pt x="127323" y="1897"/>
                    </a:cubicBezTo>
                    <a:cubicBezTo>
                      <a:pt x="134304" y="2313"/>
                      <a:pt x="141209" y="5476"/>
                      <a:pt x="146369" y="10730"/>
                    </a:cubicBezTo>
                    <a:lnTo>
                      <a:pt x="151484" y="23489"/>
                    </a:lnTo>
                    <a:lnTo>
                      <a:pt x="157324" y="17046"/>
                    </a:lnTo>
                    <a:cubicBezTo>
                      <a:pt x="171867" y="5883"/>
                      <a:pt x="189714" y="235"/>
                      <a:pt x="207617" y="7"/>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Freeform 23">
                <a:extLst>
                  <a:ext uri="{FF2B5EF4-FFF2-40B4-BE49-F238E27FC236}">
                    <a16:creationId xmlns:a16="http://schemas.microsoft.com/office/drawing/2014/main" id="{46DD2B0F-91CD-939D-3873-17DB7980DDED}"/>
                  </a:ext>
                </a:extLst>
              </p:cNvPr>
              <p:cNvSpPr>
                <a:spLocks/>
              </p:cNvSpPr>
              <p:nvPr/>
            </p:nvSpPr>
            <p:spPr bwMode="auto">
              <a:xfrm>
                <a:off x="1683131" y="4069486"/>
                <a:ext cx="498710" cy="1169416"/>
              </a:xfrm>
              <a:custGeom>
                <a:avLst/>
                <a:gdLst>
                  <a:gd name="T0" fmla="*/ 60 w 423"/>
                  <a:gd name="T1" fmla="*/ 685 h 991"/>
                  <a:gd name="T2" fmla="*/ 36 w 423"/>
                  <a:gd name="T3" fmla="*/ 647 h 991"/>
                  <a:gd name="T4" fmla="*/ 53 w 423"/>
                  <a:gd name="T5" fmla="*/ 530 h 991"/>
                  <a:gd name="T6" fmla="*/ 52 w 423"/>
                  <a:gd name="T7" fmla="*/ 450 h 991"/>
                  <a:gd name="T8" fmla="*/ 48 w 423"/>
                  <a:gd name="T9" fmla="*/ 378 h 991"/>
                  <a:gd name="T10" fmla="*/ 29 w 423"/>
                  <a:gd name="T11" fmla="*/ 347 h 991"/>
                  <a:gd name="T12" fmla="*/ 0 w 423"/>
                  <a:gd name="T13" fmla="*/ 303 h 991"/>
                  <a:gd name="T14" fmla="*/ 9 w 423"/>
                  <a:gd name="T15" fmla="*/ 237 h 991"/>
                  <a:gd name="T16" fmla="*/ 33 w 423"/>
                  <a:gd name="T17" fmla="*/ 165 h 991"/>
                  <a:gd name="T18" fmla="*/ 57 w 423"/>
                  <a:gd name="T19" fmla="*/ 136 h 991"/>
                  <a:gd name="T20" fmla="*/ 69 w 423"/>
                  <a:gd name="T21" fmla="*/ 111 h 991"/>
                  <a:gd name="T22" fmla="*/ 65 w 423"/>
                  <a:gd name="T23" fmla="*/ 57 h 991"/>
                  <a:gd name="T24" fmla="*/ 110 w 423"/>
                  <a:gd name="T25" fmla="*/ 4 h 991"/>
                  <a:gd name="T26" fmla="*/ 175 w 423"/>
                  <a:gd name="T27" fmla="*/ 39 h 991"/>
                  <a:gd name="T28" fmla="*/ 193 w 423"/>
                  <a:gd name="T29" fmla="*/ 85 h 991"/>
                  <a:gd name="T30" fmla="*/ 210 w 423"/>
                  <a:gd name="T31" fmla="*/ 110 h 991"/>
                  <a:gd name="T32" fmla="*/ 222 w 423"/>
                  <a:gd name="T33" fmla="*/ 143 h 991"/>
                  <a:gd name="T34" fmla="*/ 257 w 423"/>
                  <a:gd name="T35" fmla="*/ 139 h 991"/>
                  <a:gd name="T36" fmla="*/ 295 w 423"/>
                  <a:gd name="T37" fmla="*/ 144 h 991"/>
                  <a:gd name="T38" fmla="*/ 219 w 423"/>
                  <a:gd name="T39" fmla="*/ 106 h 991"/>
                  <a:gd name="T40" fmla="*/ 285 w 423"/>
                  <a:gd name="T41" fmla="*/ 88 h 991"/>
                  <a:gd name="T42" fmla="*/ 360 w 423"/>
                  <a:gd name="T43" fmla="*/ 129 h 991"/>
                  <a:gd name="T44" fmla="*/ 408 w 423"/>
                  <a:gd name="T45" fmla="*/ 171 h 991"/>
                  <a:gd name="T46" fmla="*/ 395 w 423"/>
                  <a:gd name="T47" fmla="*/ 220 h 991"/>
                  <a:gd name="T48" fmla="*/ 342 w 423"/>
                  <a:gd name="T49" fmla="*/ 243 h 991"/>
                  <a:gd name="T50" fmla="*/ 330 w 423"/>
                  <a:gd name="T51" fmla="*/ 264 h 991"/>
                  <a:gd name="T52" fmla="*/ 361 w 423"/>
                  <a:gd name="T53" fmla="*/ 370 h 991"/>
                  <a:gd name="T54" fmla="*/ 367 w 423"/>
                  <a:gd name="T55" fmla="*/ 411 h 991"/>
                  <a:gd name="T56" fmla="*/ 368 w 423"/>
                  <a:gd name="T57" fmla="*/ 462 h 991"/>
                  <a:gd name="T58" fmla="*/ 384 w 423"/>
                  <a:gd name="T59" fmla="*/ 625 h 991"/>
                  <a:gd name="T60" fmla="*/ 366 w 423"/>
                  <a:gd name="T61" fmla="*/ 650 h 991"/>
                  <a:gd name="T62" fmla="*/ 292 w 423"/>
                  <a:gd name="T63" fmla="*/ 673 h 991"/>
                  <a:gd name="T64" fmla="*/ 291 w 423"/>
                  <a:gd name="T65" fmla="*/ 691 h 991"/>
                  <a:gd name="T66" fmla="*/ 264 w 423"/>
                  <a:gd name="T67" fmla="*/ 832 h 991"/>
                  <a:gd name="T68" fmla="*/ 253 w 423"/>
                  <a:gd name="T69" fmla="*/ 949 h 991"/>
                  <a:gd name="T70" fmla="*/ 253 w 423"/>
                  <a:gd name="T71" fmla="*/ 973 h 991"/>
                  <a:gd name="T72" fmla="*/ 224 w 423"/>
                  <a:gd name="T73" fmla="*/ 991 h 991"/>
                  <a:gd name="T74" fmla="*/ 203 w 423"/>
                  <a:gd name="T75" fmla="*/ 971 h 991"/>
                  <a:gd name="T76" fmla="*/ 207 w 423"/>
                  <a:gd name="T77" fmla="*/ 880 h 991"/>
                  <a:gd name="T78" fmla="*/ 205 w 423"/>
                  <a:gd name="T79" fmla="*/ 819 h 991"/>
                  <a:gd name="T80" fmla="*/ 199 w 423"/>
                  <a:gd name="T81" fmla="*/ 720 h 991"/>
                  <a:gd name="T82" fmla="*/ 197 w 423"/>
                  <a:gd name="T83" fmla="*/ 696 h 991"/>
                  <a:gd name="T84" fmla="*/ 187 w 423"/>
                  <a:gd name="T85" fmla="*/ 682 h 991"/>
                  <a:gd name="T86" fmla="*/ 167 w 423"/>
                  <a:gd name="T87" fmla="*/ 691 h 991"/>
                  <a:gd name="T88" fmla="*/ 122 w 423"/>
                  <a:gd name="T89" fmla="*/ 775 h 991"/>
                  <a:gd name="T90" fmla="*/ 103 w 423"/>
                  <a:gd name="T91" fmla="*/ 805 h 991"/>
                  <a:gd name="T92" fmla="*/ 58 w 423"/>
                  <a:gd name="T93" fmla="*/ 935 h 991"/>
                  <a:gd name="T94" fmla="*/ 59 w 423"/>
                  <a:gd name="T95" fmla="*/ 955 h 991"/>
                  <a:gd name="T96" fmla="*/ 40 w 423"/>
                  <a:gd name="T97" fmla="*/ 985 h 991"/>
                  <a:gd name="T98" fmla="*/ 6 w 423"/>
                  <a:gd name="T99" fmla="*/ 957 h 991"/>
                  <a:gd name="T100" fmla="*/ 6 w 423"/>
                  <a:gd name="T101" fmla="*/ 947 h 991"/>
                  <a:gd name="T102" fmla="*/ 36 w 423"/>
                  <a:gd name="T103" fmla="*/ 744 h 991"/>
                  <a:gd name="T104" fmla="*/ 60 w 423"/>
                  <a:gd name="T105" fmla="*/ 685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3" h="991">
                    <a:moveTo>
                      <a:pt x="60" y="685"/>
                    </a:moveTo>
                    <a:cubicBezTo>
                      <a:pt x="36" y="684"/>
                      <a:pt x="33" y="665"/>
                      <a:pt x="36" y="647"/>
                    </a:cubicBezTo>
                    <a:cubicBezTo>
                      <a:pt x="40" y="608"/>
                      <a:pt x="45" y="569"/>
                      <a:pt x="53" y="530"/>
                    </a:cubicBezTo>
                    <a:cubicBezTo>
                      <a:pt x="58" y="503"/>
                      <a:pt x="60" y="477"/>
                      <a:pt x="52" y="450"/>
                    </a:cubicBezTo>
                    <a:cubicBezTo>
                      <a:pt x="46" y="427"/>
                      <a:pt x="48" y="402"/>
                      <a:pt x="48" y="378"/>
                    </a:cubicBezTo>
                    <a:cubicBezTo>
                      <a:pt x="47" y="363"/>
                      <a:pt x="44" y="353"/>
                      <a:pt x="29" y="347"/>
                    </a:cubicBezTo>
                    <a:cubicBezTo>
                      <a:pt x="9" y="340"/>
                      <a:pt x="0" y="322"/>
                      <a:pt x="0" y="303"/>
                    </a:cubicBezTo>
                    <a:cubicBezTo>
                      <a:pt x="0" y="281"/>
                      <a:pt x="4" y="258"/>
                      <a:pt x="9" y="237"/>
                    </a:cubicBezTo>
                    <a:cubicBezTo>
                      <a:pt x="16" y="212"/>
                      <a:pt x="26" y="189"/>
                      <a:pt x="33" y="165"/>
                    </a:cubicBezTo>
                    <a:cubicBezTo>
                      <a:pt x="37" y="151"/>
                      <a:pt x="42" y="140"/>
                      <a:pt x="57" y="136"/>
                    </a:cubicBezTo>
                    <a:cubicBezTo>
                      <a:pt x="71" y="133"/>
                      <a:pt x="72" y="125"/>
                      <a:pt x="69" y="111"/>
                    </a:cubicBezTo>
                    <a:cubicBezTo>
                      <a:pt x="65" y="94"/>
                      <a:pt x="63" y="75"/>
                      <a:pt x="65" y="57"/>
                    </a:cubicBezTo>
                    <a:cubicBezTo>
                      <a:pt x="69" y="28"/>
                      <a:pt x="88" y="7"/>
                      <a:pt x="110" y="4"/>
                    </a:cubicBezTo>
                    <a:cubicBezTo>
                      <a:pt x="133" y="0"/>
                      <a:pt x="162" y="15"/>
                      <a:pt x="175" y="39"/>
                    </a:cubicBezTo>
                    <a:cubicBezTo>
                      <a:pt x="182" y="53"/>
                      <a:pt x="186" y="70"/>
                      <a:pt x="193" y="85"/>
                    </a:cubicBezTo>
                    <a:cubicBezTo>
                      <a:pt x="198" y="94"/>
                      <a:pt x="206" y="101"/>
                      <a:pt x="210" y="110"/>
                    </a:cubicBezTo>
                    <a:cubicBezTo>
                      <a:pt x="215" y="120"/>
                      <a:pt x="218" y="131"/>
                      <a:pt x="222" y="143"/>
                    </a:cubicBezTo>
                    <a:cubicBezTo>
                      <a:pt x="233" y="141"/>
                      <a:pt x="245" y="139"/>
                      <a:pt x="257" y="139"/>
                    </a:cubicBezTo>
                    <a:cubicBezTo>
                      <a:pt x="269" y="139"/>
                      <a:pt x="281" y="142"/>
                      <a:pt x="295" y="144"/>
                    </a:cubicBezTo>
                    <a:cubicBezTo>
                      <a:pt x="276" y="115"/>
                      <a:pt x="238" y="130"/>
                      <a:pt x="219" y="106"/>
                    </a:cubicBezTo>
                    <a:cubicBezTo>
                      <a:pt x="234" y="72"/>
                      <a:pt x="254" y="68"/>
                      <a:pt x="285" y="88"/>
                    </a:cubicBezTo>
                    <a:cubicBezTo>
                      <a:pt x="309" y="104"/>
                      <a:pt x="336" y="113"/>
                      <a:pt x="360" y="129"/>
                    </a:cubicBezTo>
                    <a:cubicBezTo>
                      <a:pt x="378" y="140"/>
                      <a:pt x="396" y="154"/>
                      <a:pt x="408" y="171"/>
                    </a:cubicBezTo>
                    <a:cubicBezTo>
                      <a:pt x="423" y="191"/>
                      <a:pt x="417" y="207"/>
                      <a:pt x="395" y="220"/>
                    </a:cubicBezTo>
                    <a:cubicBezTo>
                      <a:pt x="378" y="229"/>
                      <a:pt x="360" y="237"/>
                      <a:pt x="342" y="243"/>
                    </a:cubicBezTo>
                    <a:cubicBezTo>
                      <a:pt x="330" y="247"/>
                      <a:pt x="328" y="252"/>
                      <a:pt x="330" y="264"/>
                    </a:cubicBezTo>
                    <a:cubicBezTo>
                      <a:pt x="334" y="302"/>
                      <a:pt x="342" y="337"/>
                      <a:pt x="361" y="370"/>
                    </a:cubicBezTo>
                    <a:cubicBezTo>
                      <a:pt x="368" y="381"/>
                      <a:pt x="366" y="397"/>
                      <a:pt x="367" y="411"/>
                    </a:cubicBezTo>
                    <a:cubicBezTo>
                      <a:pt x="368" y="428"/>
                      <a:pt x="366" y="445"/>
                      <a:pt x="368" y="462"/>
                    </a:cubicBezTo>
                    <a:cubicBezTo>
                      <a:pt x="372" y="517"/>
                      <a:pt x="378" y="571"/>
                      <a:pt x="384" y="625"/>
                    </a:cubicBezTo>
                    <a:cubicBezTo>
                      <a:pt x="386" y="640"/>
                      <a:pt x="377" y="647"/>
                      <a:pt x="366" y="650"/>
                    </a:cubicBezTo>
                    <a:cubicBezTo>
                      <a:pt x="342" y="658"/>
                      <a:pt x="318" y="665"/>
                      <a:pt x="292" y="673"/>
                    </a:cubicBezTo>
                    <a:cubicBezTo>
                      <a:pt x="292" y="678"/>
                      <a:pt x="291" y="684"/>
                      <a:pt x="291" y="691"/>
                    </a:cubicBezTo>
                    <a:cubicBezTo>
                      <a:pt x="296" y="741"/>
                      <a:pt x="285" y="788"/>
                      <a:pt x="264" y="832"/>
                    </a:cubicBezTo>
                    <a:cubicBezTo>
                      <a:pt x="247" y="870"/>
                      <a:pt x="241" y="908"/>
                      <a:pt x="253" y="949"/>
                    </a:cubicBezTo>
                    <a:cubicBezTo>
                      <a:pt x="255" y="956"/>
                      <a:pt x="255" y="965"/>
                      <a:pt x="253" y="973"/>
                    </a:cubicBezTo>
                    <a:cubicBezTo>
                      <a:pt x="250" y="988"/>
                      <a:pt x="237" y="991"/>
                      <a:pt x="224" y="991"/>
                    </a:cubicBezTo>
                    <a:cubicBezTo>
                      <a:pt x="211" y="991"/>
                      <a:pt x="204" y="983"/>
                      <a:pt x="203" y="971"/>
                    </a:cubicBezTo>
                    <a:cubicBezTo>
                      <a:pt x="201" y="940"/>
                      <a:pt x="198" y="911"/>
                      <a:pt x="207" y="880"/>
                    </a:cubicBezTo>
                    <a:cubicBezTo>
                      <a:pt x="212" y="861"/>
                      <a:pt x="207" y="839"/>
                      <a:pt x="205" y="819"/>
                    </a:cubicBezTo>
                    <a:cubicBezTo>
                      <a:pt x="204" y="786"/>
                      <a:pt x="201" y="753"/>
                      <a:pt x="199" y="720"/>
                    </a:cubicBezTo>
                    <a:cubicBezTo>
                      <a:pt x="198" y="712"/>
                      <a:pt x="199" y="703"/>
                      <a:pt x="197" y="696"/>
                    </a:cubicBezTo>
                    <a:cubicBezTo>
                      <a:pt x="196" y="691"/>
                      <a:pt x="190" y="682"/>
                      <a:pt x="187" y="682"/>
                    </a:cubicBezTo>
                    <a:cubicBezTo>
                      <a:pt x="180" y="682"/>
                      <a:pt x="170" y="685"/>
                      <a:pt x="167" y="691"/>
                    </a:cubicBezTo>
                    <a:cubicBezTo>
                      <a:pt x="151" y="718"/>
                      <a:pt x="137" y="747"/>
                      <a:pt x="122" y="775"/>
                    </a:cubicBezTo>
                    <a:cubicBezTo>
                      <a:pt x="116" y="786"/>
                      <a:pt x="111" y="797"/>
                      <a:pt x="103" y="805"/>
                    </a:cubicBezTo>
                    <a:cubicBezTo>
                      <a:pt x="68" y="842"/>
                      <a:pt x="53" y="885"/>
                      <a:pt x="58" y="935"/>
                    </a:cubicBezTo>
                    <a:cubicBezTo>
                      <a:pt x="58" y="941"/>
                      <a:pt x="59" y="948"/>
                      <a:pt x="59" y="955"/>
                    </a:cubicBezTo>
                    <a:cubicBezTo>
                      <a:pt x="58" y="968"/>
                      <a:pt x="62" y="984"/>
                      <a:pt x="40" y="985"/>
                    </a:cubicBezTo>
                    <a:cubicBezTo>
                      <a:pt x="14" y="986"/>
                      <a:pt x="7" y="981"/>
                      <a:pt x="6" y="957"/>
                    </a:cubicBezTo>
                    <a:cubicBezTo>
                      <a:pt x="5" y="954"/>
                      <a:pt x="5" y="950"/>
                      <a:pt x="6" y="947"/>
                    </a:cubicBezTo>
                    <a:cubicBezTo>
                      <a:pt x="16" y="879"/>
                      <a:pt x="25" y="811"/>
                      <a:pt x="36" y="744"/>
                    </a:cubicBezTo>
                    <a:cubicBezTo>
                      <a:pt x="40" y="724"/>
                      <a:pt x="51" y="706"/>
                      <a:pt x="60" y="68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3">
                <a:extLst>
                  <a:ext uri="{FF2B5EF4-FFF2-40B4-BE49-F238E27FC236}">
                    <a16:creationId xmlns:a16="http://schemas.microsoft.com/office/drawing/2014/main" id="{102BE9AA-3C71-81DE-77B0-6D9A975A12F4}"/>
                  </a:ext>
                </a:extLst>
              </p:cNvPr>
              <p:cNvSpPr>
                <a:spLocks noEditPoints="1"/>
              </p:cNvSpPr>
              <p:nvPr/>
            </p:nvSpPr>
            <p:spPr bwMode="auto">
              <a:xfrm>
                <a:off x="4350894" y="4094051"/>
                <a:ext cx="351520" cy="1144851"/>
              </a:xfrm>
              <a:custGeom>
                <a:avLst/>
                <a:gdLst>
                  <a:gd name="T0" fmla="*/ 424 w 434"/>
                  <a:gd name="T1" fmla="*/ 673 h 1414"/>
                  <a:gd name="T2" fmla="*/ 417 w 434"/>
                  <a:gd name="T3" fmla="*/ 547 h 1414"/>
                  <a:gd name="T4" fmla="*/ 355 w 434"/>
                  <a:gd name="T5" fmla="*/ 302 h 1414"/>
                  <a:gd name="T6" fmla="*/ 243 w 434"/>
                  <a:gd name="T7" fmla="*/ 235 h 1414"/>
                  <a:gd name="T8" fmla="*/ 281 w 434"/>
                  <a:gd name="T9" fmla="*/ 201 h 1414"/>
                  <a:gd name="T10" fmla="*/ 294 w 434"/>
                  <a:gd name="T11" fmla="*/ 163 h 1414"/>
                  <a:gd name="T12" fmla="*/ 307 w 434"/>
                  <a:gd name="T13" fmla="*/ 121 h 1414"/>
                  <a:gd name="T14" fmla="*/ 305 w 434"/>
                  <a:gd name="T15" fmla="*/ 79 h 1414"/>
                  <a:gd name="T16" fmla="*/ 291 w 434"/>
                  <a:gd name="T17" fmla="*/ 46 h 1414"/>
                  <a:gd name="T18" fmla="*/ 261 w 434"/>
                  <a:gd name="T19" fmla="*/ 25 h 1414"/>
                  <a:gd name="T20" fmla="*/ 230 w 434"/>
                  <a:gd name="T21" fmla="*/ 10 h 1414"/>
                  <a:gd name="T22" fmla="*/ 179 w 434"/>
                  <a:gd name="T23" fmla="*/ 4 h 1414"/>
                  <a:gd name="T24" fmla="*/ 132 w 434"/>
                  <a:gd name="T25" fmla="*/ 16 h 1414"/>
                  <a:gd name="T26" fmla="*/ 100 w 434"/>
                  <a:gd name="T27" fmla="*/ 42 h 1414"/>
                  <a:gd name="T28" fmla="*/ 77 w 434"/>
                  <a:gd name="T29" fmla="*/ 97 h 1414"/>
                  <a:gd name="T30" fmla="*/ 81 w 434"/>
                  <a:gd name="T31" fmla="*/ 135 h 1414"/>
                  <a:gd name="T32" fmla="*/ 87 w 434"/>
                  <a:gd name="T33" fmla="*/ 185 h 1414"/>
                  <a:gd name="T34" fmla="*/ 114 w 434"/>
                  <a:gd name="T35" fmla="*/ 216 h 1414"/>
                  <a:gd name="T36" fmla="*/ 147 w 434"/>
                  <a:gd name="T37" fmla="*/ 233 h 1414"/>
                  <a:gd name="T38" fmla="*/ 118 w 434"/>
                  <a:gd name="T39" fmla="*/ 277 h 1414"/>
                  <a:gd name="T40" fmla="*/ 15 w 434"/>
                  <a:gd name="T41" fmla="*/ 454 h 1414"/>
                  <a:gd name="T42" fmla="*/ 32 w 434"/>
                  <a:gd name="T43" fmla="*/ 688 h 1414"/>
                  <a:gd name="T44" fmla="*/ 73 w 434"/>
                  <a:gd name="T45" fmla="*/ 776 h 1414"/>
                  <a:gd name="T46" fmla="*/ 92 w 434"/>
                  <a:gd name="T47" fmla="*/ 884 h 1414"/>
                  <a:gd name="T48" fmla="*/ 97 w 434"/>
                  <a:gd name="T49" fmla="*/ 1051 h 1414"/>
                  <a:gd name="T50" fmla="*/ 93 w 434"/>
                  <a:gd name="T51" fmla="*/ 1088 h 1414"/>
                  <a:gd name="T52" fmla="*/ 106 w 434"/>
                  <a:gd name="T53" fmla="*/ 1286 h 1414"/>
                  <a:gd name="T54" fmla="*/ 122 w 434"/>
                  <a:gd name="T55" fmla="*/ 1330 h 1414"/>
                  <a:gd name="T56" fmla="*/ 101 w 434"/>
                  <a:gd name="T57" fmla="*/ 1361 h 1414"/>
                  <a:gd name="T58" fmla="*/ 159 w 434"/>
                  <a:gd name="T59" fmla="*/ 1410 h 1414"/>
                  <a:gd name="T60" fmla="*/ 212 w 434"/>
                  <a:gd name="T61" fmla="*/ 1323 h 1414"/>
                  <a:gd name="T62" fmla="*/ 205 w 434"/>
                  <a:gd name="T63" fmla="*/ 1150 h 1414"/>
                  <a:gd name="T64" fmla="*/ 209 w 434"/>
                  <a:gd name="T65" fmla="*/ 980 h 1414"/>
                  <a:gd name="T66" fmla="*/ 237 w 434"/>
                  <a:gd name="T67" fmla="*/ 839 h 1414"/>
                  <a:gd name="T68" fmla="*/ 266 w 434"/>
                  <a:gd name="T69" fmla="*/ 1042 h 1414"/>
                  <a:gd name="T70" fmla="*/ 259 w 434"/>
                  <a:gd name="T71" fmla="*/ 1133 h 1414"/>
                  <a:gd name="T72" fmla="*/ 263 w 434"/>
                  <a:gd name="T73" fmla="*/ 1287 h 1414"/>
                  <a:gd name="T74" fmla="*/ 271 w 434"/>
                  <a:gd name="T75" fmla="*/ 1407 h 1414"/>
                  <a:gd name="T76" fmla="*/ 410 w 434"/>
                  <a:gd name="T77" fmla="*/ 1386 h 1414"/>
                  <a:gd name="T78" fmla="*/ 352 w 434"/>
                  <a:gd name="T79" fmla="*/ 1342 h 1414"/>
                  <a:gd name="T80" fmla="*/ 344 w 434"/>
                  <a:gd name="T81" fmla="*/ 1309 h 1414"/>
                  <a:gd name="T82" fmla="*/ 374 w 434"/>
                  <a:gd name="T83" fmla="*/ 1096 h 1414"/>
                  <a:gd name="T84" fmla="*/ 365 w 434"/>
                  <a:gd name="T85" fmla="*/ 949 h 1414"/>
                  <a:gd name="T86" fmla="*/ 407 w 434"/>
                  <a:gd name="T87" fmla="*/ 868 h 1414"/>
                  <a:gd name="T88" fmla="*/ 419 w 434"/>
                  <a:gd name="T89" fmla="*/ 800 h 1414"/>
                  <a:gd name="T90" fmla="*/ 378 w 434"/>
                  <a:gd name="T91" fmla="*/ 867 h 1414"/>
                  <a:gd name="T92" fmla="*/ 381 w 434"/>
                  <a:gd name="T93" fmla="*/ 837 h 1414"/>
                  <a:gd name="T94" fmla="*/ 380 w 434"/>
                  <a:gd name="T95" fmla="*/ 826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4" h="1414">
                    <a:moveTo>
                      <a:pt x="427" y="745"/>
                    </a:moveTo>
                    <a:cubicBezTo>
                      <a:pt x="425" y="739"/>
                      <a:pt x="429" y="739"/>
                      <a:pt x="428" y="732"/>
                    </a:cubicBezTo>
                    <a:cubicBezTo>
                      <a:pt x="428" y="726"/>
                      <a:pt x="425" y="724"/>
                      <a:pt x="425" y="724"/>
                    </a:cubicBezTo>
                    <a:cubicBezTo>
                      <a:pt x="425" y="724"/>
                      <a:pt x="423" y="678"/>
                      <a:pt x="424" y="673"/>
                    </a:cubicBezTo>
                    <a:cubicBezTo>
                      <a:pt x="425" y="668"/>
                      <a:pt x="431" y="638"/>
                      <a:pt x="429" y="631"/>
                    </a:cubicBezTo>
                    <a:cubicBezTo>
                      <a:pt x="427" y="624"/>
                      <a:pt x="431" y="651"/>
                      <a:pt x="427" y="624"/>
                    </a:cubicBezTo>
                    <a:cubicBezTo>
                      <a:pt x="423" y="598"/>
                      <a:pt x="419" y="592"/>
                      <a:pt x="418" y="580"/>
                    </a:cubicBezTo>
                    <a:cubicBezTo>
                      <a:pt x="417" y="569"/>
                      <a:pt x="417" y="561"/>
                      <a:pt x="417" y="547"/>
                    </a:cubicBezTo>
                    <a:cubicBezTo>
                      <a:pt x="416" y="534"/>
                      <a:pt x="416" y="523"/>
                      <a:pt x="416" y="523"/>
                    </a:cubicBezTo>
                    <a:cubicBezTo>
                      <a:pt x="416" y="523"/>
                      <a:pt x="424" y="500"/>
                      <a:pt x="415" y="454"/>
                    </a:cubicBezTo>
                    <a:cubicBezTo>
                      <a:pt x="406" y="409"/>
                      <a:pt x="394" y="360"/>
                      <a:pt x="385" y="344"/>
                    </a:cubicBezTo>
                    <a:cubicBezTo>
                      <a:pt x="376" y="328"/>
                      <a:pt x="367" y="308"/>
                      <a:pt x="355" y="302"/>
                    </a:cubicBezTo>
                    <a:cubicBezTo>
                      <a:pt x="343" y="295"/>
                      <a:pt x="334" y="289"/>
                      <a:pt x="322" y="285"/>
                    </a:cubicBezTo>
                    <a:cubicBezTo>
                      <a:pt x="310" y="281"/>
                      <a:pt x="288" y="277"/>
                      <a:pt x="282" y="270"/>
                    </a:cubicBezTo>
                    <a:cubicBezTo>
                      <a:pt x="282" y="270"/>
                      <a:pt x="276" y="264"/>
                      <a:pt x="263" y="259"/>
                    </a:cubicBezTo>
                    <a:cubicBezTo>
                      <a:pt x="257" y="249"/>
                      <a:pt x="250" y="240"/>
                      <a:pt x="243" y="235"/>
                    </a:cubicBezTo>
                    <a:cubicBezTo>
                      <a:pt x="244" y="231"/>
                      <a:pt x="244" y="228"/>
                      <a:pt x="244" y="228"/>
                    </a:cubicBezTo>
                    <a:cubicBezTo>
                      <a:pt x="244" y="228"/>
                      <a:pt x="252" y="228"/>
                      <a:pt x="255" y="224"/>
                    </a:cubicBezTo>
                    <a:cubicBezTo>
                      <a:pt x="257" y="221"/>
                      <a:pt x="267" y="220"/>
                      <a:pt x="269" y="217"/>
                    </a:cubicBezTo>
                    <a:cubicBezTo>
                      <a:pt x="271" y="213"/>
                      <a:pt x="281" y="206"/>
                      <a:pt x="281" y="201"/>
                    </a:cubicBezTo>
                    <a:cubicBezTo>
                      <a:pt x="280" y="196"/>
                      <a:pt x="277" y="193"/>
                      <a:pt x="280" y="191"/>
                    </a:cubicBezTo>
                    <a:cubicBezTo>
                      <a:pt x="284" y="189"/>
                      <a:pt x="289" y="186"/>
                      <a:pt x="290" y="182"/>
                    </a:cubicBezTo>
                    <a:cubicBezTo>
                      <a:pt x="291" y="177"/>
                      <a:pt x="288" y="171"/>
                      <a:pt x="288" y="171"/>
                    </a:cubicBezTo>
                    <a:cubicBezTo>
                      <a:pt x="294" y="163"/>
                      <a:pt x="294" y="163"/>
                      <a:pt x="294" y="163"/>
                    </a:cubicBezTo>
                    <a:cubicBezTo>
                      <a:pt x="293" y="153"/>
                      <a:pt x="293" y="153"/>
                      <a:pt x="293" y="153"/>
                    </a:cubicBezTo>
                    <a:cubicBezTo>
                      <a:pt x="293" y="153"/>
                      <a:pt x="303" y="147"/>
                      <a:pt x="305" y="141"/>
                    </a:cubicBezTo>
                    <a:cubicBezTo>
                      <a:pt x="306" y="136"/>
                      <a:pt x="308" y="130"/>
                      <a:pt x="305" y="127"/>
                    </a:cubicBezTo>
                    <a:cubicBezTo>
                      <a:pt x="303" y="123"/>
                      <a:pt x="307" y="126"/>
                      <a:pt x="307" y="121"/>
                    </a:cubicBezTo>
                    <a:cubicBezTo>
                      <a:pt x="307" y="117"/>
                      <a:pt x="303" y="116"/>
                      <a:pt x="303" y="112"/>
                    </a:cubicBezTo>
                    <a:cubicBezTo>
                      <a:pt x="303" y="108"/>
                      <a:pt x="305" y="106"/>
                      <a:pt x="305" y="106"/>
                    </a:cubicBezTo>
                    <a:cubicBezTo>
                      <a:pt x="305" y="106"/>
                      <a:pt x="310" y="95"/>
                      <a:pt x="308" y="91"/>
                    </a:cubicBezTo>
                    <a:cubicBezTo>
                      <a:pt x="306" y="87"/>
                      <a:pt x="304" y="83"/>
                      <a:pt x="305" y="79"/>
                    </a:cubicBezTo>
                    <a:cubicBezTo>
                      <a:pt x="307" y="76"/>
                      <a:pt x="311" y="74"/>
                      <a:pt x="307" y="70"/>
                    </a:cubicBezTo>
                    <a:cubicBezTo>
                      <a:pt x="304" y="67"/>
                      <a:pt x="307" y="66"/>
                      <a:pt x="303" y="62"/>
                    </a:cubicBezTo>
                    <a:cubicBezTo>
                      <a:pt x="299" y="58"/>
                      <a:pt x="299" y="58"/>
                      <a:pt x="299" y="58"/>
                    </a:cubicBezTo>
                    <a:cubicBezTo>
                      <a:pt x="299" y="58"/>
                      <a:pt x="295" y="47"/>
                      <a:pt x="291" y="46"/>
                    </a:cubicBezTo>
                    <a:cubicBezTo>
                      <a:pt x="287" y="45"/>
                      <a:pt x="286" y="39"/>
                      <a:pt x="280" y="39"/>
                    </a:cubicBezTo>
                    <a:cubicBezTo>
                      <a:pt x="274" y="38"/>
                      <a:pt x="270" y="41"/>
                      <a:pt x="270" y="41"/>
                    </a:cubicBezTo>
                    <a:cubicBezTo>
                      <a:pt x="271" y="32"/>
                      <a:pt x="271" y="32"/>
                      <a:pt x="271" y="32"/>
                    </a:cubicBezTo>
                    <a:cubicBezTo>
                      <a:pt x="271" y="32"/>
                      <a:pt x="267" y="25"/>
                      <a:pt x="261" y="25"/>
                    </a:cubicBezTo>
                    <a:cubicBezTo>
                      <a:pt x="256" y="24"/>
                      <a:pt x="254" y="18"/>
                      <a:pt x="254" y="18"/>
                    </a:cubicBezTo>
                    <a:cubicBezTo>
                      <a:pt x="254" y="18"/>
                      <a:pt x="245" y="12"/>
                      <a:pt x="241" y="16"/>
                    </a:cubicBezTo>
                    <a:cubicBezTo>
                      <a:pt x="236" y="20"/>
                      <a:pt x="239" y="16"/>
                      <a:pt x="237" y="14"/>
                    </a:cubicBezTo>
                    <a:cubicBezTo>
                      <a:pt x="235" y="12"/>
                      <a:pt x="237" y="11"/>
                      <a:pt x="230" y="10"/>
                    </a:cubicBezTo>
                    <a:cubicBezTo>
                      <a:pt x="224" y="9"/>
                      <a:pt x="224" y="8"/>
                      <a:pt x="219" y="5"/>
                    </a:cubicBezTo>
                    <a:cubicBezTo>
                      <a:pt x="214" y="3"/>
                      <a:pt x="214" y="5"/>
                      <a:pt x="207" y="4"/>
                    </a:cubicBezTo>
                    <a:cubicBezTo>
                      <a:pt x="201" y="4"/>
                      <a:pt x="193" y="0"/>
                      <a:pt x="193" y="0"/>
                    </a:cubicBezTo>
                    <a:cubicBezTo>
                      <a:pt x="193" y="0"/>
                      <a:pt x="186" y="3"/>
                      <a:pt x="179" y="4"/>
                    </a:cubicBezTo>
                    <a:cubicBezTo>
                      <a:pt x="172" y="4"/>
                      <a:pt x="167" y="4"/>
                      <a:pt x="167" y="4"/>
                    </a:cubicBezTo>
                    <a:cubicBezTo>
                      <a:pt x="154" y="10"/>
                      <a:pt x="154" y="10"/>
                      <a:pt x="154" y="10"/>
                    </a:cubicBezTo>
                    <a:cubicBezTo>
                      <a:pt x="154" y="10"/>
                      <a:pt x="150" y="5"/>
                      <a:pt x="146" y="8"/>
                    </a:cubicBezTo>
                    <a:cubicBezTo>
                      <a:pt x="142" y="11"/>
                      <a:pt x="134" y="11"/>
                      <a:pt x="132" y="16"/>
                    </a:cubicBezTo>
                    <a:cubicBezTo>
                      <a:pt x="130" y="21"/>
                      <a:pt x="127" y="25"/>
                      <a:pt x="122" y="28"/>
                    </a:cubicBezTo>
                    <a:cubicBezTo>
                      <a:pt x="117" y="31"/>
                      <a:pt x="114" y="35"/>
                      <a:pt x="114" y="35"/>
                    </a:cubicBezTo>
                    <a:cubicBezTo>
                      <a:pt x="106" y="46"/>
                      <a:pt x="106" y="46"/>
                      <a:pt x="106" y="46"/>
                    </a:cubicBezTo>
                    <a:cubicBezTo>
                      <a:pt x="106" y="46"/>
                      <a:pt x="98" y="47"/>
                      <a:pt x="100" y="42"/>
                    </a:cubicBezTo>
                    <a:cubicBezTo>
                      <a:pt x="100" y="42"/>
                      <a:pt x="91" y="48"/>
                      <a:pt x="95" y="54"/>
                    </a:cubicBezTo>
                    <a:cubicBezTo>
                      <a:pt x="100" y="61"/>
                      <a:pt x="98" y="64"/>
                      <a:pt x="92" y="67"/>
                    </a:cubicBezTo>
                    <a:cubicBezTo>
                      <a:pt x="87" y="69"/>
                      <a:pt x="77" y="78"/>
                      <a:pt x="79" y="84"/>
                    </a:cubicBezTo>
                    <a:cubicBezTo>
                      <a:pt x="81" y="91"/>
                      <a:pt x="82" y="94"/>
                      <a:pt x="77" y="97"/>
                    </a:cubicBezTo>
                    <a:cubicBezTo>
                      <a:pt x="72" y="100"/>
                      <a:pt x="67" y="96"/>
                      <a:pt x="71" y="103"/>
                    </a:cubicBezTo>
                    <a:cubicBezTo>
                      <a:pt x="75" y="110"/>
                      <a:pt x="73" y="116"/>
                      <a:pt x="73" y="116"/>
                    </a:cubicBezTo>
                    <a:cubicBezTo>
                      <a:pt x="71" y="127"/>
                      <a:pt x="71" y="127"/>
                      <a:pt x="71" y="127"/>
                    </a:cubicBezTo>
                    <a:cubicBezTo>
                      <a:pt x="81" y="135"/>
                      <a:pt x="81" y="135"/>
                      <a:pt x="81" y="135"/>
                    </a:cubicBezTo>
                    <a:cubicBezTo>
                      <a:pt x="81" y="135"/>
                      <a:pt x="81" y="145"/>
                      <a:pt x="83" y="149"/>
                    </a:cubicBezTo>
                    <a:cubicBezTo>
                      <a:pt x="85" y="153"/>
                      <a:pt x="90" y="154"/>
                      <a:pt x="90" y="160"/>
                    </a:cubicBezTo>
                    <a:cubicBezTo>
                      <a:pt x="89" y="166"/>
                      <a:pt x="88" y="171"/>
                      <a:pt x="88" y="171"/>
                    </a:cubicBezTo>
                    <a:cubicBezTo>
                      <a:pt x="87" y="185"/>
                      <a:pt x="87" y="185"/>
                      <a:pt x="87" y="185"/>
                    </a:cubicBezTo>
                    <a:cubicBezTo>
                      <a:pt x="97" y="192"/>
                      <a:pt x="97" y="192"/>
                      <a:pt x="97" y="192"/>
                    </a:cubicBezTo>
                    <a:cubicBezTo>
                      <a:pt x="97" y="192"/>
                      <a:pt x="97" y="198"/>
                      <a:pt x="103" y="200"/>
                    </a:cubicBezTo>
                    <a:cubicBezTo>
                      <a:pt x="109" y="202"/>
                      <a:pt x="112" y="199"/>
                      <a:pt x="112" y="204"/>
                    </a:cubicBezTo>
                    <a:cubicBezTo>
                      <a:pt x="113" y="209"/>
                      <a:pt x="105" y="212"/>
                      <a:pt x="114" y="216"/>
                    </a:cubicBezTo>
                    <a:cubicBezTo>
                      <a:pt x="122" y="220"/>
                      <a:pt x="127" y="223"/>
                      <a:pt x="130" y="221"/>
                    </a:cubicBezTo>
                    <a:cubicBezTo>
                      <a:pt x="133" y="220"/>
                      <a:pt x="129" y="227"/>
                      <a:pt x="136" y="229"/>
                    </a:cubicBezTo>
                    <a:cubicBezTo>
                      <a:pt x="144" y="231"/>
                      <a:pt x="144" y="229"/>
                      <a:pt x="147" y="228"/>
                    </a:cubicBezTo>
                    <a:cubicBezTo>
                      <a:pt x="147" y="228"/>
                      <a:pt x="147" y="230"/>
                      <a:pt x="147" y="233"/>
                    </a:cubicBezTo>
                    <a:cubicBezTo>
                      <a:pt x="144" y="235"/>
                      <a:pt x="140" y="239"/>
                      <a:pt x="139" y="247"/>
                    </a:cubicBezTo>
                    <a:cubicBezTo>
                      <a:pt x="138" y="261"/>
                      <a:pt x="131" y="265"/>
                      <a:pt x="127" y="269"/>
                    </a:cubicBezTo>
                    <a:cubicBezTo>
                      <a:pt x="127" y="270"/>
                      <a:pt x="126" y="271"/>
                      <a:pt x="126" y="273"/>
                    </a:cubicBezTo>
                    <a:cubicBezTo>
                      <a:pt x="123" y="274"/>
                      <a:pt x="121" y="276"/>
                      <a:pt x="118" y="277"/>
                    </a:cubicBezTo>
                    <a:cubicBezTo>
                      <a:pt x="98" y="289"/>
                      <a:pt x="64" y="312"/>
                      <a:pt x="57" y="317"/>
                    </a:cubicBezTo>
                    <a:cubicBezTo>
                      <a:pt x="49" y="322"/>
                      <a:pt x="41" y="324"/>
                      <a:pt x="33" y="340"/>
                    </a:cubicBezTo>
                    <a:cubicBezTo>
                      <a:pt x="25" y="357"/>
                      <a:pt x="15" y="390"/>
                      <a:pt x="15" y="411"/>
                    </a:cubicBezTo>
                    <a:cubicBezTo>
                      <a:pt x="14" y="432"/>
                      <a:pt x="19" y="439"/>
                      <a:pt x="15" y="454"/>
                    </a:cubicBezTo>
                    <a:cubicBezTo>
                      <a:pt x="10" y="470"/>
                      <a:pt x="0" y="532"/>
                      <a:pt x="4" y="552"/>
                    </a:cubicBezTo>
                    <a:cubicBezTo>
                      <a:pt x="8" y="572"/>
                      <a:pt x="11" y="571"/>
                      <a:pt x="12" y="580"/>
                    </a:cubicBezTo>
                    <a:cubicBezTo>
                      <a:pt x="13" y="589"/>
                      <a:pt x="19" y="627"/>
                      <a:pt x="21" y="641"/>
                    </a:cubicBezTo>
                    <a:cubicBezTo>
                      <a:pt x="22" y="655"/>
                      <a:pt x="24" y="673"/>
                      <a:pt x="32" y="688"/>
                    </a:cubicBezTo>
                    <a:cubicBezTo>
                      <a:pt x="39" y="702"/>
                      <a:pt x="43" y="710"/>
                      <a:pt x="43" y="710"/>
                    </a:cubicBezTo>
                    <a:cubicBezTo>
                      <a:pt x="43" y="710"/>
                      <a:pt x="38" y="731"/>
                      <a:pt x="44" y="737"/>
                    </a:cubicBezTo>
                    <a:cubicBezTo>
                      <a:pt x="51" y="744"/>
                      <a:pt x="57" y="747"/>
                      <a:pt x="61" y="757"/>
                    </a:cubicBezTo>
                    <a:cubicBezTo>
                      <a:pt x="65" y="767"/>
                      <a:pt x="70" y="775"/>
                      <a:pt x="73" y="776"/>
                    </a:cubicBezTo>
                    <a:cubicBezTo>
                      <a:pt x="73" y="777"/>
                      <a:pt x="74" y="777"/>
                      <a:pt x="75" y="776"/>
                    </a:cubicBezTo>
                    <a:cubicBezTo>
                      <a:pt x="76" y="778"/>
                      <a:pt x="78" y="783"/>
                      <a:pt x="82" y="791"/>
                    </a:cubicBezTo>
                    <a:cubicBezTo>
                      <a:pt x="87" y="802"/>
                      <a:pt x="88" y="813"/>
                      <a:pt x="91" y="821"/>
                    </a:cubicBezTo>
                    <a:cubicBezTo>
                      <a:pt x="91" y="841"/>
                      <a:pt x="91" y="864"/>
                      <a:pt x="92" y="884"/>
                    </a:cubicBezTo>
                    <a:cubicBezTo>
                      <a:pt x="94" y="908"/>
                      <a:pt x="92" y="939"/>
                      <a:pt x="95" y="957"/>
                    </a:cubicBezTo>
                    <a:cubicBezTo>
                      <a:pt x="98" y="975"/>
                      <a:pt x="103" y="989"/>
                      <a:pt x="102" y="1003"/>
                    </a:cubicBezTo>
                    <a:cubicBezTo>
                      <a:pt x="102" y="1018"/>
                      <a:pt x="100" y="1014"/>
                      <a:pt x="100" y="1026"/>
                    </a:cubicBezTo>
                    <a:cubicBezTo>
                      <a:pt x="100" y="1037"/>
                      <a:pt x="95" y="1042"/>
                      <a:pt x="97" y="1051"/>
                    </a:cubicBezTo>
                    <a:cubicBezTo>
                      <a:pt x="99" y="1060"/>
                      <a:pt x="100" y="1057"/>
                      <a:pt x="96" y="1065"/>
                    </a:cubicBezTo>
                    <a:cubicBezTo>
                      <a:pt x="92" y="1073"/>
                      <a:pt x="84" y="1074"/>
                      <a:pt x="88" y="1078"/>
                    </a:cubicBezTo>
                    <a:cubicBezTo>
                      <a:pt x="90" y="1080"/>
                      <a:pt x="91" y="1083"/>
                      <a:pt x="92" y="1084"/>
                    </a:cubicBezTo>
                    <a:cubicBezTo>
                      <a:pt x="93" y="1087"/>
                      <a:pt x="93" y="1088"/>
                      <a:pt x="93" y="1088"/>
                    </a:cubicBezTo>
                    <a:cubicBezTo>
                      <a:pt x="93" y="1088"/>
                      <a:pt x="97" y="1094"/>
                      <a:pt x="90" y="1109"/>
                    </a:cubicBezTo>
                    <a:cubicBezTo>
                      <a:pt x="82" y="1125"/>
                      <a:pt x="91" y="1142"/>
                      <a:pt x="93" y="1163"/>
                    </a:cubicBezTo>
                    <a:cubicBezTo>
                      <a:pt x="96" y="1184"/>
                      <a:pt x="98" y="1205"/>
                      <a:pt x="98" y="1230"/>
                    </a:cubicBezTo>
                    <a:cubicBezTo>
                      <a:pt x="98" y="1256"/>
                      <a:pt x="102" y="1282"/>
                      <a:pt x="106" y="1286"/>
                    </a:cubicBezTo>
                    <a:cubicBezTo>
                      <a:pt x="109" y="1291"/>
                      <a:pt x="116" y="1291"/>
                      <a:pt x="118" y="1293"/>
                    </a:cubicBezTo>
                    <a:cubicBezTo>
                      <a:pt x="120" y="1295"/>
                      <a:pt x="124" y="1302"/>
                      <a:pt x="123" y="1309"/>
                    </a:cubicBezTo>
                    <a:cubicBezTo>
                      <a:pt x="121" y="1314"/>
                      <a:pt x="119" y="1322"/>
                      <a:pt x="120" y="1327"/>
                    </a:cubicBezTo>
                    <a:cubicBezTo>
                      <a:pt x="120" y="1329"/>
                      <a:pt x="121" y="1330"/>
                      <a:pt x="122" y="1330"/>
                    </a:cubicBezTo>
                    <a:cubicBezTo>
                      <a:pt x="127" y="1333"/>
                      <a:pt x="123" y="1333"/>
                      <a:pt x="122" y="1335"/>
                    </a:cubicBezTo>
                    <a:cubicBezTo>
                      <a:pt x="121" y="1337"/>
                      <a:pt x="115" y="1340"/>
                      <a:pt x="116" y="1343"/>
                    </a:cubicBezTo>
                    <a:cubicBezTo>
                      <a:pt x="118" y="1346"/>
                      <a:pt x="114" y="1352"/>
                      <a:pt x="114" y="1352"/>
                    </a:cubicBezTo>
                    <a:cubicBezTo>
                      <a:pt x="114" y="1352"/>
                      <a:pt x="103" y="1351"/>
                      <a:pt x="101" y="1361"/>
                    </a:cubicBezTo>
                    <a:cubicBezTo>
                      <a:pt x="98" y="1372"/>
                      <a:pt x="74" y="1365"/>
                      <a:pt x="72" y="1375"/>
                    </a:cubicBezTo>
                    <a:cubicBezTo>
                      <a:pt x="69" y="1384"/>
                      <a:pt x="67" y="1398"/>
                      <a:pt x="72" y="1404"/>
                    </a:cubicBezTo>
                    <a:cubicBezTo>
                      <a:pt x="78" y="1410"/>
                      <a:pt x="95" y="1411"/>
                      <a:pt x="113" y="1409"/>
                    </a:cubicBezTo>
                    <a:cubicBezTo>
                      <a:pt x="131" y="1408"/>
                      <a:pt x="146" y="1411"/>
                      <a:pt x="159" y="1410"/>
                    </a:cubicBezTo>
                    <a:cubicBezTo>
                      <a:pt x="179" y="1409"/>
                      <a:pt x="209" y="1412"/>
                      <a:pt x="208" y="1407"/>
                    </a:cubicBezTo>
                    <a:cubicBezTo>
                      <a:pt x="207" y="1405"/>
                      <a:pt x="205" y="1375"/>
                      <a:pt x="205" y="1374"/>
                    </a:cubicBezTo>
                    <a:cubicBezTo>
                      <a:pt x="206" y="1371"/>
                      <a:pt x="205" y="1368"/>
                      <a:pt x="205" y="1368"/>
                    </a:cubicBezTo>
                    <a:cubicBezTo>
                      <a:pt x="205" y="1368"/>
                      <a:pt x="208" y="1327"/>
                      <a:pt x="212" y="1323"/>
                    </a:cubicBezTo>
                    <a:cubicBezTo>
                      <a:pt x="216" y="1319"/>
                      <a:pt x="218" y="1305"/>
                      <a:pt x="218" y="1305"/>
                    </a:cubicBezTo>
                    <a:cubicBezTo>
                      <a:pt x="218" y="1305"/>
                      <a:pt x="225" y="1296"/>
                      <a:pt x="204" y="1267"/>
                    </a:cubicBezTo>
                    <a:cubicBezTo>
                      <a:pt x="202" y="1264"/>
                      <a:pt x="203" y="1208"/>
                      <a:pt x="203" y="1190"/>
                    </a:cubicBezTo>
                    <a:cubicBezTo>
                      <a:pt x="203" y="1172"/>
                      <a:pt x="207" y="1160"/>
                      <a:pt x="205" y="1150"/>
                    </a:cubicBezTo>
                    <a:cubicBezTo>
                      <a:pt x="203" y="1140"/>
                      <a:pt x="201" y="1131"/>
                      <a:pt x="201" y="1131"/>
                    </a:cubicBezTo>
                    <a:cubicBezTo>
                      <a:pt x="201" y="1131"/>
                      <a:pt x="206" y="1095"/>
                      <a:pt x="200" y="1086"/>
                    </a:cubicBezTo>
                    <a:cubicBezTo>
                      <a:pt x="194" y="1076"/>
                      <a:pt x="184" y="1077"/>
                      <a:pt x="190" y="1070"/>
                    </a:cubicBezTo>
                    <a:cubicBezTo>
                      <a:pt x="197" y="1063"/>
                      <a:pt x="208" y="1002"/>
                      <a:pt x="209" y="980"/>
                    </a:cubicBezTo>
                    <a:cubicBezTo>
                      <a:pt x="210" y="958"/>
                      <a:pt x="216" y="932"/>
                      <a:pt x="218" y="921"/>
                    </a:cubicBezTo>
                    <a:cubicBezTo>
                      <a:pt x="221" y="910"/>
                      <a:pt x="220" y="912"/>
                      <a:pt x="225" y="889"/>
                    </a:cubicBezTo>
                    <a:cubicBezTo>
                      <a:pt x="229" y="867"/>
                      <a:pt x="228" y="843"/>
                      <a:pt x="232" y="839"/>
                    </a:cubicBezTo>
                    <a:cubicBezTo>
                      <a:pt x="233" y="839"/>
                      <a:pt x="235" y="839"/>
                      <a:pt x="237" y="839"/>
                    </a:cubicBezTo>
                    <a:cubicBezTo>
                      <a:pt x="240" y="841"/>
                      <a:pt x="241" y="844"/>
                      <a:pt x="241" y="851"/>
                    </a:cubicBezTo>
                    <a:cubicBezTo>
                      <a:pt x="241" y="861"/>
                      <a:pt x="249" y="913"/>
                      <a:pt x="251" y="920"/>
                    </a:cubicBezTo>
                    <a:cubicBezTo>
                      <a:pt x="254" y="927"/>
                      <a:pt x="254" y="988"/>
                      <a:pt x="256" y="1009"/>
                    </a:cubicBezTo>
                    <a:cubicBezTo>
                      <a:pt x="258" y="1029"/>
                      <a:pt x="267" y="1031"/>
                      <a:pt x="266" y="1042"/>
                    </a:cubicBezTo>
                    <a:cubicBezTo>
                      <a:pt x="264" y="1052"/>
                      <a:pt x="259" y="1053"/>
                      <a:pt x="266" y="1063"/>
                    </a:cubicBezTo>
                    <a:cubicBezTo>
                      <a:pt x="274" y="1072"/>
                      <a:pt x="276" y="1068"/>
                      <a:pt x="272" y="1077"/>
                    </a:cubicBezTo>
                    <a:cubicBezTo>
                      <a:pt x="267" y="1087"/>
                      <a:pt x="265" y="1097"/>
                      <a:pt x="265" y="1097"/>
                    </a:cubicBezTo>
                    <a:cubicBezTo>
                      <a:pt x="265" y="1097"/>
                      <a:pt x="255" y="1127"/>
                      <a:pt x="259" y="1133"/>
                    </a:cubicBezTo>
                    <a:cubicBezTo>
                      <a:pt x="262" y="1140"/>
                      <a:pt x="262" y="1148"/>
                      <a:pt x="262" y="1164"/>
                    </a:cubicBezTo>
                    <a:cubicBezTo>
                      <a:pt x="262" y="1179"/>
                      <a:pt x="264" y="1185"/>
                      <a:pt x="264" y="1198"/>
                    </a:cubicBezTo>
                    <a:cubicBezTo>
                      <a:pt x="264" y="1211"/>
                      <a:pt x="269" y="1241"/>
                      <a:pt x="268" y="1255"/>
                    </a:cubicBezTo>
                    <a:cubicBezTo>
                      <a:pt x="268" y="1255"/>
                      <a:pt x="272" y="1275"/>
                      <a:pt x="263" y="1287"/>
                    </a:cubicBezTo>
                    <a:cubicBezTo>
                      <a:pt x="254" y="1299"/>
                      <a:pt x="255" y="1318"/>
                      <a:pt x="260" y="1335"/>
                    </a:cubicBezTo>
                    <a:cubicBezTo>
                      <a:pt x="265" y="1353"/>
                      <a:pt x="272" y="1364"/>
                      <a:pt x="271" y="1367"/>
                    </a:cubicBezTo>
                    <a:cubicBezTo>
                      <a:pt x="271" y="1370"/>
                      <a:pt x="272" y="1371"/>
                      <a:pt x="273" y="1372"/>
                    </a:cubicBezTo>
                    <a:cubicBezTo>
                      <a:pt x="274" y="1373"/>
                      <a:pt x="270" y="1405"/>
                      <a:pt x="271" y="1407"/>
                    </a:cubicBezTo>
                    <a:cubicBezTo>
                      <a:pt x="275" y="1412"/>
                      <a:pt x="297" y="1405"/>
                      <a:pt x="301" y="1409"/>
                    </a:cubicBezTo>
                    <a:cubicBezTo>
                      <a:pt x="305" y="1414"/>
                      <a:pt x="314" y="1405"/>
                      <a:pt x="329" y="1409"/>
                    </a:cubicBezTo>
                    <a:cubicBezTo>
                      <a:pt x="343" y="1414"/>
                      <a:pt x="373" y="1413"/>
                      <a:pt x="392" y="1410"/>
                    </a:cubicBezTo>
                    <a:cubicBezTo>
                      <a:pt x="411" y="1406"/>
                      <a:pt x="411" y="1399"/>
                      <a:pt x="410" y="1386"/>
                    </a:cubicBezTo>
                    <a:cubicBezTo>
                      <a:pt x="408" y="1372"/>
                      <a:pt x="380" y="1378"/>
                      <a:pt x="372" y="1372"/>
                    </a:cubicBezTo>
                    <a:cubicBezTo>
                      <a:pt x="365" y="1365"/>
                      <a:pt x="355" y="1354"/>
                      <a:pt x="355" y="1351"/>
                    </a:cubicBezTo>
                    <a:cubicBezTo>
                      <a:pt x="355" y="1348"/>
                      <a:pt x="359" y="1346"/>
                      <a:pt x="359" y="1346"/>
                    </a:cubicBezTo>
                    <a:cubicBezTo>
                      <a:pt x="352" y="1342"/>
                      <a:pt x="352" y="1342"/>
                      <a:pt x="352" y="1342"/>
                    </a:cubicBezTo>
                    <a:cubicBezTo>
                      <a:pt x="352" y="1342"/>
                      <a:pt x="353" y="1340"/>
                      <a:pt x="353" y="1339"/>
                    </a:cubicBezTo>
                    <a:cubicBezTo>
                      <a:pt x="353" y="1337"/>
                      <a:pt x="353" y="1334"/>
                      <a:pt x="352" y="1332"/>
                    </a:cubicBezTo>
                    <a:cubicBezTo>
                      <a:pt x="351" y="1329"/>
                      <a:pt x="343" y="1330"/>
                      <a:pt x="342" y="1323"/>
                    </a:cubicBezTo>
                    <a:cubicBezTo>
                      <a:pt x="342" y="1317"/>
                      <a:pt x="344" y="1309"/>
                      <a:pt x="344" y="1309"/>
                    </a:cubicBezTo>
                    <a:cubicBezTo>
                      <a:pt x="344" y="1309"/>
                      <a:pt x="358" y="1294"/>
                      <a:pt x="354" y="1285"/>
                    </a:cubicBezTo>
                    <a:cubicBezTo>
                      <a:pt x="351" y="1276"/>
                      <a:pt x="353" y="1269"/>
                      <a:pt x="355" y="1256"/>
                    </a:cubicBezTo>
                    <a:cubicBezTo>
                      <a:pt x="358" y="1243"/>
                      <a:pt x="381" y="1130"/>
                      <a:pt x="380" y="1121"/>
                    </a:cubicBezTo>
                    <a:cubicBezTo>
                      <a:pt x="379" y="1112"/>
                      <a:pt x="377" y="1102"/>
                      <a:pt x="374" y="1096"/>
                    </a:cubicBezTo>
                    <a:cubicBezTo>
                      <a:pt x="370" y="1089"/>
                      <a:pt x="367" y="1080"/>
                      <a:pt x="367" y="1080"/>
                    </a:cubicBezTo>
                    <a:cubicBezTo>
                      <a:pt x="367" y="1080"/>
                      <a:pt x="371" y="1062"/>
                      <a:pt x="369" y="1052"/>
                    </a:cubicBezTo>
                    <a:cubicBezTo>
                      <a:pt x="367" y="1042"/>
                      <a:pt x="364" y="1037"/>
                      <a:pt x="364" y="1030"/>
                    </a:cubicBezTo>
                    <a:cubicBezTo>
                      <a:pt x="363" y="1024"/>
                      <a:pt x="363" y="960"/>
                      <a:pt x="365" y="949"/>
                    </a:cubicBezTo>
                    <a:cubicBezTo>
                      <a:pt x="367" y="938"/>
                      <a:pt x="372" y="913"/>
                      <a:pt x="373" y="907"/>
                    </a:cubicBezTo>
                    <a:cubicBezTo>
                      <a:pt x="373" y="905"/>
                      <a:pt x="374" y="901"/>
                      <a:pt x="374" y="896"/>
                    </a:cubicBezTo>
                    <a:cubicBezTo>
                      <a:pt x="379" y="893"/>
                      <a:pt x="385" y="889"/>
                      <a:pt x="390" y="885"/>
                    </a:cubicBezTo>
                    <a:cubicBezTo>
                      <a:pt x="397" y="880"/>
                      <a:pt x="403" y="874"/>
                      <a:pt x="407" y="868"/>
                    </a:cubicBezTo>
                    <a:cubicBezTo>
                      <a:pt x="411" y="861"/>
                      <a:pt x="413" y="857"/>
                      <a:pt x="414" y="849"/>
                    </a:cubicBezTo>
                    <a:cubicBezTo>
                      <a:pt x="416" y="840"/>
                      <a:pt x="417" y="835"/>
                      <a:pt x="418" y="830"/>
                    </a:cubicBezTo>
                    <a:cubicBezTo>
                      <a:pt x="419" y="824"/>
                      <a:pt x="419" y="820"/>
                      <a:pt x="419" y="812"/>
                    </a:cubicBezTo>
                    <a:cubicBezTo>
                      <a:pt x="419" y="807"/>
                      <a:pt x="419" y="802"/>
                      <a:pt x="419" y="800"/>
                    </a:cubicBezTo>
                    <a:cubicBezTo>
                      <a:pt x="420" y="799"/>
                      <a:pt x="420" y="799"/>
                      <a:pt x="421" y="799"/>
                    </a:cubicBezTo>
                    <a:cubicBezTo>
                      <a:pt x="421" y="799"/>
                      <a:pt x="432" y="767"/>
                      <a:pt x="433" y="757"/>
                    </a:cubicBezTo>
                    <a:cubicBezTo>
                      <a:pt x="434" y="747"/>
                      <a:pt x="429" y="750"/>
                      <a:pt x="427" y="745"/>
                    </a:cubicBezTo>
                    <a:close/>
                    <a:moveTo>
                      <a:pt x="378" y="867"/>
                    </a:moveTo>
                    <a:cubicBezTo>
                      <a:pt x="378" y="867"/>
                      <a:pt x="378" y="866"/>
                      <a:pt x="378" y="866"/>
                    </a:cubicBezTo>
                    <a:cubicBezTo>
                      <a:pt x="379" y="866"/>
                      <a:pt x="380" y="866"/>
                      <a:pt x="380" y="866"/>
                    </a:cubicBezTo>
                    <a:cubicBezTo>
                      <a:pt x="380" y="866"/>
                      <a:pt x="379" y="867"/>
                      <a:pt x="378" y="867"/>
                    </a:cubicBezTo>
                    <a:close/>
                    <a:moveTo>
                      <a:pt x="381" y="837"/>
                    </a:moveTo>
                    <a:cubicBezTo>
                      <a:pt x="382" y="842"/>
                      <a:pt x="382" y="845"/>
                      <a:pt x="380" y="850"/>
                    </a:cubicBezTo>
                    <a:cubicBezTo>
                      <a:pt x="380" y="850"/>
                      <a:pt x="380" y="851"/>
                      <a:pt x="379" y="851"/>
                    </a:cubicBezTo>
                    <a:cubicBezTo>
                      <a:pt x="380" y="842"/>
                      <a:pt x="380" y="834"/>
                      <a:pt x="380" y="827"/>
                    </a:cubicBezTo>
                    <a:cubicBezTo>
                      <a:pt x="380" y="827"/>
                      <a:pt x="380" y="826"/>
                      <a:pt x="380" y="826"/>
                    </a:cubicBezTo>
                    <a:cubicBezTo>
                      <a:pt x="384" y="830"/>
                      <a:pt x="380" y="833"/>
                      <a:pt x="381" y="83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7">
                <a:extLst>
                  <a:ext uri="{FF2B5EF4-FFF2-40B4-BE49-F238E27FC236}">
                    <a16:creationId xmlns:a16="http://schemas.microsoft.com/office/drawing/2014/main" id="{55D0639E-722C-6C1E-3E88-92FBC1548785}"/>
                  </a:ext>
                </a:extLst>
              </p:cNvPr>
              <p:cNvSpPr>
                <a:spLocks noEditPoints="1"/>
              </p:cNvSpPr>
              <p:nvPr/>
            </p:nvSpPr>
            <p:spPr bwMode="auto">
              <a:xfrm>
                <a:off x="2626860" y="4195737"/>
                <a:ext cx="305060" cy="1043165"/>
              </a:xfrm>
              <a:custGeom>
                <a:avLst/>
                <a:gdLst>
                  <a:gd name="T0" fmla="*/ 361 w 376"/>
                  <a:gd name="T1" fmla="*/ 485 h 1287"/>
                  <a:gd name="T2" fmla="*/ 361 w 376"/>
                  <a:gd name="T3" fmla="*/ 401 h 1287"/>
                  <a:gd name="T4" fmla="*/ 308 w 376"/>
                  <a:gd name="T5" fmla="*/ 248 h 1287"/>
                  <a:gd name="T6" fmla="*/ 295 w 376"/>
                  <a:gd name="T7" fmla="*/ 221 h 1287"/>
                  <a:gd name="T8" fmla="*/ 218 w 376"/>
                  <a:gd name="T9" fmla="*/ 19 h 1287"/>
                  <a:gd name="T10" fmla="*/ 93 w 376"/>
                  <a:gd name="T11" fmla="*/ 216 h 1287"/>
                  <a:gd name="T12" fmla="*/ 38 w 376"/>
                  <a:gd name="T13" fmla="*/ 292 h 1287"/>
                  <a:gd name="T14" fmla="*/ 27 w 376"/>
                  <a:gd name="T15" fmla="*/ 488 h 1287"/>
                  <a:gd name="T16" fmla="*/ 27 w 376"/>
                  <a:gd name="T17" fmla="*/ 607 h 1287"/>
                  <a:gd name="T18" fmla="*/ 36 w 376"/>
                  <a:gd name="T19" fmla="*/ 668 h 1287"/>
                  <a:gd name="T20" fmla="*/ 50 w 376"/>
                  <a:gd name="T21" fmla="*/ 760 h 1287"/>
                  <a:gd name="T22" fmla="*/ 55 w 376"/>
                  <a:gd name="T23" fmla="*/ 852 h 1287"/>
                  <a:gd name="T24" fmla="*/ 24 w 376"/>
                  <a:gd name="T25" fmla="*/ 1019 h 1287"/>
                  <a:gd name="T26" fmla="*/ 11 w 376"/>
                  <a:gd name="T27" fmla="*/ 1170 h 1287"/>
                  <a:gd name="T28" fmla="*/ 6 w 376"/>
                  <a:gd name="T29" fmla="*/ 1229 h 1287"/>
                  <a:gd name="T30" fmla="*/ 50 w 376"/>
                  <a:gd name="T31" fmla="*/ 1287 h 1287"/>
                  <a:gd name="T32" fmla="*/ 57 w 376"/>
                  <a:gd name="T33" fmla="*/ 1183 h 1287"/>
                  <a:gd name="T34" fmla="*/ 79 w 376"/>
                  <a:gd name="T35" fmla="*/ 1116 h 1287"/>
                  <a:gd name="T36" fmla="*/ 91 w 376"/>
                  <a:gd name="T37" fmla="*/ 1054 h 1287"/>
                  <a:gd name="T38" fmla="*/ 129 w 376"/>
                  <a:gd name="T39" fmla="*/ 938 h 1287"/>
                  <a:gd name="T40" fmla="*/ 186 w 376"/>
                  <a:gd name="T41" fmla="*/ 767 h 1287"/>
                  <a:gd name="T42" fmla="*/ 213 w 376"/>
                  <a:gd name="T43" fmla="*/ 823 h 1287"/>
                  <a:gd name="T44" fmla="*/ 213 w 376"/>
                  <a:gd name="T45" fmla="*/ 999 h 1287"/>
                  <a:gd name="T46" fmla="*/ 208 w 376"/>
                  <a:gd name="T47" fmla="*/ 1162 h 1287"/>
                  <a:gd name="T48" fmla="*/ 198 w 376"/>
                  <a:gd name="T49" fmla="*/ 1253 h 1287"/>
                  <a:gd name="T50" fmla="*/ 262 w 376"/>
                  <a:gd name="T51" fmla="*/ 1281 h 1287"/>
                  <a:gd name="T52" fmla="*/ 263 w 376"/>
                  <a:gd name="T53" fmla="*/ 1182 h 1287"/>
                  <a:gd name="T54" fmla="*/ 280 w 376"/>
                  <a:gd name="T55" fmla="*/ 1111 h 1287"/>
                  <a:gd name="T56" fmla="*/ 291 w 376"/>
                  <a:gd name="T57" fmla="*/ 1048 h 1287"/>
                  <a:gd name="T58" fmla="*/ 302 w 376"/>
                  <a:gd name="T59" fmla="*/ 960 h 1287"/>
                  <a:gd name="T60" fmla="*/ 303 w 376"/>
                  <a:gd name="T61" fmla="*/ 880 h 1287"/>
                  <a:gd name="T62" fmla="*/ 321 w 376"/>
                  <a:gd name="T63" fmla="*/ 785 h 1287"/>
                  <a:gd name="T64" fmla="*/ 357 w 376"/>
                  <a:gd name="T65" fmla="*/ 746 h 1287"/>
                  <a:gd name="T66" fmla="*/ 373 w 376"/>
                  <a:gd name="T67" fmla="*/ 670 h 1287"/>
                  <a:gd name="T68" fmla="*/ 310 w 376"/>
                  <a:gd name="T69" fmla="*/ 529 h 1287"/>
                  <a:gd name="T70" fmla="*/ 280 w 376"/>
                  <a:gd name="T71" fmla="*/ 469 h 1287"/>
                  <a:gd name="T72" fmla="*/ 295 w 376"/>
                  <a:gd name="T73" fmla="*/ 389 h 1287"/>
                  <a:gd name="T74" fmla="*/ 301 w 376"/>
                  <a:gd name="T75" fmla="*/ 446 h 1287"/>
                  <a:gd name="T76" fmla="*/ 315 w 376"/>
                  <a:gd name="T77" fmla="*/ 525 h 1287"/>
                  <a:gd name="T78" fmla="*/ 331 w 376"/>
                  <a:gd name="T79" fmla="*/ 717 h 1287"/>
                  <a:gd name="T80" fmla="*/ 343 w 376"/>
                  <a:gd name="T81" fmla="*/ 686 h 1287"/>
                  <a:gd name="T82" fmla="*/ 68 w 376"/>
                  <a:gd name="T83" fmla="*/ 656 h 1287"/>
                  <a:gd name="T84" fmla="*/ 70 w 376"/>
                  <a:gd name="T85" fmla="*/ 578 h 1287"/>
                  <a:gd name="T86" fmla="*/ 74 w 376"/>
                  <a:gd name="T87" fmla="*/ 534 h 1287"/>
                  <a:gd name="T88" fmla="*/ 82 w 376"/>
                  <a:gd name="T89" fmla="*/ 492 h 1287"/>
                  <a:gd name="T90" fmla="*/ 73 w 376"/>
                  <a:gd name="T91" fmla="*/ 672 h 1287"/>
                  <a:gd name="T92" fmla="*/ 56 w 376"/>
                  <a:gd name="T93" fmla="*/ 709 h 1287"/>
                  <a:gd name="T94" fmla="*/ 66 w 376"/>
                  <a:gd name="T95" fmla="*/ 744 h 1287"/>
                  <a:gd name="T96" fmla="*/ 333 w 376"/>
                  <a:gd name="T97" fmla="*/ 761 h 1287"/>
                  <a:gd name="T98" fmla="*/ 335 w 376"/>
                  <a:gd name="T99" fmla="*/ 753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6" h="1287">
                    <a:moveTo>
                      <a:pt x="369" y="564"/>
                    </a:moveTo>
                    <a:cubicBezTo>
                      <a:pt x="369" y="562"/>
                      <a:pt x="360" y="510"/>
                      <a:pt x="361" y="506"/>
                    </a:cubicBezTo>
                    <a:cubicBezTo>
                      <a:pt x="362" y="501"/>
                      <a:pt x="361" y="499"/>
                      <a:pt x="361" y="496"/>
                    </a:cubicBezTo>
                    <a:cubicBezTo>
                      <a:pt x="362" y="493"/>
                      <a:pt x="358" y="491"/>
                      <a:pt x="361" y="485"/>
                    </a:cubicBezTo>
                    <a:cubicBezTo>
                      <a:pt x="363" y="479"/>
                      <a:pt x="363" y="476"/>
                      <a:pt x="364" y="475"/>
                    </a:cubicBezTo>
                    <a:cubicBezTo>
                      <a:pt x="365" y="474"/>
                      <a:pt x="366" y="467"/>
                      <a:pt x="361" y="460"/>
                    </a:cubicBezTo>
                    <a:cubicBezTo>
                      <a:pt x="355" y="452"/>
                      <a:pt x="361" y="450"/>
                      <a:pt x="362" y="441"/>
                    </a:cubicBezTo>
                    <a:cubicBezTo>
                      <a:pt x="362" y="432"/>
                      <a:pt x="360" y="417"/>
                      <a:pt x="361" y="401"/>
                    </a:cubicBezTo>
                    <a:cubicBezTo>
                      <a:pt x="362" y="385"/>
                      <a:pt x="355" y="353"/>
                      <a:pt x="355" y="346"/>
                    </a:cubicBezTo>
                    <a:cubicBezTo>
                      <a:pt x="355" y="338"/>
                      <a:pt x="355" y="318"/>
                      <a:pt x="351" y="310"/>
                    </a:cubicBezTo>
                    <a:cubicBezTo>
                      <a:pt x="346" y="301"/>
                      <a:pt x="347" y="292"/>
                      <a:pt x="345" y="281"/>
                    </a:cubicBezTo>
                    <a:cubicBezTo>
                      <a:pt x="343" y="273"/>
                      <a:pt x="324" y="257"/>
                      <a:pt x="308" y="248"/>
                    </a:cubicBezTo>
                    <a:cubicBezTo>
                      <a:pt x="315" y="251"/>
                      <a:pt x="322" y="250"/>
                      <a:pt x="322" y="250"/>
                    </a:cubicBezTo>
                    <a:cubicBezTo>
                      <a:pt x="307" y="248"/>
                      <a:pt x="299" y="230"/>
                      <a:pt x="299" y="230"/>
                    </a:cubicBezTo>
                    <a:cubicBezTo>
                      <a:pt x="313" y="242"/>
                      <a:pt x="320" y="235"/>
                      <a:pt x="320" y="235"/>
                    </a:cubicBezTo>
                    <a:cubicBezTo>
                      <a:pt x="311" y="239"/>
                      <a:pt x="304" y="227"/>
                      <a:pt x="295" y="221"/>
                    </a:cubicBezTo>
                    <a:cubicBezTo>
                      <a:pt x="286" y="216"/>
                      <a:pt x="282" y="212"/>
                      <a:pt x="274" y="203"/>
                    </a:cubicBezTo>
                    <a:cubicBezTo>
                      <a:pt x="267" y="194"/>
                      <a:pt x="265" y="180"/>
                      <a:pt x="265" y="167"/>
                    </a:cubicBezTo>
                    <a:cubicBezTo>
                      <a:pt x="266" y="154"/>
                      <a:pt x="262" y="132"/>
                      <a:pt x="258" y="101"/>
                    </a:cubicBezTo>
                    <a:cubicBezTo>
                      <a:pt x="254" y="70"/>
                      <a:pt x="229" y="33"/>
                      <a:pt x="218" y="19"/>
                    </a:cubicBezTo>
                    <a:cubicBezTo>
                      <a:pt x="208" y="4"/>
                      <a:pt x="191" y="9"/>
                      <a:pt x="189" y="9"/>
                    </a:cubicBezTo>
                    <a:cubicBezTo>
                      <a:pt x="187" y="9"/>
                      <a:pt x="192" y="0"/>
                      <a:pt x="156" y="0"/>
                    </a:cubicBezTo>
                    <a:cubicBezTo>
                      <a:pt x="121" y="0"/>
                      <a:pt x="99" y="95"/>
                      <a:pt x="94" y="121"/>
                    </a:cubicBezTo>
                    <a:cubicBezTo>
                      <a:pt x="90" y="146"/>
                      <a:pt x="94" y="202"/>
                      <a:pt x="93" y="216"/>
                    </a:cubicBezTo>
                    <a:cubicBezTo>
                      <a:pt x="93" y="230"/>
                      <a:pt x="63" y="230"/>
                      <a:pt x="63" y="230"/>
                    </a:cubicBezTo>
                    <a:cubicBezTo>
                      <a:pt x="66" y="233"/>
                      <a:pt x="71" y="234"/>
                      <a:pt x="75" y="234"/>
                    </a:cubicBezTo>
                    <a:cubicBezTo>
                      <a:pt x="68" y="237"/>
                      <a:pt x="56" y="242"/>
                      <a:pt x="50" y="250"/>
                    </a:cubicBezTo>
                    <a:cubicBezTo>
                      <a:pt x="42" y="260"/>
                      <a:pt x="40" y="285"/>
                      <a:pt x="38" y="292"/>
                    </a:cubicBezTo>
                    <a:cubicBezTo>
                      <a:pt x="36" y="299"/>
                      <a:pt x="34" y="363"/>
                      <a:pt x="31" y="381"/>
                    </a:cubicBezTo>
                    <a:cubicBezTo>
                      <a:pt x="29" y="399"/>
                      <a:pt x="27" y="452"/>
                      <a:pt x="27" y="452"/>
                    </a:cubicBezTo>
                    <a:cubicBezTo>
                      <a:pt x="26" y="468"/>
                      <a:pt x="26" y="468"/>
                      <a:pt x="26" y="468"/>
                    </a:cubicBezTo>
                    <a:cubicBezTo>
                      <a:pt x="26" y="468"/>
                      <a:pt x="25" y="472"/>
                      <a:pt x="27" y="488"/>
                    </a:cubicBezTo>
                    <a:cubicBezTo>
                      <a:pt x="29" y="504"/>
                      <a:pt x="27" y="514"/>
                      <a:pt x="27" y="514"/>
                    </a:cubicBezTo>
                    <a:cubicBezTo>
                      <a:pt x="27" y="514"/>
                      <a:pt x="25" y="534"/>
                      <a:pt x="25" y="546"/>
                    </a:cubicBezTo>
                    <a:cubicBezTo>
                      <a:pt x="24" y="558"/>
                      <a:pt x="25" y="583"/>
                      <a:pt x="28" y="592"/>
                    </a:cubicBezTo>
                    <a:cubicBezTo>
                      <a:pt x="31" y="601"/>
                      <a:pt x="27" y="596"/>
                      <a:pt x="27" y="607"/>
                    </a:cubicBezTo>
                    <a:cubicBezTo>
                      <a:pt x="26" y="617"/>
                      <a:pt x="25" y="631"/>
                      <a:pt x="25" y="631"/>
                    </a:cubicBezTo>
                    <a:cubicBezTo>
                      <a:pt x="25" y="631"/>
                      <a:pt x="28" y="641"/>
                      <a:pt x="27" y="649"/>
                    </a:cubicBezTo>
                    <a:cubicBezTo>
                      <a:pt x="27" y="656"/>
                      <a:pt x="33" y="668"/>
                      <a:pt x="33" y="668"/>
                    </a:cubicBezTo>
                    <a:cubicBezTo>
                      <a:pt x="34" y="668"/>
                      <a:pt x="35" y="668"/>
                      <a:pt x="36" y="668"/>
                    </a:cubicBezTo>
                    <a:cubicBezTo>
                      <a:pt x="36" y="672"/>
                      <a:pt x="30" y="706"/>
                      <a:pt x="30" y="706"/>
                    </a:cubicBezTo>
                    <a:cubicBezTo>
                      <a:pt x="30" y="706"/>
                      <a:pt x="32" y="714"/>
                      <a:pt x="31" y="718"/>
                    </a:cubicBezTo>
                    <a:cubicBezTo>
                      <a:pt x="30" y="722"/>
                      <a:pt x="39" y="746"/>
                      <a:pt x="41" y="749"/>
                    </a:cubicBezTo>
                    <a:cubicBezTo>
                      <a:pt x="43" y="753"/>
                      <a:pt x="47" y="755"/>
                      <a:pt x="50" y="760"/>
                    </a:cubicBezTo>
                    <a:cubicBezTo>
                      <a:pt x="52" y="764"/>
                      <a:pt x="61" y="776"/>
                      <a:pt x="66" y="779"/>
                    </a:cubicBezTo>
                    <a:cubicBezTo>
                      <a:pt x="65" y="781"/>
                      <a:pt x="65" y="782"/>
                      <a:pt x="65" y="784"/>
                    </a:cubicBezTo>
                    <a:cubicBezTo>
                      <a:pt x="64" y="795"/>
                      <a:pt x="64" y="816"/>
                      <a:pt x="64" y="816"/>
                    </a:cubicBezTo>
                    <a:cubicBezTo>
                      <a:pt x="64" y="816"/>
                      <a:pt x="59" y="842"/>
                      <a:pt x="55" y="852"/>
                    </a:cubicBezTo>
                    <a:cubicBezTo>
                      <a:pt x="51" y="861"/>
                      <a:pt x="53" y="901"/>
                      <a:pt x="50" y="911"/>
                    </a:cubicBezTo>
                    <a:cubicBezTo>
                      <a:pt x="47" y="922"/>
                      <a:pt x="46" y="939"/>
                      <a:pt x="43" y="944"/>
                    </a:cubicBezTo>
                    <a:cubicBezTo>
                      <a:pt x="41" y="949"/>
                      <a:pt x="36" y="967"/>
                      <a:pt x="31" y="981"/>
                    </a:cubicBezTo>
                    <a:cubicBezTo>
                      <a:pt x="26" y="996"/>
                      <a:pt x="24" y="1008"/>
                      <a:pt x="24" y="1019"/>
                    </a:cubicBezTo>
                    <a:cubicBezTo>
                      <a:pt x="24" y="1030"/>
                      <a:pt x="15" y="1068"/>
                      <a:pt x="13" y="1087"/>
                    </a:cubicBezTo>
                    <a:cubicBezTo>
                      <a:pt x="12" y="1105"/>
                      <a:pt x="8" y="1098"/>
                      <a:pt x="8" y="1111"/>
                    </a:cubicBezTo>
                    <a:cubicBezTo>
                      <a:pt x="7" y="1124"/>
                      <a:pt x="11" y="1136"/>
                      <a:pt x="11" y="1143"/>
                    </a:cubicBezTo>
                    <a:cubicBezTo>
                      <a:pt x="11" y="1151"/>
                      <a:pt x="7" y="1164"/>
                      <a:pt x="11" y="1170"/>
                    </a:cubicBezTo>
                    <a:cubicBezTo>
                      <a:pt x="12" y="1171"/>
                      <a:pt x="14" y="1172"/>
                      <a:pt x="15" y="1174"/>
                    </a:cubicBezTo>
                    <a:cubicBezTo>
                      <a:pt x="15" y="1175"/>
                      <a:pt x="15" y="1177"/>
                      <a:pt x="15" y="1179"/>
                    </a:cubicBezTo>
                    <a:cubicBezTo>
                      <a:pt x="14" y="1185"/>
                      <a:pt x="13" y="1193"/>
                      <a:pt x="12" y="1203"/>
                    </a:cubicBezTo>
                    <a:cubicBezTo>
                      <a:pt x="11" y="1212"/>
                      <a:pt x="9" y="1221"/>
                      <a:pt x="6" y="1229"/>
                    </a:cubicBezTo>
                    <a:cubicBezTo>
                      <a:pt x="3" y="1238"/>
                      <a:pt x="5" y="1244"/>
                      <a:pt x="2" y="1255"/>
                    </a:cubicBezTo>
                    <a:cubicBezTo>
                      <a:pt x="0" y="1266"/>
                      <a:pt x="4" y="1268"/>
                      <a:pt x="6" y="1275"/>
                    </a:cubicBezTo>
                    <a:cubicBezTo>
                      <a:pt x="8" y="1281"/>
                      <a:pt x="8" y="1287"/>
                      <a:pt x="8" y="1287"/>
                    </a:cubicBezTo>
                    <a:cubicBezTo>
                      <a:pt x="8" y="1287"/>
                      <a:pt x="42" y="1287"/>
                      <a:pt x="50" y="1287"/>
                    </a:cubicBezTo>
                    <a:cubicBezTo>
                      <a:pt x="58" y="1287"/>
                      <a:pt x="62" y="1268"/>
                      <a:pt x="63" y="1261"/>
                    </a:cubicBezTo>
                    <a:cubicBezTo>
                      <a:pt x="64" y="1253"/>
                      <a:pt x="62" y="1242"/>
                      <a:pt x="62" y="1235"/>
                    </a:cubicBezTo>
                    <a:cubicBezTo>
                      <a:pt x="62" y="1228"/>
                      <a:pt x="62" y="1213"/>
                      <a:pt x="62" y="1204"/>
                    </a:cubicBezTo>
                    <a:cubicBezTo>
                      <a:pt x="62" y="1197"/>
                      <a:pt x="58" y="1188"/>
                      <a:pt x="57" y="1183"/>
                    </a:cubicBezTo>
                    <a:cubicBezTo>
                      <a:pt x="61" y="1181"/>
                      <a:pt x="65" y="1179"/>
                      <a:pt x="66" y="1177"/>
                    </a:cubicBezTo>
                    <a:cubicBezTo>
                      <a:pt x="69" y="1174"/>
                      <a:pt x="68" y="1164"/>
                      <a:pt x="69" y="1157"/>
                    </a:cubicBezTo>
                    <a:cubicBezTo>
                      <a:pt x="70" y="1151"/>
                      <a:pt x="74" y="1146"/>
                      <a:pt x="78" y="1137"/>
                    </a:cubicBezTo>
                    <a:cubicBezTo>
                      <a:pt x="82" y="1127"/>
                      <a:pt x="78" y="1120"/>
                      <a:pt x="79" y="1116"/>
                    </a:cubicBezTo>
                    <a:cubicBezTo>
                      <a:pt x="81" y="1113"/>
                      <a:pt x="82" y="1101"/>
                      <a:pt x="83" y="1097"/>
                    </a:cubicBezTo>
                    <a:cubicBezTo>
                      <a:pt x="84" y="1095"/>
                      <a:pt x="85" y="1091"/>
                      <a:pt x="86" y="1086"/>
                    </a:cubicBezTo>
                    <a:cubicBezTo>
                      <a:pt x="87" y="1083"/>
                      <a:pt x="88" y="1080"/>
                      <a:pt x="89" y="1077"/>
                    </a:cubicBezTo>
                    <a:cubicBezTo>
                      <a:pt x="91" y="1054"/>
                      <a:pt x="91" y="1054"/>
                      <a:pt x="91" y="1054"/>
                    </a:cubicBezTo>
                    <a:cubicBezTo>
                      <a:pt x="91" y="1054"/>
                      <a:pt x="94" y="1046"/>
                      <a:pt x="98" y="1035"/>
                    </a:cubicBezTo>
                    <a:cubicBezTo>
                      <a:pt x="102" y="1024"/>
                      <a:pt x="104" y="1010"/>
                      <a:pt x="109" y="1002"/>
                    </a:cubicBezTo>
                    <a:cubicBezTo>
                      <a:pt x="113" y="994"/>
                      <a:pt x="119" y="962"/>
                      <a:pt x="119" y="962"/>
                    </a:cubicBezTo>
                    <a:cubicBezTo>
                      <a:pt x="119" y="962"/>
                      <a:pt x="124" y="947"/>
                      <a:pt x="129" y="938"/>
                    </a:cubicBezTo>
                    <a:cubicBezTo>
                      <a:pt x="133" y="929"/>
                      <a:pt x="141" y="901"/>
                      <a:pt x="144" y="894"/>
                    </a:cubicBezTo>
                    <a:cubicBezTo>
                      <a:pt x="147" y="887"/>
                      <a:pt x="149" y="872"/>
                      <a:pt x="151" y="864"/>
                    </a:cubicBezTo>
                    <a:cubicBezTo>
                      <a:pt x="154" y="857"/>
                      <a:pt x="162" y="835"/>
                      <a:pt x="166" y="825"/>
                    </a:cubicBezTo>
                    <a:cubicBezTo>
                      <a:pt x="171" y="815"/>
                      <a:pt x="180" y="779"/>
                      <a:pt x="186" y="767"/>
                    </a:cubicBezTo>
                    <a:cubicBezTo>
                      <a:pt x="191" y="754"/>
                      <a:pt x="207" y="708"/>
                      <a:pt x="207" y="708"/>
                    </a:cubicBezTo>
                    <a:cubicBezTo>
                      <a:pt x="207" y="708"/>
                      <a:pt x="211" y="729"/>
                      <a:pt x="212" y="741"/>
                    </a:cubicBezTo>
                    <a:cubicBezTo>
                      <a:pt x="213" y="753"/>
                      <a:pt x="213" y="769"/>
                      <a:pt x="212" y="781"/>
                    </a:cubicBezTo>
                    <a:cubicBezTo>
                      <a:pt x="211" y="792"/>
                      <a:pt x="215" y="814"/>
                      <a:pt x="213" y="823"/>
                    </a:cubicBezTo>
                    <a:cubicBezTo>
                      <a:pt x="212" y="833"/>
                      <a:pt x="214" y="882"/>
                      <a:pt x="215" y="894"/>
                    </a:cubicBezTo>
                    <a:cubicBezTo>
                      <a:pt x="217" y="906"/>
                      <a:pt x="218" y="932"/>
                      <a:pt x="218" y="932"/>
                    </a:cubicBezTo>
                    <a:cubicBezTo>
                      <a:pt x="218" y="932"/>
                      <a:pt x="220" y="952"/>
                      <a:pt x="215" y="961"/>
                    </a:cubicBezTo>
                    <a:cubicBezTo>
                      <a:pt x="209" y="970"/>
                      <a:pt x="213" y="999"/>
                      <a:pt x="213" y="999"/>
                    </a:cubicBezTo>
                    <a:cubicBezTo>
                      <a:pt x="213" y="999"/>
                      <a:pt x="212" y="1030"/>
                      <a:pt x="213" y="1047"/>
                    </a:cubicBezTo>
                    <a:cubicBezTo>
                      <a:pt x="214" y="1063"/>
                      <a:pt x="215" y="1114"/>
                      <a:pt x="215" y="1114"/>
                    </a:cubicBezTo>
                    <a:cubicBezTo>
                      <a:pt x="215" y="1114"/>
                      <a:pt x="210" y="1131"/>
                      <a:pt x="207" y="1143"/>
                    </a:cubicBezTo>
                    <a:cubicBezTo>
                      <a:pt x="204" y="1155"/>
                      <a:pt x="207" y="1154"/>
                      <a:pt x="208" y="1162"/>
                    </a:cubicBezTo>
                    <a:cubicBezTo>
                      <a:pt x="208" y="1169"/>
                      <a:pt x="207" y="1171"/>
                      <a:pt x="210" y="1175"/>
                    </a:cubicBezTo>
                    <a:cubicBezTo>
                      <a:pt x="210" y="1181"/>
                      <a:pt x="212" y="1191"/>
                      <a:pt x="213" y="1200"/>
                    </a:cubicBezTo>
                    <a:cubicBezTo>
                      <a:pt x="214" y="1213"/>
                      <a:pt x="207" y="1214"/>
                      <a:pt x="205" y="1225"/>
                    </a:cubicBezTo>
                    <a:cubicBezTo>
                      <a:pt x="202" y="1236"/>
                      <a:pt x="200" y="1242"/>
                      <a:pt x="198" y="1253"/>
                    </a:cubicBezTo>
                    <a:cubicBezTo>
                      <a:pt x="195" y="1265"/>
                      <a:pt x="193" y="1261"/>
                      <a:pt x="194" y="1270"/>
                    </a:cubicBezTo>
                    <a:cubicBezTo>
                      <a:pt x="195" y="1278"/>
                      <a:pt x="206" y="1286"/>
                      <a:pt x="206" y="1286"/>
                    </a:cubicBezTo>
                    <a:cubicBezTo>
                      <a:pt x="206" y="1286"/>
                      <a:pt x="233" y="1286"/>
                      <a:pt x="243" y="1286"/>
                    </a:cubicBezTo>
                    <a:cubicBezTo>
                      <a:pt x="252" y="1286"/>
                      <a:pt x="258" y="1285"/>
                      <a:pt x="262" y="1281"/>
                    </a:cubicBezTo>
                    <a:cubicBezTo>
                      <a:pt x="266" y="1278"/>
                      <a:pt x="263" y="1273"/>
                      <a:pt x="266" y="1264"/>
                    </a:cubicBezTo>
                    <a:cubicBezTo>
                      <a:pt x="269" y="1254"/>
                      <a:pt x="267" y="1253"/>
                      <a:pt x="265" y="1241"/>
                    </a:cubicBezTo>
                    <a:cubicBezTo>
                      <a:pt x="263" y="1229"/>
                      <a:pt x="263" y="1222"/>
                      <a:pt x="263" y="1214"/>
                    </a:cubicBezTo>
                    <a:cubicBezTo>
                      <a:pt x="262" y="1207"/>
                      <a:pt x="263" y="1188"/>
                      <a:pt x="263" y="1182"/>
                    </a:cubicBezTo>
                    <a:cubicBezTo>
                      <a:pt x="269" y="1179"/>
                      <a:pt x="271" y="1176"/>
                      <a:pt x="272" y="1173"/>
                    </a:cubicBezTo>
                    <a:cubicBezTo>
                      <a:pt x="273" y="1169"/>
                      <a:pt x="276" y="1151"/>
                      <a:pt x="277" y="1143"/>
                    </a:cubicBezTo>
                    <a:cubicBezTo>
                      <a:pt x="279" y="1136"/>
                      <a:pt x="285" y="1139"/>
                      <a:pt x="286" y="1129"/>
                    </a:cubicBezTo>
                    <a:cubicBezTo>
                      <a:pt x="286" y="1120"/>
                      <a:pt x="281" y="1118"/>
                      <a:pt x="280" y="1111"/>
                    </a:cubicBezTo>
                    <a:cubicBezTo>
                      <a:pt x="279" y="1105"/>
                      <a:pt x="277" y="1108"/>
                      <a:pt x="277" y="1105"/>
                    </a:cubicBezTo>
                    <a:cubicBezTo>
                      <a:pt x="277" y="1101"/>
                      <a:pt x="281" y="1094"/>
                      <a:pt x="285" y="1089"/>
                    </a:cubicBezTo>
                    <a:cubicBezTo>
                      <a:pt x="288" y="1083"/>
                      <a:pt x="290" y="1070"/>
                      <a:pt x="290" y="1070"/>
                    </a:cubicBezTo>
                    <a:cubicBezTo>
                      <a:pt x="290" y="1070"/>
                      <a:pt x="290" y="1058"/>
                      <a:pt x="291" y="1048"/>
                    </a:cubicBezTo>
                    <a:cubicBezTo>
                      <a:pt x="293" y="1038"/>
                      <a:pt x="289" y="1030"/>
                      <a:pt x="291" y="1021"/>
                    </a:cubicBezTo>
                    <a:cubicBezTo>
                      <a:pt x="293" y="1011"/>
                      <a:pt x="295" y="1009"/>
                      <a:pt x="297" y="1000"/>
                    </a:cubicBezTo>
                    <a:cubicBezTo>
                      <a:pt x="299" y="990"/>
                      <a:pt x="299" y="987"/>
                      <a:pt x="299" y="976"/>
                    </a:cubicBezTo>
                    <a:cubicBezTo>
                      <a:pt x="299" y="965"/>
                      <a:pt x="302" y="960"/>
                      <a:pt x="302" y="960"/>
                    </a:cubicBezTo>
                    <a:cubicBezTo>
                      <a:pt x="302" y="960"/>
                      <a:pt x="300" y="951"/>
                      <a:pt x="299" y="944"/>
                    </a:cubicBezTo>
                    <a:cubicBezTo>
                      <a:pt x="298" y="938"/>
                      <a:pt x="294" y="933"/>
                      <a:pt x="297" y="927"/>
                    </a:cubicBezTo>
                    <a:cubicBezTo>
                      <a:pt x="301" y="922"/>
                      <a:pt x="300" y="905"/>
                      <a:pt x="300" y="905"/>
                    </a:cubicBezTo>
                    <a:cubicBezTo>
                      <a:pt x="303" y="880"/>
                      <a:pt x="303" y="880"/>
                      <a:pt x="303" y="880"/>
                    </a:cubicBezTo>
                    <a:cubicBezTo>
                      <a:pt x="303" y="880"/>
                      <a:pt x="306" y="874"/>
                      <a:pt x="306" y="863"/>
                    </a:cubicBezTo>
                    <a:cubicBezTo>
                      <a:pt x="306" y="852"/>
                      <a:pt x="308" y="846"/>
                      <a:pt x="309" y="837"/>
                    </a:cubicBezTo>
                    <a:cubicBezTo>
                      <a:pt x="310" y="827"/>
                      <a:pt x="310" y="816"/>
                      <a:pt x="314" y="810"/>
                    </a:cubicBezTo>
                    <a:cubicBezTo>
                      <a:pt x="317" y="804"/>
                      <a:pt x="316" y="796"/>
                      <a:pt x="321" y="785"/>
                    </a:cubicBezTo>
                    <a:cubicBezTo>
                      <a:pt x="322" y="783"/>
                      <a:pt x="322" y="782"/>
                      <a:pt x="323" y="780"/>
                    </a:cubicBezTo>
                    <a:cubicBezTo>
                      <a:pt x="326" y="780"/>
                      <a:pt x="336" y="774"/>
                      <a:pt x="339" y="771"/>
                    </a:cubicBezTo>
                    <a:cubicBezTo>
                      <a:pt x="342" y="767"/>
                      <a:pt x="347" y="761"/>
                      <a:pt x="350" y="757"/>
                    </a:cubicBezTo>
                    <a:cubicBezTo>
                      <a:pt x="353" y="753"/>
                      <a:pt x="353" y="748"/>
                      <a:pt x="357" y="746"/>
                    </a:cubicBezTo>
                    <a:cubicBezTo>
                      <a:pt x="361" y="744"/>
                      <a:pt x="362" y="732"/>
                      <a:pt x="363" y="725"/>
                    </a:cubicBezTo>
                    <a:cubicBezTo>
                      <a:pt x="364" y="718"/>
                      <a:pt x="367" y="693"/>
                      <a:pt x="367" y="690"/>
                    </a:cubicBezTo>
                    <a:cubicBezTo>
                      <a:pt x="370" y="689"/>
                      <a:pt x="372" y="688"/>
                      <a:pt x="372" y="688"/>
                    </a:cubicBezTo>
                    <a:cubicBezTo>
                      <a:pt x="372" y="688"/>
                      <a:pt x="369" y="686"/>
                      <a:pt x="373" y="670"/>
                    </a:cubicBezTo>
                    <a:cubicBezTo>
                      <a:pt x="376" y="654"/>
                      <a:pt x="372" y="626"/>
                      <a:pt x="372" y="611"/>
                    </a:cubicBezTo>
                    <a:cubicBezTo>
                      <a:pt x="372" y="596"/>
                      <a:pt x="369" y="567"/>
                      <a:pt x="369" y="564"/>
                    </a:cubicBezTo>
                    <a:close/>
                    <a:moveTo>
                      <a:pt x="311" y="530"/>
                    </a:moveTo>
                    <a:cubicBezTo>
                      <a:pt x="310" y="530"/>
                      <a:pt x="310" y="530"/>
                      <a:pt x="310" y="529"/>
                    </a:cubicBezTo>
                    <a:cubicBezTo>
                      <a:pt x="308" y="527"/>
                      <a:pt x="306" y="524"/>
                      <a:pt x="303" y="521"/>
                    </a:cubicBezTo>
                    <a:cubicBezTo>
                      <a:pt x="297" y="516"/>
                      <a:pt x="300" y="518"/>
                      <a:pt x="301" y="506"/>
                    </a:cubicBezTo>
                    <a:cubicBezTo>
                      <a:pt x="302" y="494"/>
                      <a:pt x="290" y="480"/>
                      <a:pt x="290" y="480"/>
                    </a:cubicBezTo>
                    <a:cubicBezTo>
                      <a:pt x="290" y="480"/>
                      <a:pt x="287" y="475"/>
                      <a:pt x="280" y="469"/>
                    </a:cubicBezTo>
                    <a:cubicBezTo>
                      <a:pt x="273" y="464"/>
                      <a:pt x="279" y="456"/>
                      <a:pt x="279" y="456"/>
                    </a:cubicBezTo>
                    <a:cubicBezTo>
                      <a:pt x="279" y="456"/>
                      <a:pt x="280" y="447"/>
                      <a:pt x="280" y="440"/>
                    </a:cubicBezTo>
                    <a:cubicBezTo>
                      <a:pt x="280" y="433"/>
                      <a:pt x="282" y="414"/>
                      <a:pt x="285" y="407"/>
                    </a:cubicBezTo>
                    <a:cubicBezTo>
                      <a:pt x="288" y="401"/>
                      <a:pt x="293" y="391"/>
                      <a:pt x="295" y="389"/>
                    </a:cubicBezTo>
                    <a:cubicBezTo>
                      <a:pt x="295" y="389"/>
                      <a:pt x="295" y="389"/>
                      <a:pt x="295" y="389"/>
                    </a:cubicBezTo>
                    <a:cubicBezTo>
                      <a:pt x="297" y="410"/>
                      <a:pt x="297" y="410"/>
                      <a:pt x="297" y="410"/>
                    </a:cubicBezTo>
                    <a:cubicBezTo>
                      <a:pt x="300" y="432"/>
                      <a:pt x="300" y="432"/>
                      <a:pt x="300" y="432"/>
                    </a:cubicBezTo>
                    <a:cubicBezTo>
                      <a:pt x="301" y="446"/>
                      <a:pt x="301" y="446"/>
                      <a:pt x="301" y="446"/>
                    </a:cubicBezTo>
                    <a:cubicBezTo>
                      <a:pt x="302" y="464"/>
                      <a:pt x="302" y="464"/>
                      <a:pt x="302" y="464"/>
                    </a:cubicBezTo>
                    <a:cubicBezTo>
                      <a:pt x="309" y="480"/>
                      <a:pt x="309" y="480"/>
                      <a:pt x="309" y="480"/>
                    </a:cubicBezTo>
                    <a:cubicBezTo>
                      <a:pt x="311" y="505"/>
                      <a:pt x="311" y="505"/>
                      <a:pt x="311" y="505"/>
                    </a:cubicBezTo>
                    <a:cubicBezTo>
                      <a:pt x="311" y="505"/>
                      <a:pt x="316" y="518"/>
                      <a:pt x="315" y="525"/>
                    </a:cubicBezTo>
                    <a:cubicBezTo>
                      <a:pt x="313" y="532"/>
                      <a:pt x="316" y="533"/>
                      <a:pt x="316" y="540"/>
                    </a:cubicBezTo>
                    <a:cubicBezTo>
                      <a:pt x="316" y="541"/>
                      <a:pt x="316" y="541"/>
                      <a:pt x="316" y="541"/>
                    </a:cubicBezTo>
                    <a:cubicBezTo>
                      <a:pt x="313" y="534"/>
                      <a:pt x="311" y="530"/>
                      <a:pt x="311" y="530"/>
                    </a:cubicBezTo>
                    <a:close/>
                    <a:moveTo>
                      <a:pt x="331" y="717"/>
                    </a:moveTo>
                    <a:cubicBezTo>
                      <a:pt x="329" y="723"/>
                      <a:pt x="327" y="732"/>
                      <a:pt x="324" y="736"/>
                    </a:cubicBezTo>
                    <a:cubicBezTo>
                      <a:pt x="326" y="730"/>
                      <a:pt x="328" y="724"/>
                      <a:pt x="331" y="717"/>
                    </a:cubicBezTo>
                    <a:close/>
                    <a:moveTo>
                      <a:pt x="343" y="685"/>
                    </a:moveTo>
                    <a:cubicBezTo>
                      <a:pt x="343" y="686"/>
                      <a:pt x="343" y="686"/>
                      <a:pt x="343" y="686"/>
                    </a:cubicBezTo>
                    <a:cubicBezTo>
                      <a:pt x="343" y="686"/>
                      <a:pt x="343" y="686"/>
                      <a:pt x="343" y="687"/>
                    </a:cubicBezTo>
                    <a:cubicBezTo>
                      <a:pt x="343" y="686"/>
                      <a:pt x="343" y="686"/>
                      <a:pt x="343" y="685"/>
                    </a:cubicBezTo>
                    <a:close/>
                    <a:moveTo>
                      <a:pt x="66" y="661"/>
                    </a:moveTo>
                    <a:cubicBezTo>
                      <a:pt x="68" y="656"/>
                      <a:pt x="68" y="656"/>
                      <a:pt x="68" y="656"/>
                    </a:cubicBezTo>
                    <a:cubicBezTo>
                      <a:pt x="68" y="656"/>
                      <a:pt x="65" y="650"/>
                      <a:pt x="66" y="636"/>
                    </a:cubicBezTo>
                    <a:cubicBezTo>
                      <a:pt x="66" y="621"/>
                      <a:pt x="66" y="625"/>
                      <a:pt x="66" y="618"/>
                    </a:cubicBezTo>
                    <a:cubicBezTo>
                      <a:pt x="66" y="611"/>
                      <a:pt x="64" y="596"/>
                      <a:pt x="67" y="590"/>
                    </a:cubicBezTo>
                    <a:cubicBezTo>
                      <a:pt x="68" y="587"/>
                      <a:pt x="70" y="582"/>
                      <a:pt x="70" y="578"/>
                    </a:cubicBezTo>
                    <a:cubicBezTo>
                      <a:pt x="72" y="576"/>
                      <a:pt x="73" y="574"/>
                      <a:pt x="72" y="570"/>
                    </a:cubicBezTo>
                    <a:cubicBezTo>
                      <a:pt x="71" y="563"/>
                      <a:pt x="71" y="563"/>
                      <a:pt x="71" y="563"/>
                    </a:cubicBezTo>
                    <a:cubicBezTo>
                      <a:pt x="70" y="556"/>
                      <a:pt x="72" y="547"/>
                      <a:pt x="73" y="543"/>
                    </a:cubicBezTo>
                    <a:cubicBezTo>
                      <a:pt x="75" y="540"/>
                      <a:pt x="75" y="537"/>
                      <a:pt x="74" y="534"/>
                    </a:cubicBezTo>
                    <a:cubicBezTo>
                      <a:pt x="75" y="529"/>
                      <a:pt x="74" y="524"/>
                      <a:pt x="73" y="519"/>
                    </a:cubicBezTo>
                    <a:cubicBezTo>
                      <a:pt x="73" y="515"/>
                      <a:pt x="75" y="511"/>
                      <a:pt x="76" y="506"/>
                    </a:cubicBezTo>
                    <a:cubicBezTo>
                      <a:pt x="76" y="498"/>
                      <a:pt x="80" y="485"/>
                      <a:pt x="80" y="485"/>
                    </a:cubicBezTo>
                    <a:cubicBezTo>
                      <a:pt x="80" y="485"/>
                      <a:pt x="80" y="485"/>
                      <a:pt x="82" y="492"/>
                    </a:cubicBezTo>
                    <a:cubicBezTo>
                      <a:pt x="84" y="499"/>
                      <a:pt x="83" y="552"/>
                      <a:pt x="83" y="560"/>
                    </a:cubicBezTo>
                    <a:cubicBezTo>
                      <a:pt x="76" y="571"/>
                      <a:pt x="78" y="616"/>
                      <a:pt x="76" y="625"/>
                    </a:cubicBezTo>
                    <a:cubicBezTo>
                      <a:pt x="74" y="634"/>
                      <a:pt x="77" y="640"/>
                      <a:pt x="76" y="650"/>
                    </a:cubicBezTo>
                    <a:cubicBezTo>
                      <a:pt x="75" y="658"/>
                      <a:pt x="73" y="668"/>
                      <a:pt x="73" y="672"/>
                    </a:cubicBezTo>
                    <a:cubicBezTo>
                      <a:pt x="70" y="667"/>
                      <a:pt x="67" y="663"/>
                      <a:pt x="64" y="661"/>
                    </a:cubicBezTo>
                    <a:cubicBezTo>
                      <a:pt x="65" y="661"/>
                      <a:pt x="66" y="661"/>
                      <a:pt x="66" y="661"/>
                    </a:cubicBezTo>
                    <a:close/>
                    <a:moveTo>
                      <a:pt x="59" y="729"/>
                    </a:moveTo>
                    <a:cubicBezTo>
                      <a:pt x="58" y="725"/>
                      <a:pt x="56" y="711"/>
                      <a:pt x="56" y="709"/>
                    </a:cubicBezTo>
                    <a:cubicBezTo>
                      <a:pt x="55" y="708"/>
                      <a:pt x="59" y="705"/>
                      <a:pt x="62" y="707"/>
                    </a:cubicBezTo>
                    <a:cubicBezTo>
                      <a:pt x="64" y="710"/>
                      <a:pt x="64" y="725"/>
                      <a:pt x="63" y="729"/>
                    </a:cubicBezTo>
                    <a:cubicBezTo>
                      <a:pt x="63" y="732"/>
                      <a:pt x="64" y="739"/>
                      <a:pt x="66" y="743"/>
                    </a:cubicBezTo>
                    <a:cubicBezTo>
                      <a:pt x="66" y="743"/>
                      <a:pt x="66" y="743"/>
                      <a:pt x="66" y="744"/>
                    </a:cubicBezTo>
                    <a:cubicBezTo>
                      <a:pt x="66" y="744"/>
                      <a:pt x="66" y="745"/>
                      <a:pt x="66" y="746"/>
                    </a:cubicBezTo>
                    <a:cubicBezTo>
                      <a:pt x="64" y="743"/>
                      <a:pt x="62" y="741"/>
                      <a:pt x="62" y="741"/>
                    </a:cubicBezTo>
                    <a:cubicBezTo>
                      <a:pt x="60" y="738"/>
                      <a:pt x="59" y="733"/>
                      <a:pt x="59" y="729"/>
                    </a:cubicBezTo>
                    <a:close/>
                    <a:moveTo>
                      <a:pt x="333" y="761"/>
                    </a:moveTo>
                    <a:cubicBezTo>
                      <a:pt x="331" y="764"/>
                      <a:pt x="327" y="768"/>
                      <a:pt x="323" y="771"/>
                    </a:cubicBezTo>
                    <a:cubicBezTo>
                      <a:pt x="323" y="769"/>
                      <a:pt x="322" y="767"/>
                      <a:pt x="322" y="765"/>
                    </a:cubicBezTo>
                    <a:cubicBezTo>
                      <a:pt x="324" y="765"/>
                      <a:pt x="325" y="762"/>
                      <a:pt x="327" y="760"/>
                    </a:cubicBezTo>
                    <a:cubicBezTo>
                      <a:pt x="329" y="757"/>
                      <a:pt x="335" y="753"/>
                      <a:pt x="335" y="753"/>
                    </a:cubicBezTo>
                    <a:cubicBezTo>
                      <a:pt x="335" y="753"/>
                      <a:pt x="335" y="757"/>
                      <a:pt x="333" y="7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5">
                <a:extLst>
                  <a:ext uri="{FF2B5EF4-FFF2-40B4-BE49-F238E27FC236}">
                    <a16:creationId xmlns:a16="http://schemas.microsoft.com/office/drawing/2014/main" id="{9EA4133B-2FB3-2791-37C9-C1F3B686A044}"/>
                  </a:ext>
                </a:extLst>
              </p:cNvPr>
              <p:cNvSpPr>
                <a:spLocks noEditPoints="1"/>
              </p:cNvSpPr>
              <p:nvPr/>
            </p:nvSpPr>
            <p:spPr bwMode="auto">
              <a:xfrm>
                <a:off x="3746659" y="4019290"/>
                <a:ext cx="576240" cy="1219612"/>
              </a:xfrm>
              <a:custGeom>
                <a:avLst/>
                <a:gdLst>
                  <a:gd name="T0" fmla="*/ 196 w 205"/>
                  <a:gd name="T1" fmla="*/ 251 h 434"/>
                  <a:gd name="T2" fmla="*/ 186 w 205"/>
                  <a:gd name="T3" fmla="*/ 252 h 434"/>
                  <a:gd name="T4" fmla="*/ 179 w 205"/>
                  <a:gd name="T5" fmla="*/ 245 h 434"/>
                  <a:gd name="T6" fmla="*/ 180 w 205"/>
                  <a:gd name="T7" fmla="*/ 205 h 434"/>
                  <a:gd name="T8" fmla="*/ 163 w 205"/>
                  <a:gd name="T9" fmla="*/ 168 h 434"/>
                  <a:gd name="T10" fmla="*/ 159 w 205"/>
                  <a:gd name="T11" fmla="*/ 202 h 434"/>
                  <a:gd name="T12" fmla="*/ 162 w 205"/>
                  <a:gd name="T13" fmla="*/ 212 h 434"/>
                  <a:gd name="T14" fmla="*/ 165 w 205"/>
                  <a:gd name="T15" fmla="*/ 245 h 434"/>
                  <a:gd name="T16" fmla="*/ 172 w 205"/>
                  <a:gd name="T17" fmla="*/ 294 h 434"/>
                  <a:gd name="T18" fmla="*/ 161 w 205"/>
                  <a:gd name="T19" fmla="*/ 308 h 434"/>
                  <a:gd name="T20" fmla="*/ 162 w 205"/>
                  <a:gd name="T21" fmla="*/ 355 h 434"/>
                  <a:gd name="T22" fmla="*/ 158 w 205"/>
                  <a:gd name="T23" fmla="*/ 396 h 434"/>
                  <a:gd name="T24" fmla="*/ 164 w 205"/>
                  <a:gd name="T25" fmla="*/ 414 h 434"/>
                  <a:gd name="T26" fmla="*/ 141 w 205"/>
                  <a:gd name="T27" fmla="*/ 428 h 434"/>
                  <a:gd name="T28" fmla="*/ 134 w 205"/>
                  <a:gd name="T29" fmla="*/ 397 h 434"/>
                  <a:gd name="T30" fmla="*/ 130 w 205"/>
                  <a:gd name="T31" fmla="*/ 334 h 434"/>
                  <a:gd name="T32" fmla="*/ 126 w 205"/>
                  <a:gd name="T33" fmla="*/ 310 h 434"/>
                  <a:gd name="T34" fmla="*/ 115 w 205"/>
                  <a:gd name="T35" fmla="*/ 297 h 434"/>
                  <a:gd name="T36" fmla="*/ 104 w 205"/>
                  <a:gd name="T37" fmla="*/ 313 h 434"/>
                  <a:gd name="T38" fmla="*/ 93 w 205"/>
                  <a:gd name="T39" fmla="*/ 325 h 434"/>
                  <a:gd name="T40" fmla="*/ 85 w 205"/>
                  <a:gd name="T41" fmla="*/ 365 h 434"/>
                  <a:gd name="T42" fmla="*/ 72 w 205"/>
                  <a:gd name="T43" fmla="*/ 399 h 434"/>
                  <a:gd name="T44" fmla="*/ 76 w 205"/>
                  <a:gd name="T45" fmla="*/ 423 h 434"/>
                  <a:gd name="T46" fmla="*/ 32 w 205"/>
                  <a:gd name="T47" fmla="*/ 433 h 434"/>
                  <a:gd name="T48" fmla="*/ 5 w 205"/>
                  <a:gd name="T49" fmla="*/ 417 h 434"/>
                  <a:gd name="T50" fmla="*/ 30 w 205"/>
                  <a:gd name="T51" fmla="*/ 408 h 434"/>
                  <a:gd name="T52" fmla="*/ 52 w 205"/>
                  <a:gd name="T53" fmla="*/ 376 h 434"/>
                  <a:gd name="T54" fmla="*/ 57 w 205"/>
                  <a:gd name="T55" fmla="*/ 335 h 434"/>
                  <a:gd name="T56" fmla="*/ 57 w 205"/>
                  <a:gd name="T57" fmla="*/ 310 h 434"/>
                  <a:gd name="T58" fmla="*/ 48 w 205"/>
                  <a:gd name="T59" fmla="*/ 255 h 434"/>
                  <a:gd name="T60" fmla="*/ 34 w 205"/>
                  <a:gd name="T61" fmla="*/ 230 h 434"/>
                  <a:gd name="T62" fmla="*/ 36 w 205"/>
                  <a:gd name="T63" fmla="*/ 157 h 434"/>
                  <a:gd name="T64" fmla="*/ 79 w 205"/>
                  <a:gd name="T65" fmla="*/ 70 h 434"/>
                  <a:gd name="T66" fmla="*/ 89 w 205"/>
                  <a:gd name="T67" fmla="*/ 51 h 434"/>
                  <a:gd name="T68" fmla="*/ 85 w 205"/>
                  <a:gd name="T69" fmla="*/ 26 h 434"/>
                  <a:gd name="T70" fmla="*/ 131 w 205"/>
                  <a:gd name="T71" fmla="*/ 20 h 434"/>
                  <a:gd name="T72" fmla="*/ 134 w 205"/>
                  <a:gd name="T73" fmla="*/ 64 h 434"/>
                  <a:gd name="T74" fmla="*/ 182 w 205"/>
                  <a:gd name="T75" fmla="*/ 112 h 434"/>
                  <a:gd name="T76" fmla="*/ 198 w 205"/>
                  <a:gd name="T77" fmla="*/ 154 h 434"/>
                  <a:gd name="T78" fmla="*/ 199 w 205"/>
                  <a:gd name="T79" fmla="*/ 201 h 434"/>
                  <a:gd name="T80" fmla="*/ 205 w 205"/>
                  <a:gd name="T81" fmla="*/ 244 h 434"/>
                  <a:gd name="T82" fmla="*/ 198 w 205"/>
                  <a:gd name="T83" fmla="*/ 253 h 434"/>
                  <a:gd name="T84" fmla="*/ 52 w 205"/>
                  <a:gd name="T85" fmla="*/ 207 h 434"/>
                  <a:gd name="T86" fmla="*/ 54 w 205"/>
                  <a:gd name="T87" fmla="*/ 233 h 434"/>
                  <a:gd name="T88" fmla="*/ 63 w 205"/>
                  <a:gd name="T89" fmla="*/ 216 h 434"/>
                  <a:gd name="T90" fmla="*/ 55 w 205"/>
                  <a:gd name="T91" fmla="*/ 196 h 434"/>
                  <a:gd name="T92" fmla="*/ 47 w 205"/>
                  <a:gd name="T93" fmla="*/ 2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434">
                    <a:moveTo>
                      <a:pt x="198" y="253"/>
                    </a:moveTo>
                    <a:cubicBezTo>
                      <a:pt x="198" y="252"/>
                      <a:pt x="197" y="251"/>
                      <a:pt x="196" y="251"/>
                    </a:cubicBezTo>
                    <a:cubicBezTo>
                      <a:pt x="195" y="252"/>
                      <a:pt x="193" y="254"/>
                      <a:pt x="192" y="255"/>
                    </a:cubicBezTo>
                    <a:cubicBezTo>
                      <a:pt x="190" y="254"/>
                      <a:pt x="190" y="250"/>
                      <a:pt x="186" y="252"/>
                    </a:cubicBezTo>
                    <a:cubicBezTo>
                      <a:pt x="186" y="252"/>
                      <a:pt x="185" y="250"/>
                      <a:pt x="184" y="249"/>
                    </a:cubicBezTo>
                    <a:cubicBezTo>
                      <a:pt x="183" y="247"/>
                      <a:pt x="183" y="243"/>
                      <a:pt x="179" y="245"/>
                    </a:cubicBezTo>
                    <a:cubicBezTo>
                      <a:pt x="178" y="235"/>
                      <a:pt x="176" y="225"/>
                      <a:pt x="180" y="215"/>
                    </a:cubicBezTo>
                    <a:cubicBezTo>
                      <a:pt x="181" y="212"/>
                      <a:pt x="180" y="208"/>
                      <a:pt x="180" y="205"/>
                    </a:cubicBezTo>
                    <a:cubicBezTo>
                      <a:pt x="178" y="192"/>
                      <a:pt x="176" y="180"/>
                      <a:pt x="174" y="168"/>
                    </a:cubicBezTo>
                    <a:cubicBezTo>
                      <a:pt x="170" y="168"/>
                      <a:pt x="167" y="168"/>
                      <a:pt x="163" y="168"/>
                    </a:cubicBezTo>
                    <a:cubicBezTo>
                      <a:pt x="164" y="174"/>
                      <a:pt x="165" y="181"/>
                      <a:pt x="164" y="188"/>
                    </a:cubicBezTo>
                    <a:cubicBezTo>
                      <a:pt x="164" y="193"/>
                      <a:pt x="161" y="197"/>
                      <a:pt x="159" y="202"/>
                    </a:cubicBezTo>
                    <a:cubicBezTo>
                      <a:pt x="158" y="202"/>
                      <a:pt x="158" y="202"/>
                      <a:pt x="157" y="202"/>
                    </a:cubicBezTo>
                    <a:cubicBezTo>
                      <a:pt x="159" y="205"/>
                      <a:pt x="161" y="208"/>
                      <a:pt x="162" y="212"/>
                    </a:cubicBezTo>
                    <a:cubicBezTo>
                      <a:pt x="163" y="215"/>
                      <a:pt x="163" y="219"/>
                      <a:pt x="163" y="223"/>
                    </a:cubicBezTo>
                    <a:cubicBezTo>
                      <a:pt x="164" y="230"/>
                      <a:pt x="164" y="237"/>
                      <a:pt x="165" y="245"/>
                    </a:cubicBezTo>
                    <a:cubicBezTo>
                      <a:pt x="165" y="250"/>
                      <a:pt x="166" y="256"/>
                      <a:pt x="166" y="262"/>
                    </a:cubicBezTo>
                    <a:cubicBezTo>
                      <a:pt x="168" y="273"/>
                      <a:pt x="170" y="283"/>
                      <a:pt x="172" y="294"/>
                    </a:cubicBezTo>
                    <a:cubicBezTo>
                      <a:pt x="173" y="304"/>
                      <a:pt x="173" y="304"/>
                      <a:pt x="164" y="307"/>
                    </a:cubicBezTo>
                    <a:cubicBezTo>
                      <a:pt x="163" y="307"/>
                      <a:pt x="162" y="308"/>
                      <a:pt x="161" y="308"/>
                    </a:cubicBezTo>
                    <a:cubicBezTo>
                      <a:pt x="162" y="316"/>
                      <a:pt x="164" y="323"/>
                      <a:pt x="164" y="330"/>
                    </a:cubicBezTo>
                    <a:cubicBezTo>
                      <a:pt x="164" y="338"/>
                      <a:pt x="163" y="347"/>
                      <a:pt x="162" y="355"/>
                    </a:cubicBezTo>
                    <a:cubicBezTo>
                      <a:pt x="160" y="365"/>
                      <a:pt x="156" y="376"/>
                      <a:pt x="156" y="387"/>
                    </a:cubicBezTo>
                    <a:cubicBezTo>
                      <a:pt x="156" y="390"/>
                      <a:pt x="157" y="393"/>
                      <a:pt x="158" y="396"/>
                    </a:cubicBezTo>
                    <a:cubicBezTo>
                      <a:pt x="158" y="397"/>
                      <a:pt x="159" y="398"/>
                      <a:pt x="159" y="399"/>
                    </a:cubicBezTo>
                    <a:cubicBezTo>
                      <a:pt x="159" y="405"/>
                      <a:pt x="161" y="409"/>
                      <a:pt x="164" y="414"/>
                    </a:cubicBezTo>
                    <a:cubicBezTo>
                      <a:pt x="168" y="422"/>
                      <a:pt x="165" y="428"/>
                      <a:pt x="156" y="429"/>
                    </a:cubicBezTo>
                    <a:cubicBezTo>
                      <a:pt x="151" y="429"/>
                      <a:pt x="146" y="429"/>
                      <a:pt x="141" y="428"/>
                    </a:cubicBezTo>
                    <a:cubicBezTo>
                      <a:pt x="135" y="427"/>
                      <a:pt x="131" y="420"/>
                      <a:pt x="131" y="414"/>
                    </a:cubicBezTo>
                    <a:cubicBezTo>
                      <a:pt x="132" y="409"/>
                      <a:pt x="132" y="403"/>
                      <a:pt x="134" y="397"/>
                    </a:cubicBezTo>
                    <a:cubicBezTo>
                      <a:pt x="139" y="385"/>
                      <a:pt x="138" y="373"/>
                      <a:pt x="136" y="361"/>
                    </a:cubicBezTo>
                    <a:cubicBezTo>
                      <a:pt x="134" y="352"/>
                      <a:pt x="132" y="343"/>
                      <a:pt x="130" y="334"/>
                    </a:cubicBezTo>
                    <a:cubicBezTo>
                      <a:pt x="129" y="328"/>
                      <a:pt x="130" y="322"/>
                      <a:pt x="129" y="316"/>
                    </a:cubicBezTo>
                    <a:cubicBezTo>
                      <a:pt x="129" y="314"/>
                      <a:pt x="127" y="312"/>
                      <a:pt x="126" y="310"/>
                    </a:cubicBezTo>
                    <a:cubicBezTo>
                      <a:pt x="121" y="307"/>
                      <a:pt x="115" y="304"/>
                      <a:pt x="116" y="296"/>
                    </a:cubicBezTo>
                    <a:cubicBezTo>
                      <a:pt x="116" y="297"/>
                      <a:pt x="115" y="297"/>
                      <a:pt x="115" y="297"/>
                    </a:cubicBezTo>
                    <a:cubicBezTo>
                      <a:pt x="114" y="299"/>
                      <a:pt x="113" y="302"/>
                      <a:pt x="113" y="304"/>
                    </a:cubicBezTo>
                    <a:cubicBezTo>
                      <a:pt x="112" y="310"/>
                      <a:pt x="109" y="312"/>
                      <a:pt x="104" y="313"/>
                    </a:cubicBezTo>
                    <a:cubicBezTo>
                      <a:pt x="103" y="314"/>
                      <a:pt x="102" y="314"/>
                      <a:pt x="102" y="314"/>
                    </a:cubicBezTo>
                    <a:cubicBezTo>
                      <a:pt x="93" y="315"/>
                      <a:pt x="93" y="315"/>
                      <a:pt x="93" y="325"/>
                    </a:cubicBezTo>
                    <a:cubicBezTo>
                      <a:pt x="92" y="332"/>
                      <a:pt x="93" y="340"/>
                      <a:pt x="91" y="348"/>
                    </a:cubicBezTo>
                    <a:cubicBezTo>
                      <a:pt x="90" y="354"/>
                      <a:pt x="87" y="359"/>
                      <a:pt x="85" y="365"/>
                    </a:cubicBezTo>
                    <a:cubicBezTo>
                      <a:pt x="82" y="370"/>
                      <a:pt x="77" y="375"/>
                      <a:pt x="75" y="381"/>
                    </a:cubicBezTo>
                    <a:cubicBezTo>
                      <a:pt x="73" y="387"/>
                      <a:pt x="72" y="393"/>
                      <a:pt x="72" y="399"/>
                    </a:cubicBezTo>
                    <a:cubicBezTo>
                      <a:pt x="72" y="402"/>
                      <a:pt x="74" y="405"/>
                      <a:pt x="75" y="409"/>
                    </a:cubicBezTo>
                    <a:cubicBezTo>
                      <a:pt x="76" y="413"/>
                      <a:pt x="76" y="418"/>
                      <a:pt x="76" y="423"/>
                    </a:cubicBezTo>
                    <a:cubicBezTo>
                      <a:pt x="77" y="426"/>
                      <a:pt x="76" y="428"/>
                      <a:pt x="72" y="429"/>
                    </a:cubicBezTo>
                    <a:cubicBezTo>
                      <a:pt x="59" y="430"/>
                      <a:pt x="46" y="432"/>
                      <a:pt x="32" y="433"/>
                    </a:cubicBezTo>
                    <a:cubicBezTo>
                      <a:pt x="23" y="434"/>
                      <a:pt x="14" y="432"/>
                      <a:pt x="6" y="428"/>
                    </a:cubicBezTo>
                    <a:cubicBezTo>
                      <a:pt x="0" y="425"/>
                      <a:pt x="0" y="420"/>
                      <a:pt x="5" y="417"/>
                    </a:cubicBezTo>
                    <a:cubicBezTo>
                      <a:pt x="8" y="415"/>
                      <a:pt x="11" y="414"/>
                      <a:pt x="14" y="414"/>
                    </a:cubicBezTo>
                    <a:cubicBezTo>
                      <a:pt x="20" y="413"/>
                      <a:pt x="26" y="412"/>
                      <a:pt x="30" y="408"/>
                    </a:cubicBezTo>
                    <a:cubicBezTo>
                      <a:pt x="32" y="407"/>
                      <a:pt x="33" y="406"/>
                      <a:pt x="34" y="405"/>
                    </a:cubicBezTo>
                    <a:cubicBezTo>
                      <a:pt x="47" y="400"/>
                      <a:pt x="51" y="389"/>
                      <a:pt x="52" y="376"/>
                    </a:cubicBezTo>
                    <a:cubicBezTo>
                      <a:pt x="54" y="364"/>
                      <a:pt x="55" y="350"/>
                      <a:pt x="57" y="337"/>
                    </a:cubicBezTo>
                    <a:cubicBezTo>
                      <a:pt x="57" y="337"/>
                      <a:pt x="57" y="336"/>
                      <a:pt x="57" y="335"/>
                    </a:cubicBezTo>
                    <a:cubicBezTo>
                      <a:pt x="60" y="323"/>
                      <a:pt x="60" y="323"/>
                      <a:pt x="58" y="310"/>
                    </a:cubicBezTo>
                    <a:cubicBezTo>
                      <a:pt x="58" y="310"/>
                      <a:pt x="57" y="310"/>
                      <a:pt x="57" y="310"/>
                    </a:cubicBezTo>
                    <a:cubicBezTo>
                      <a:pt x="48" y="309"/>
                      <a:pt x="47" y="309"/>
                      <a:pt x="47" y="299"/>
                    </a:cubicBezTo>
                    <a:cubicBezTo>
                      <a:pt x="47" y="285"/>
                      <a:pt x="48" y="270"/>
                      <a:pt x="48" y="255"/>
                    </a:cubicBezTo>
                    <a:cubicBezTo>
                      <a:pt x="48" y="255"/>
                      <a:pt x="47" y="255"/>
                      <a:pt x="46" y="254"/>
                    </a:cubicBezTo>
                    <a:cubicBezTo>
                      <a:pt x="36" y="249"/>
                      <a:pt x="32" y="240"/>
                      <a:pt x="34" y="230"/>
                    </a:cubicBezTo>
                    <a:cubicBezTo>
                      <a:pt x="36" y="214"/>
                      <a:pt x="34" y="198"/>
                      <a:pt x="34" y="182"/>
                    </a:cubicBezTo>
                    <a:cubicBezTo>
                      <a:pt x="34" y="174"/>
                      <a:pt x="35" y="166"/>
                      <a:pt x="36" y="157"/>
                    </a:cubicBezTo>
                    <a:cubicBezTo>
                      <a:pt x="36" y="136"/>
                      <a:pt x="47" y="118"/>
                      <a:pt x="52" y="98"/>
                    </a:cubicBezTo>
                    <a:cubicBezTo>
                      <a:pt x="55" y="84"/>
                      <a:pt x="65" y="74"/>
                      <a:pt x="79" y="70"/>
                    </a:cubicBezTo>
                    <a:cubicBezTo>
                      <a:pt x="81" y="69"/>
                      <a:pt x="83" y="68"/>
                      <a:pt x="85" y="68"/>
                    </a:cubicBezTo>
                    <a:cubicBezTo>
                      <a:pt x="92" y="64"/>
                      <a:pt x="93" y="59"/>
                      <a:pt x="89" y="51"/>
                    </a:cubicBezTo>
                    <a:cubicBezTo>
                      <a:pt x="87" y="47"/>
                      <a:pt x="86" y="43"/>
                      <a:pt x="86" y="38"/>
                    </a:cubicBezTo>
                    <a:cubicBezTo>
                      <a:pt x="85" y="34"/>
                      <a:pt x="85" y="30"/>
                      <a:pt x="85" y="26"/>
                    </a:cubicBezTo>
                    <a:cubicBezTo>
                      <a:pt x="83" y="5"/>
                      <a:pt x="100" y="0"/>
                      <a:pt x="115" y="2"/>
                    </a:cubicBezTo>
                    <a:cubicBezTo>
                      <a:pt x="126" y="4"/>
                      <a:pt x="129" y="9"/>
                      <a:pt x="131" y="20"/>
                    </a:cubicBezTo>
                    <a:cubicBezTo>
                      <a:pt x="131" y="29"/>
                      <a:pt x="134" y="37"/>
                      <a:pt x="134" y="45"/>
                    </a:cubicBezTo>
                    <a:cubicBezTo>
                      <a:pt x="135" y="51"/>
                      <a:pt x="134" y="57"/>
                      <a:pt x="134" y="64"/>
                    </a:cubicBezTo>
                    <a:cubicBezTo>
                      <a:pt x="137" y="66"/>
                      <a:pt x="141" y="69"/>
                      <a:pt x="146" y="71"/>
                    </a:cubicBezTo>
                    <a:cubicBezTo>
                      <a:pt x="164" y="79"/>
                      <a:pt x="176" y="93"/>
                      <a:pt x="182" y="112"/>
                    </a:cubicBezTo>
                    <a:cubicBezTo>
                      <a:pt x="187" y="125"/>
                      <a:pt x="193" y="138"/>
                      <a:pt x="198" y="152"/>
                    </a:cubicBezTo>
                    <a:cubicBezTo>
                      <a:pt x="198" y="152"/>
                      <a:pt x="198" y="153"/>
                      <a:pt x="198" y="154"/>
                    </a:cubicBezTo>
                    <a:cubicBezTo>
                      <a:pt x="198" y="159"/>
                      <a:pt x="198" y="164"/>
                      <a:pt x="198" y="169"/>
                    </a:cubicBezTo>
                    <a:cubicBezTo>
                      <a:pt x="198" y="180"/>
                      <a:pt x="198" y="191"/>
                      <a:pt x="199" y="201"/>
                    </a:cubicBezTo>
                    <a:cubicBezTo>
                      <a:pt x="199" y="208"/>
                      <a:pt x="201" y="214"/>
                      <a:pt x="202" y="221"/>
                    </a:cubicBezTo>
                    <a:cubicBezTo>
                      <a:pt x="203" y="228"/>
                      <a:pt x="204" y="236"/>
                      <a:pt x="205" y="244"/>
                    </a:cubicBezTo>
                    <a:cubicBezTo>
                      <a:pt x="205" y="245"/>
                      <a:pt x="205" y="247"/>
                      <a:pt x="205" y="247"/>
                    </a:cubicBezTo>
                    <a:cubicBezTo>
                      <a:pt x="200" y="247"/>
                      <a:pt x="201" y="251"/>
                      <a:pt x="198" y="253"/>
                    </a:cubicBezTo>
                    <a:close/>
                    <a:moveTo>
                      <a:pt x="55" y="196"/>
                    </a:moveTo>
                    <a:cubicBezTo>
                      <a:pt x="53" y="200"/>
                      <a:pt x="52" y="203"/>
                      <a:pt x="52" y="207"/>
                    </a:cubicBezTo>
                    <a:cubicBezTo>
                      <a:pt x="51" y="210"/>
                      <a:pt x="50" y="214"/>
                      <a:pt x="51" y="216"/>
                    </a:cubicBezTo>
                    <a:cubicBezTo>
                      <a:pt x="54" y="222"/>
                      <a:pt x="55" y="227"/>
                      <a:pt x="54" y="233"/>
                    </a:cubicBezTo>
                    <a:cubicBezTo>
                      <a:pt x="54" y="235"/>
                      <a:pt x="54" y="237"/>
                      <a:pt x="54" y="238"/>
                    </a:cubicBezTo>
                    <a:cubicBezTo>
                      <a:pt x="57" y="231"/>
                      <a:pt x="60" y="224"/>
                      <a:pt x="63" y="216"/>
                    </a:cubicBezTo>
                    <a:cubicBezTo>
                      <a:pt x="63" y="215"/>
                      <a:pt x="64" y="214"/>
                      <a:pt x="63" y="214"/>
                    </a:cubicBezTo>
                    <a:cubicBezTo>
                      <a:pt x="61" y="208"/>
                      <a:pt x="58" y="202"/>
                      <a:pt x="55" y="196"/>
                    </a:cubicBezTo>
                    <a:close/>
                    <a:moveTo>
                      <a:pt x="51" y="249"/>
                    </a:moveTo>
                    <a:cubicBezTo>
                      <a:pt x="50" y="243"/>
                      <a:pt x="49" y="237"/>
                      <a:pt x="47" y="231"/>
                    </a:cubicBezTo>
                    <a:cubicBezTo>
                      <a:pt x="42" y="237"/>
                      <a:pt x="44" y="246"/>
                      <a:pt x="51" y="2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6">
                <a:extLst>
                  <a:ext uri="{FF2B5EF4-FFF2-40B4-BE49-F238E27FC236}">
                    <a16:creationId xmlns:a16="http://schemas.microsoft.com/office/drawing/2014/main" id="{C56AA94C-80DD-A39B-CB74-859A0A150862}"/>
                  </a:ext>
                </a:extLst>
              </p:cNvPr>
              <p:cNvSpPr>
                <a:spLocks noEditPoints="1"/>
              </p:cNvSpPr>
              <p:nvPr/>
            </p:nvSpPr>
            <p:spPr bwMode="auto">
              <a:xfrm>
                <a:off x="2959917" y="4354869"/>
                <a:ext cx="758745" cy="884033"/>
              </a:xfrm>
              <a:custGeom>
                <a:avLst/>
                <a:gdLst>
                  <a:gd name="T0" fmla="*/ 615 w 723"/>
                  <a:gd name="T1" fmla="*/ 584 h 841"/>
                  <a:gd name="T2" fmla="*/ 441 w 723"/>
                  <a:gd name="T3" fmla="*/ 351 h 841"/>
                  <a:gd name="T4" fmla="*/ 453 w 723"/>
                  <a:gd name="T5" fmla="*/ 132 h 841"/>
                  <a:gd name="T6" fmla="*/ 373 w 723"/>
                  <a:gd name="T7" fmla="*/ 6 h 841"/>
                  <a:gd name="T8" fmla="*/ 199 w 723"/>
                  <a:gd name="T9" fmla="*/ 239 h 841"/>
                  <a:gd name="T10" fmla="*/ 26 w 723"/>
                  <a:gd name="T11" fmla="*/ 218 h 841"/>
                  <a:gd name="T12" fmla="*/ 437 w 723"/>
                  <a:gd name="T13" fmla="*/ 774 h 841"/>
                  <a:gd name="T14" fmla="*/ 389 w 723"/>
                  <a:gd name="T15" fmla="*/ 601 h 841"/>
                  <a:gd name="T16" fmla="*/ 250 w 723"/>
                  <a:gd name="T17" fmla="*/ 640 h 841"/>
                  <a:gd name="T18" fmla="*/ 255 w 723"/>
                  <a:gd name="T19" fmla="*/ 636 h 841"/>
                  <a:gd name="T20" fmla="*/ 227 w 723"/>
                  <a:gd name="T21" fmla="*/ 649 h 841"/>
                  <a:gd name="T22" fmla="*/ 228 w 723"/>
                  <a:gd name="T23" fmla="*/ 599 h 841"/>
                  <a:gd name="T24" fmla="*/ 226 w 723"/>
                  <a:gd name="T25" fmla="*/ 647 h 841"/>
                  <a:gd name="T26" fmla="*/ 222 w 723"/>
                  <a:gd name="T27" fmla="*/ 671 h 841"/>
                  <a:gd name="T28" fmla="*/ 255 w 723"/>
                  <a:gd name="T29" fmla="*/ 708 h 841"/>
                  <a:gd name="T30" fmla="*/ 275 w 723"/>
                  <a:gd name="T31" fmla="*/ 667 h 841"/>
                  <a:gd name="T32" fmla="*/ 262 w 723"/>
                  <a:gd name="T33" fmla="*/ 638 h 841"/>
                  <a:gd name="T34" fmla="*/ 336 w 723"/>
                  <a:gd name="T35" fmla="*/ 635 h 841"/>
                  <a:gd name="T36" fmla="*/ 337 w 723"/>
                  <a:gd name="T37" fmla="*/ 658 h 841"/>
                  <a:gd name="T38" fmla="*/ 368 w 723"/>
                  <a:gd name="T39" fmla="*/ 606 h 841"/>
                  <a:gd name="T40" fmla="*/ 290 w 723"/>
                  <a:gd name="T41" fmla="*/ 606 h 841"/>
                  <a:gd name="T42" fmla="*/ 247 w 723"/>
                  <a:gd name="T43" fmla="*/ 607 h 841"/>
                  <a:gd name="T44" fmla="*/ 234 w 723"/>
                  <a:gd name="T45" fmla="*/ 585 h 841"/>
                  <a:gd name="T46" fmla="*/ 223 w 723"/>
                  <a:gd name="T47" fmla="*/ 598 h 841"/>
                  <a:gd name="T48" fmla="*/ 215 w 723"/>
                  <a:gd name="T49" fmla="*/ 581 h 841"/>
                  <a:gd name="T50" fmla="*/ 104 w 723"/>
                  <a:gd name="T51" fmla="*/ 581 h 841"/>
                  <a:gd name="T52" fmla="*/ 125 w 723"/>
                  <a:gd name="T53" fmla="*/ 521 h 841"/>
                  <a:gd name="T54" fmla="*/ 124 w 723"/>
                  <a:gd name="T55" fmla="*/ 634 h 841"/>
                  <a:gd name="T56" fmla="*/ 153 w 723"/>
                  <a:gd name="T57" fmla="*/ 601 h 841"/>
                  <a:gd name="T58" fmla="*/ 181 w 723"/>
                  <a:gd name="T59" fmla="*/ 632 h 841"/>
                  <a:gd name="T60" fmla="*/ 172 w 723"/>
                  <a:gd name="T61" fmla="*/ 628 h 841"/>
                  <a:gd name="T62" fmla="*/ 178 w 723"/>
                  <a:gd name="T63" fmla="*/ 581 h 841"/>
                  <a:gd name="T64" fmla="*/ 174 w 723"/>
                  <a:gd name="T65" fmla="*/ 583 h 841"/>
                  <a:gd name="T66" fmla="*/ 153 w 723"/>
                  <a:gd name="T67" fmla="*/ 565 h 841"/>
                  <a:gd name="T68" fmla="*/ 81 w 723"/>
                  <a:gd name="T69" fmla="*/ 635 h 841"/>
                  <a:gd name="T70" fmla="*/ 137 w 723"/>
                  <a:gd name="T71" fmla="*/ 676 h 841"/>
                  <a:gd name="T72" fmla="*/ 169 w 723"/>
                  <a:gd name="T73" fmla="*/ 661 h 841"/>
                  <a:gd name="T74" fmla="*/ 188 w 723"/>
                  <a:gd name="T75" fmla="*/ 685 h 841"/>
                  <a:gd name="T76" fmla="*/ 207 w 723"/>
                  <a:gd name="T77" fmla="*/ 641 h 841"/>
                  <a:gd name="T78" fmla="*/ 191 w 723"/>
                  <a:gd name="T79" fmla="*/ 604 h 841"/>
                  <a:gd name="T80" fmla="*/ 192 w 723"/>
                  <a:gd name="T81" fmla="*/ 589 h 841"/>
                  <a:gd name="T82" fmla="*/ 188 w 723"/>
                  <a:gd name="T83" fmla="*/ 563 h 841"/>
                  <a:gd name="T84" fmla="*/ 185 w 723"/>
                  <a:gd name="T85" fmla="*/ 547 h 841"/>
                  <a:gd name="T86" fmla="*/ 181 w 723"/>
                  <a:gd name="T87" fmla="*/ 520 h 841"/>
                  <a:gd name="T88" fmla="*/ 163 w 723"/>
                  <a:gd name="T89" fmla="*/ 432 h 841"/>
                  <a:gd name="T90" fmla="*/ 147 w 723"/>
                  <a:gd name="T91" fmla="*/ 409 h 841"/>
                  <a:gd name="T92" fmla="*/ 99 w 723"/>
                  <a:gd name="T93" fmla="*/ 465 h 841"/>
                  <a:gd name="T94" fmla="*/ 101 w 723"/>
                  <a:gd name="T95" fmla="*/ 528 h 841"/>
                  <a:gd name="T96" fmla="*/ 40 w 723"/>
                  <a:gd name="T97" fmla="*/ 540 h 841"/>
                  <a:gd name="T98" fmla="*/ 23 w 723"/>
                  <a:gd name="T99" fmla="*/ 637 h 841"/>
                  <a:gd name="T100" fmla="*/ 122 w 723"/>
                  <a:gd name="T101" fmla="*/ 703 h 841"/>
                  <a:gd name="T102" fmla="*/ 174 w 723"/>
                  <a:gd name="T103" fmla="*/ 725 h 841"/>
                  <a:gd name="T104" fmla="*/ 284 w 723"/>
                  <a:gd name="T105" fmla="*/ 809 h 841"/>
                  <a:gd name="T106" fmla="*/ 322 w 723"/>
                  <a:gd name="T107" fmla="*/ 697 h 841"/>
                  <a:gd name="T108" fmla="*/ 416 w 723"/>
                  <a:gd name="T109" fmla="*/ 650 h 841"/>
                  <a:gd name="T110" fmla="*/ 500 w 723"/>
                  <a:gd name="T111" fmla="*/ 678 h 841"/>
                  <a:gd name="T112" fmla="*/ 479 w 723"/>
                  <a:gd name="T113" fmla="*/ 692 h 841"/>
                  <a:gd name="T114" fmla="*/ 438 w 723"/>
                  <a:gd name="T115" fmla="*/ 580 h 841"/>
                  <a:gd name="T116" fmla="*/ 441 w 723"/>
                  <a:gd name="T117" fmla="*/ 690 h 841"/>
                  <a:gd name="T118" fmla="*/ 471 w 723"/>
                  <a:gd name="T119" fmla="*/ 774 h 841"/>
                  <a:gd name="T120" fmla="*/ 601 w 723"/>
                  <a:gd name="T121" fmla="*/ 67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3" h="841">
                    <a:moveTo>
                      <a:pt x="721" y="753"/>
                    </a:moveTo>
                    <a:cubicBezTo>
                      <a:pt x="717" y="745"/>
                      <a:pt x="707" y="738"/>
                      <a:pt x="700" y="737"/>
                    </a:cubicBezTo>
                    <a:cubicBezTo>
                      <a:pt x="692" y="736"/>
                      <a:pt x="684" y="739"/>
                      <a:pt x="677" y="740"/>
                    </a:cubicBezTo>
                    <a:cubicBezTo>
                      <a:pt x="675" y="740"/>
                      <a:pt x="672" y="740"/>
                      <a:pt x="670" y="741"/>
                    </a:cubicBezTo>
                    <a:cubicBezTo>
                      <a:pt x="687" y="707"/>
                      <a:pt x="687" y="707"/>
                      <a:pt x="687" y="707"/>
                    </a:cubicBezTo>
                    <a:cubicBezTo>
                      <a:pt x="689" y="702"/>
                      <a:pt x="688" y="698"/>
                      <a:pt x="685" y="696"/>
                    </a:cubicBezTo>
                    <a:cubicBezTo>
                      <a:pt x="657" y="706"/>
                      <a:pt x="657" y="706"/>
                      <a:pt x="657" y="706"/>
                    </a:cubicBezTo>
                    <a:cubicBezTo>
                      <a:pt x="671" y="695"/>
                      <a:pt x="681" y="683"/>
                      <a:pt x="672" y="672"/>
                    </a:cubicBezTo>
                    <a:cubicBezTo>
                      <a:pt x="671" y="670"/>
                      <a:pt x="669" y="669"/>
                      <a:pt x="668" y="668"/>
                    </a:cubicBezTo>
                    <a:cubicBezTo>
                      <a:pt x="673" y="658"/>
                      <a:pt x="673" y="658"/>
                      <a:pt x="673" y="658"/>
                    </a:cubicBezTo>
                    <a:cubicBezTo>
                      <a:pt x="675" y="653"/>
                      <a:pt x="675" y="649"/>
                      <a:pt x="671" y="647"/>
                    </a:cubicBezTo>
                    <a:cubicBezTo>
                      <a:pt x="631" y="660"/>
                      <a:pt x="631" y="660"/>
                      <a:pt x="631" y="660"/>
                    </a:cubicBezTo>
                    <a:cubicBezTo>
                      <a:pt x="615" y="584"/>
                      <a:pt x="615" y="584"/>
                      <a:pt x="615" y="584"/>
                    </a:cubicBezTo>
                    <a:cubicBezTo>
                      <a:pt x="615" y="584"/>
                      <a:pt x="615" y="584"/>
                      <a:pt x="615" y="584"/>
                    </a:cubicBezTo>
                    <a:cubicBezTo>
                      <a:pt x="614" y="579"/>
                      <a:pt x="613" y="574"/>
                      <a:pt x="612" y="569"/>
                    </a:cubicBezTo>
                    <a:cubicBezTo>
                      <a:pt x="611" y="568"/>
                      <a:pt x="611" y="568"/>
                      <a:pt x="611" y="568"/>
                    </a:cubicBezTo>
                    <a:cubicBezTo>
                      <a:pt x="611" y="567"/>
                      <a:pt x="611" y="567"/>
                      <a:pt x="611" y="566"/>
                    </a:cubicBezTo>
                    <a:cubicBezTo>
                      <a:pt x="607" y="557"/>
                      <a:pt x="602" y="548"/>
                      <a:pt x="596" y="540"/>
                    </a:cubicBezTo>
                    <a:cubicBezTo>
                      <a:pt x="594" y="530"/>
                      <a:pt x="592" y="520"/>
                      <a:pt x="590" y="509"/>
                    </a:cubicBezTo>
                    <a:cubicBezTo>
                      <a:pt x="589" y="509"/>
                      <a:pt x="589" y="510"/>
                      <a:pt x="589" y="510"/>
                    </a:cubicBezTo>
                    <a:cubicBezTo>
                      <a:pt x="588" y="510"/>
                      <a:pt x="587" y="509"/>
                      <a:pt x="588" y="508"/>
                    </a:cubicBezTo>
                    <a:cubicBezTo>
                      <a:pt x="589" y="508"/>
                      <a:pt x="589" y="508"/>
                      <a:pt x="589" y="508"/>
                    </a:cubicBezTo>
                    <a:cubicBezTo>
                      <a:pt x="587" y="500"/>
                      <a:pt x="585" y="492"/>
                      <a:pt x="582" y="484"/>
                    </a:cubicBezTo>
                    <a:cubicBezTo>
                      <a:pt x="579" y="472"/>
                      <a:pt x="570" y="461"/>
                      <a:pt x="566" y="449"/>
                    </a:cubicBezTo>
                    <a:cubicBezTo>
                      <a:pt x="565" y="449"/>
                      <a:pt x="565" y="448"/>
                      <a:pt x="564" y="448"/>
                    </a:cubicBezTo>
                    <a:cubicBezTo>
                      <a:pt x="561" y="443"/>
                      <a:pt x="557" y="438"/>
                      <a:pt x="553" y="433"/>
                    </a:cubicBezTo>
                    <a:cubicBezTo>
                      <a:pt x="523" y="416"/>
                      <a:pt x="497" y="394"/>
                      <a:pt x="467" y="375"/>
                    </a:cubicBezTo>
                    <a:cubicBezTo>
                      <a:pt x="456" y="368"/>
                      <a:pt x="450" y="361"/>
                      <a:pt x="441" y="351"/>
                    </a:cubicBezTo>
                    <a:cubicBezTo>
                      <a:pt x="433" y="343"/>
                      <a:pt x="422" y="338"/>
                      <a:pt x="415" y="329"/>
                    </a:cubicBezTo>
                    <a:cubicBezTo>
                      <a:pt x="408" y="320"/>
                      <a:pt x="408" y="308"/>
                      <a:pt x="405" y="298"/>
                    </a:cubicBezTo>
                    <a:cubicBezTo>
                      <a:pt x="401" y="287"/>
                      <a:pt x="395" y="278"/>
                      <a:pt x="393" y="267"/>
                    </a:cubicBezTo>
                    <a:cubicBezTo>
                      <a:pt x="390" y="248"/>
                      <a:pt x="395" y="229"/>
                      <a:pt x="396" y="210"/>
                    </a:cubicBezTo>
                    <a:cubicBezTo>
                      <a:pt x="396" y="208"/>
                      <a:pt x="396" y="206"/>
                      <a:pt x="394" y="204"/>
                    </a:cubicBezTo>
                    <a:cubicBezTo>
                      <a:pt x="393" y="202"/>
                      <a:pt x="392" y="200"/>
                      <a:pt x="390" y="198"/>
                    </a:cubicBezTo>
                    <a:cubicBezTo>
                      <a:pt x="390" y="197"/>
                      <a:pt x="390" y="182"/>
                      <a:pt x="390" y="180"/>
                    </a:cubicBezTo>
                    <a:cubicBezTo>
                      <a:pt x="399" y="181"/>
                      <a:pt x="414" y="176"/>
                      <a:pt x="418" y="168"/>
                    </a:cubicBezTo>
                    <a:cubicBezTo>
                      <a:pt x="419" y="166"/>
                      <a:pt x="420" y="164"/>
                      <a:pt x="420" y="163"/>
                    </a:cubicBezTo>
                    <a:cubicBezTo>
                      <a:pt x="423" y="160"/>
                      <a:pt x="426" y="162"/>
                      <a:pt x="429" y="160"/>
                    </a:cubicBezTo>
                    <a:cubicBezTo>
                      <a:pt x="430" y="158"/>
                      <a:pt x="432" y="156"/>
                      <a:pt x="434" y="155"/>
                    </a:cubicBezTo>
                    <a:cubicBezTo>
                      <a:pt x="436" y="154"/>
                      <a:pt x="435" y="148"/>
                      <a:pt x="437" y="146"/>
                    </a:cubicBezTo>
                    <a:cubicBezTo>
                      <a:pt x="441" y="143"/>
                      <a:pt x="447" y="150"/>
                      <a:pt x="451" y="145"/>
                    </a:cubicBezTo>
                    <a:cubicBezTo>
                      <a:pt x="454" y="141"/>
                      <a:pt x="453" y="136"/>
                      <a:pt x="453" y="132"/>
                    </a:cubicBezTo>
                    <a:cubicBezTo>
                      <a:pt x="454" y="129"/>
                      <a:pt x="454" y="126"/>
                      <a:pt x="454" y="123"/>
                    </a:cubicBezTo>
                    <a:cubicBezTo>
                      <a:pt x="454" y="120"/>
                      <a:pt x="452" y="112"/>
                      <a:pt x="456" y="111"/>
                    </a:cubicBezTo>
                    <a:cubicBezTo>
                      <a:pt x="459" y="110"/>
                      <a:pt x="464" y="114"/>
                      <a:pt x="466" y="115"/>
                    </a:cubicBezTo>
                    <a:cubicBezTo>
                      <a:pt x="473" y="119"/>
                      <a:pt x="481" y="123"/>
                      <a:pt x="489" y="123"/>
                    </a:cubicBezTo>
                    <a:cubicBezTo>
                      <a:pt x="494" y="123"/>
                      <a:pt x="502" y="120"/>
                      <a:pt x="502" y="114"/>
                    </a:cubicBezTo>
                    <a:cubicBezTo>
                      <a:pt x="502" y="108"/>
                      <a:pt x="496" y="104"/>
                      <a:pt x="493" y="100"/>
                    </a:cubicBezTo>
                    <a:cubicBezTo>
                      <a:pt x="490" y="97"/>
                      <a:pt x="487" y="94"/>
                      <a:pt x="484" y="91"/>
                    </a:cubicBezTo>
                    <a:cubicBezTo>
                      <a:pt x="482" y="89"/>
                      <a:pt x="476" y="84"/>
                      <a:pt x="476" y="82"/>
                    </a:cubicBezTo>
                    <a:cubicBezTo>
                      <a:pt x="476" y="71"/>
                      <a:pt x="471" y="62"/>
                      <a:pt x="471" y="51"/>
                    </a:cubicBezTo>
                    <a:cubicBezTo>
                      <a:pt x="470" y="31"/>
                      <a:pt x="448" y="24"/>
                      <a:pt x="434" y="14"/>
                    </a:cubicBezTo>
                    <a:cubicBezTo>
                      <a:pt x="430" y="11"/>
                      <a:pt x="426" y="8"/>
                      <a:pt x="419" y="7"/>
                    </a:cubicBezTo>
                    <a:cubicBezTo>
                      <a:pt x="413" y="6"/>
                      <a:pt x="408" y="4"/>
                      <a:pt x="402" y="2"/>
                    </a:cubicBezTo>
                    <a:cubicBezTo>
                      <a:pt x="398" y="0"/>
                      <a:pt x="394" y="1"/>
                      <a:pt x="390" y="2"/>
                    </a:cubicBezTo>
                    <a:cubicBezTo>
                      <a:pt x="384" y="4"/>
                      <a:pt x="378" y="4"/>
                      <a:pt x="373" y="6"/>
                    </a:cubicBezTo>
                    <a:cubicBezTo>
                      <a:pt x="367" y="8"/>
                      <a:pt x="362" y="12"/>
                      <a:pt x="359" y="16"/>
                    </a:cubicBezTo>
                    <a:cubicBezTo>
                      <a:pt x="356" y="19"/>
                      <a:pt x="350" y="26"/>
                      <a:pt x="351" y="31"/>
                    </a:cubicBezTo>
                    <a:cubicBezTo>
                      <a:pt x="351" y="33"/>
                      <a:pt x="350" y="35"/>
                      <a:pt x="349" y="37"/>
                    </a:cubicBezTo>
                    <a:cubicBezTo>
                      <a:pt x="347" y="40"/>
                      <a:pt x="346" y="44"/>
                      <a:pt x="345" y="47"/>
                    </a:cubicBezTo>
                    <a:cubicBezTo>
                      <a:pt x="344" y="48"/>
                      <a:pt x="344" y="49"/>
                      <a:pt x="344" y="49"/>
                    </a:cubicBezTo>
                    <a:cubicBezTo>
                      <a:pt x="341" y="52"/>
                      <a:pt x="342" y="55"/>
                      <a:pt x="344" y="58"/>
                    </a:cubicBezTo>
                    <a:cubicBezTo>
                      <a:pt x="344" y="59"/>
                      <a:pt x="344" y="59"/>
                      <a:pt x="344" y="59"/>
                    </a:cubicBezTo>
                    <a:cubicBezTo>
                      <a:pt x="344" y="59"/>
                      <a:pt x="344" y="60"/>
                      <a:pt x="343" y="60"/>
                    </a:cubicBezTo>
                    <a:cubicBezTo>
                      <a:pt x="335" y="70"/>
                      <a:pt x="336" y="80"/>
                      <a:pt x="333" y="91"/>
                    </a:cubicBezTo>
                    <a:cubicBezTo>
                      <a:pt x="330" y="103"/>
                      <a:pt x="326" y="95"/>
                      <a:pt x="320" y="94"/>
                    </a:cubicBezTo>
                    <a:cubicBezTo>
                      <a:pt x="316" y="94"/>
                      <a:pt x="310" y="99"/>
                      <a:pt x="308" y="104"/>
                    </a:cubicBezTo>
                    <a:cubicBezTo>
                      <a:pt x="303" y="114"/>
                      <a:pt x="303" y="118"/>
                      <a:pt x="294" y="125"/>
                    </a:cubicBezTo>
                    <a:cubicBezTo>
                      <a:pt x="272" y="143"/>
                      <a:pt x="243" y="154"/>
                      <a:pt x="226" y="177"/>
                    </a:cubicBezTo>
                    <a:cubicBezTo>
                      <a:pt x="213" y="196"/>
                      <a:pt x="206" y="218"/>
                      <a:pt x="199" y="239"/>
                    </a:cubicBezTo>
                    <a:cubicBezTo>
                      <a:pt x="198" y="242"/>
                      <a:pt x="197" y="245"/>
                      <a:pt x="195" y="248"/>
                    </a:cubicBezTo>
                    <a:cubicBezTo>
                      <a:pt x="190" y="240"/>
                      <a:pt x="183" y="232"/>
                      <a:pt x="175" y="226"/>
                    </a:cubicBezTo>
                    <a:cubicBezTo>
                      <a:pt x="175" y="226"/>
                      <a:pt x="175" y="226"/>
                      <a:pt x="175" y="226"/>
                    </a:cubicBezTo>
                    <a:cubicBezTo>
                      <a:pt x="175" y="224"/>
                      <a:pt x="173" y="223"/>
                      <a:pt x="170" y="222"/>
                    </a:cubicBezTo>
                    <a:cubicBezTo>
                      <a:pt x="152" y="210"/>
                      <a:pt x="130" y="204"/>
                      <a:pt x="108" y="207"/>
                    </a:cubicBezTo>
                    <a:cubicBezTo>
                      <a:pt x="100" y="204"/>
                      <a:pt x="92" y="202"/>
                      <a:pt x="84" y="201"/>
                    </a:cubicBezTo>
                    <a:cubicBezTo>
                      <a:pt x="83" y="201"/>
                      <a:pt x="83" y="201"/>
                      <a:pt x="83" y="201"/>
                    </a:cubicBezTo>
                    <a:cubicBezTo>
                      <a:pt x="80" y="201"/>
                      <a:pt x="80" y="201"/>
                      <a:pt x="80" y="201"/>
                    </a:cubicBezTo>
                    <a:cubicBezTo>
                      <a:pt x="78" y="201"/>
                      <a:pt x="77" y="201"/>
                      <a:pt x="76" y="201"/>
                    </a:cubicBezTo>
                    <a:cubicBezTo>
                      <a:pt x="43" y="201"/>
                      <a:pt x="43" y="201"/>
                      <a:pt x="43" y="201"/>
                    </a:cubicBezTo>
                    <a:cubicBezTo>
                      <a:pt x="43" y="201"/>
                      <a:pt x="43" y="201"/>
                      <a:pt x="43" y="201"/>
                    </a:cubicBezTo>
                    <a:cubicBezTo>
                      <a:pt x="26" y="201"/>
                      <a:pt x="26" y="201"/>
                      <a:pt x="26" y="201"/>
                    </a:cubicBezTo>
                    <a:cubicBezTo>
                      <a:pt x="25" y="201"/>
                      <a:pt x="24" y="205"/>
                      <a:pt x="24" y="210"/>
                    </a:cubicBezTo>
                    <a:cubicBezTo>
                      <a:pt x="24" y="214"/>
                      <a:pt x="25" y="218"/>
                      <a:pt x="26" y="218"/>
                    </a:cubicBezTo>
                    <a:cubicBezTo>
                      <a:pt x="65" y="218"/>
                      <a:pt x="65" y="218"/>
                      <a:pt x="65" y="218"/>
                    </a:cubicBezTo>
                    <a:cubicBezTo>
                      <a:pt x="66" y="220"/>
                      <a:pt x="68" y="221"/>
                      <a:pt x="71" y="222"/>
                    </a:cubicBezTo>
                    <a:cubicBezTo>
                      <a:pt x="79" y="223"/>
                      <a:pt x="82" y="228"/>
                      <a:pt x="86" y="234"/>
                    </a:cubicBezTo>
                    <a:cubicBezTo>
                      <a:pt x="90" y="240"/>
                      <a:pt x="94" y="246"/>
                      <a:pt x="98" y="252"/>
                    </a:cubicBezTo>
                    <a:cubicBezTo>
                      <a:pt x="106" y="264"/>
                      <a:pt x="115" y="276"/>
                      <a:pt x="121" y="289"/>
                    </a:cubicBezTo>
                    <a:cubicBezTo>
                      <a:pt x="134" y="315"/>
                      <a:pt x="134" y="344"/>
                      <a:pt x="138" y="372"/>
                    </a:cubicBezTo>
                    <a:cubicBezTo>
                      <a:pt x="139" y="379"/>
                      <a:pt x="140" y="385"/>
                      <a:pt x="141" y="392"/>
                    </a:cubicBezTo>
                    <a:cubicBezTo>
                      <a:pt x="106" y="409"/>
                      <a:pt x="77" y="437"/>
                      <a:pt x="59" y="471"/>
                    </a:cubicBezTo>
                    <a:cubicBezTo>
                      <a:pt x="23" y="510"/>
                      <a:pt x="0" y="563"/>
                      <a:pt x="0" y="621"/>
                    </a:cubicBezTo>
                    <a:cubicBezTo>
                      <a:pt x="0" y="743"/>
                      <a:pt x="99" y="841"/>
                      <a:pt x="220" y="841"/>
                    </a:cubicBezTo>
                    <a:cubicBezTo>
                      <a:pt x="315" y="841"/>
                      <a:pt x="396" y="782"/>
                      <a:pt x="427" y="698"/>
                    </a:cubicBezTo>
                    <a:cubicBezTo>
                      <a:pt x="427" y="699"/>
                      <a:pt x="427" y="700"/>
                      <a:pt x="428" y="701"/>
                    </a:cubicBezTo>
                    <a:cubicBezTo>
                      <a:pt x="430" y="717"/>
                      <a:pt x="439" y="731"/>
                      <a:pt x="452" y="737"/>
                    </a:cubicBezTo>
                    <a:cubicBezTo>
                      <a:pt x="442" y="746"/>
                      <a:pt x="437" y="760"/>
                      <a:pt x="437" y="774"/>
                    </a:cubicBezTo>
                    <a:cubicBezTo>
                      <a:pt x="437" y="804"/>
                      <a:pt x="462" y="828"/>
                      <a:pt x="493" y="828"/>
                    </a:cubicBezTo>
                    <a:cubicBezTo>
                      <a:pt x="503" y="828"/>
                      <a:pt x="513" y="826"/>
                      <a:pt x="521" y="821"/>
                    </a:cubicBezTo>
                    <a:cubicBezTo>
                      <a:pt x="522" y="821"/>
                      <a:pt x="524" y="822"/>
                      <a:pt x="525" y="822"/>
                    </a:cubicBezTo>
                    <a:cubicBezTo>
                      <a:pt x="537" y="826"/>
                      <a:pt x="551" y="822"/>
                      <a:pt x="563" y="821"/>
                    </a:cubicBezTo>
                    <a:cubicBezTo>
                      <a:pt x="582" y="819"/>
                      <a:pt x="599" y="808"/>
                      <a:pt x="619" y="811"/>
                    </a:cubicBezTo>
                    <a:cubicBezTo>
                      <a:pt x="652" y="815"/>
                      <a:pt x="682" y="804"/>
                      <a:pt x="708" y="784"/>
                    </a:cubicBezTo>
                    <a:cubicBezTo>
                      <a:pt x="715" y="779"/>
                      <a:pt x="723" y="771"/>
                      <a:pt x="723" y="761"/>
                    </a:cubicBezTo>
                    <a:cubicBezTo>
                      <a:pt x="723" y="758"/>
                      <a:pt x="722" y="756"/>
                      <a:pt x="721" y="753"/>
                    </a:cubicBezTo>
                    <a:close/>
                    <a:moveTo>
                      <a:pt x="391" y="589"/>
                    </a:moveTo>
                    <a:cubicBezTo>
                      <a:pt x="399" y="589"/>
                      <a:pt x="407" y="588"/>
                      <a:pt x="416" y="588"/>
                    </a:cubicBezTo>
                    <a:cubicBezTo>
                      <a:pt x="416" y="591"/>
                      <a:pt x="417" y="594"/>
                      <a:pt x="417" y="597"/>
                    </a:cubicBezTo>
                    <a:cubicBezTo>
                      <a:pt x="389" y="599"/>
                      <a:pt x="389" y="599"/>
                      <a:pt x="389" y="599"/>
                    </a:cubicBezTo>
                    <a:cubicBezTo>
                      <a:pt x="390" y="596"/>
                      <a:pt x="391" y="593"/>
                      <a:pt x="391" y="589"/>
                    </a:cubicBezTo>
                    <a:close/>
                    <a:moveTo>
                      <a:pt x="389" y="601"/>
                    </a:moveTo>
                    <a:cubicBezTo>
                      <a:pt x="417" y="599"/>
                      <a:pt x="417" y="599"/>
                      <a:pt x="417" y="599"/>
                    </a:cubicBezTo>
                    <a:cubicBezTo>
                      <a:pt x="417" y="602"/>
                      <a:pt x="418" y="604"/>
                      <a:pt x="418" y="607"/>
                    </a:cubicBezTo>
                    <a:cubicBezTo>
                      <a:pt x="417" y="607"/>
                      <a:pt x="417" y="607"/>
                      <a:pt x="416" y="607"/>
                    </a:cubicBezTo>
                    <a:cubicBezTo>
                      <a:pt x="387" y="607"/>
                      <a:pt x="387" y="607"/>
                      <a:pt x="387" y="607"/>
                    </a:cubicBezTo>
                    <a:cubicBezTo>
                      <a:pt x="387" y="605"/>
                      <a:pt x="388" y="603"/>
                      <a:pt x="389" y="601"/>
                    </a:cubicBezTo>
                    <a:close/>
                    <a:moveTo>
                      <a:pt x="356" y="593"/>
                    </a:moveTo>
                    <a:cubicBezTo>
                      <a:pt x="361" y="592"/>
                      <a:pt x="367" y="592"/>
                      <a:pt x="372" y="591"/>
                    </a:cubicBezTo>
                    <a:cubicBezTo>
                      <a:pt x="372" y="594"/>
                      <a:pt x="371" y="597"/>
                      <a:pt x="370" y="600"/>
                    </a:cubicBezTo>
                    <a:cubicBezTo>
                      <a:pt x="359" y="601"/>
                      <a:pt x="359" y="601"/>
                      <a:pt x="359" y="601"/>
                    </a:cubicBezTo>
                    <a:cubicBezTo>
                      <a:pt x="341" y="594"/>
                      <a:pt x="341" y="594"/>
                      <a:pt x="341" y="594"/>
                    </a:cubicBezTo>
                    <a:cubicBezTo>
                      <a:pt x="346" y="593"/>
                      <a:pt x="351" y="593"/>
                      <a:pt x="356" y="593"/>
                    </a:cubicBezTo>
                    <a:close/>
                    <a:moveTo>
                      <a:pt x="241" y="635"/>
                    </a:moveTo>
                    <a:cubicBezTo>
                      <a:pt x="246" y="635"/>
                      <a:pt x="246" y="635"/>
                      <a:pt x="246" y="635"/>
                    </a:cubicBezTo>
                    <a:cubicBezTo>
                      <a:pt x="250" y="640"/>
                      <a:pt x="250" y="640"/>
                      <a:pt x="250" y="640"/>
                    </a:cubicBezTo>
                    <a:cubicBezTo>
                      <a:pt x="254" y="652"/>
                      <a:pt x="254" y="652"/>
                      <a:pt x="254" y="652"/>
                    </a:cubicBezTo>
                    <a:cubicBezTo>
                      <a:pt x="238" y="643"/>
                      <a:pt x="238" y="643"/>
                      <a:pt x="238" y="643"/>
                    </a:cubicBezTo>
                    <a:cubicBezTo>
                      <a:pt x="237" y="639"/>
                      <a:pt x="237" y="639"/>
                      <a:pt x="237" y="639"/>
                    </a:cubicBezTo>
                    <a:cubicBezTo>
                      <a:pt x="239" y="638"/>
                      <a:pt x="240" y="636"/>
                      <a:pt x="241" y="635"/>
                    </a:cubicBezTo>
                    <a:close/>
                    <a:moveTo>
                      <a:pt x="237" y="605"/>
                    </a:moveTo>
                    <a:cubicBezTo>
                      <a:pt x="238" y="602"/>
                      <a:pt x="238" y="602"/>
                      <a:pt x="238" y="602"/>
                    </a:cubicBezTo>
                    <a:cubicBezTo>
                      <a:pt x="240" y="606"/>
                      <a:pt x="240" y="606"/>
                      <a:pt x="240" y="606"/>
                    </a:cubicBezTo>
                    <a:cubicBezTo>
                      <a:pt x="241" y="607"/>
                      <a:pt x="241" y="607"/>
                      <a:pt x="241" y="607"/>
                    </a:cubicBezTo>
                    <a:cubicBezTo>
                      <a:pt x="239" y="607"/>
                      <a:pt x="239" y="607"/>
                      <a:pt x="239" y="607"/>
                    </a:cubicBezTo>
                    <a:cubicBezTo>
                      <a:pt x="239" y="606"/>
                      <a:pt x="238" y="605"/>
                      <a:pt x="237" y="605"/>
                    </a:cubicBezTo>
                    <a:close/>
                    <a:moveTo>
                      <a:pt x="276" y="666"/>
                    </a:moveTo>
                    <a:cubicBezTo>
                      <a:pt x="251" y="638"/>
                      <a:pt x="251" y="638"/>
                      <a:pt x="251" y="638"/>
                    </a:cubicBezTo>
                    <a:cubicBezTo>
                      <a:pt x="250" y="635"/>
                      <a:pt x="250" y="635"/>
                      <a:pt x="250" y="635"/>
                    </a:cubicBezTo>
                    <a:cubicBezTo>
                      <a:pt x="255" y="636"/>
                      <a:pt x="255" y="636"/>
                      <a:pt x="255" y="636"/>
                    </a:cubicBezTo>
                    <a:cubicBezTo>
                      <a:pt x="256" y="637"/>
                      <a:pt x="258" y="638"/>
                      <a:pt x="260" y="638"/>
                    </a:cubicBezTo>
                    <a:cubicBezTo>
                      <a:pt x="261" y="638"/>
                      <a:pt x="261" y="638"/>
                      <a:pt x="261" y="638"/>
                    </a:cubicBezTo>
                    <a:cubicBezTo>
                      <a:pt x="280" y="669"/>
                      <a:pt x="280" y="669"/>
                      <a:pt x="280" y="669"/>
                    </a:cubicBezTo>
                    <a:lnTo>
                      <a:pt x="276" y="666"/>
                    </a:lnTo>
                    <a:close/>
                    <a:moveTo>
                      <a:pt x="282" y="672"/>
                    </a:moveTo>
                    <a:cubicBezTo>
                      <a:pt x="285" y="676"/>
                      <a:pt x="285" y="676"/>
                      <a:pt x="285" y="676"/>
                    </a:cubicBezTo>
                    <a:cubicBezTo>
                      <a:pt x="280" y="670"/>
                      <a:pt x="280" y="670"/>
                      <a:pt x="280" y="670"/>
                    </a:cubicBezTo>
                    <a:lnTo>
                      <a:pt x="282" y="672"/>
                    </a:lnTo>
                    <a:close/>
                    <a:moveTo>
                      <a:pt x="271" y="663"/>
                    </a:moveTo>
                    <a:cubicBezTo>
                      <a:pt x="255" y="653"/>
                      <a:pt x="255" y="653"/>
                      <a:pt x="255" y="653"/>
                    </a:cubicBezTo>
                    <a:cubicBezTo>
                      <a:pt x="252" y="642"/>
                      <a:pt x="252" y="642"/>
                      <a:pt x="252" y="642"/>
                    </a:cubicBezTo>
                    <a:lnTo>
                      <a:pt x="271" y="663"/>
                    </a:lnTo>
                    <a:close/>
                    <a:moveTo>
                      <a:pt x="248" y="681"/>
                    </a:moveTo>
                    <a:cubicBezTo>
                      <a:pt x="227" y="649"/>
                      <a:pt x="227" y="649"/>
                      <a:pt x="227" y="649"/>
                    </a:cubicBezTo>
                    <a:cubicBezTo>
                      <a:pt x="228" y="644"/>
                      <a:pt x="228" y="644"/>
                      <a:pt x="228" y="644"/>
                    </a:cubicBezTo>
                    <a:cubicBezTo>
                      <a:pt x="230" y="644"/>
                      <a:pt x="232" y="643"/>
                      <a:pt x="233" y="642"/>
                    </a:cubicBezTo>
                    <a:cubicBezTo>
                      <a:pt x="237" y="644"/>
                      <a:pt x="237" y="644"/>
                      <a:pt x="237" y="644"/>
                    </a:cubicBezTo>
                    <a:lnTo>
                      <a:pt x="248" y="681"/>
                    </a:lnTo>
                    <a:close/>
                    <a:moveTo>
                      <a:pt x="235" y="641"/>
                    </a:moveTo>
                    <a:cubicBezTo>
                      <a:pt x="235" y="641"/>
                      <a:pt x="236" y="640"/>
                      <a:pt x="236" y="640"/>
                    </a:cubicBezTo>
                    <a:cubicBezTo>
                      <a:pt x="237" y="642"/>
                      <a:pt x="237" y="642"/>
                      <a:pt x="237" y="642"/>
                    </a:cubicBezTo>
                    <a:lnTo>
                      <a:pt x="235" y="641"/>
                    </a:lnTo>
                    <a:close/>
                    <a:moveTo>
                      <a:pt x="236" y="603"/>
                    </a:moveTo>
                    <a:cubicBezTo>
                      <a:pt x="236" y="603"/>
                      <a:pt x="235" y="603"/>
                      <a:pt x="235" y="602"/>
                    </a:cubicBezTo>
                    <a:cubicBezTo>
                      <a:pt x="237" y="601"/>
                      <a:pt x="237" y="601"/>
                      <a:pt x="237" y="601"/>
                    </a:cubicBezTo>
                    <a:lnTo>
                      <a:pt x="236" y="603"/>
                    </a:lnTo>
                    <a:close/>
                    <a:moveTo>
                      <a:pt x="233" y="601"/>
                    </a:moveTo>
                    <a:cubicBezTo>
                      <a:pt x="232" y="601"/>
                      <a:pt x="230" y="600"/>
                      <a:pt x="228" y="599"/>
                    </a:cubicBezTo>
                    <a:cubicBezTo>
                      <a:pt x="228" y="594"/>
                      <a:pt x="228" y="594"/>
                      <a:pt x="228" y="594"/>
                    </a:cubicBezTo>
                    <a:cubicBezTo>
                      <a:pt x="230" y="590"/>
                      <a:pt x="230" y="590"/>
                      <a:pt x="230" y="590"/>
                    </a:cubicBezTo>
                    <a:cubicBezTo>
                      <a:pt x="236" y="599"/>
                      <a:pt x="236" y="599"/>
                      <a:pt x="236" y="599"/>
                    </a:cubicBezTo>
                    <a:lnTo>
                      <a:pt x="233" y="601"/>
                    </a:lnTo>
                    <a:close/>
                    <a:moveTo>
                      <a:pt x="227" y="592"/>
                    </a:moveTo>
                    <a:cubicBezTo>
                      <a:pt x="226" y="583"/>
                      <a:pt x="226" y="583"/>
                      <a:pt x="226" y="583"/>
                    </a:cubicBezTo>
                    <a:cubicBezTo>
                      <a:pt x="230" y="588"/>
                      <a:pt x="230" y="588"/>
                      <a:pt x="230" y="588"/>
                    </a:cubicBezTo>
                    <a:lnTo>
                      <a:pt x="227" y="592"/>
                    </a:lnTo>
                    <a:close/>
                    <a:moveTo>
                      <a:pt x="226" y="596"/>
                    </a:moveTo>
                    <a:cubicBezTo>
                      <a:pt x="227" y="599"/>
                      <a:pt x="227" y="599"/>
                      <a:pt x="227" y="599"/>
                    </a:cubicBezTo>
                    <a:cubicBezTo>
                      <a:pt x="226" y="599"/>
                      <a:pt x="225" y="598"/>
                      <a:pt x="225" y="598"/>
                    </a:cubicBezTo>
                    <a:lnTo>
                      <a:pt x="226" y="596"/>
                    </a:lnTo>
                    <a:close/>
                    <a:moveTo>
                      <a:pt x="226" y="645"/>
                    </a:moveTo>
                    <a:cubicBezTo>
                      <a:pt x="226" y="647"/>
                      <a:pt x="226" y="647"/>
                      <a:pt x="226" y="647"/>
                    </a:cubicBezTo>
                    <a:cubicBezTo>
                      <a:pt x="225" y="645"/>
                      <a:pt x="225" y="645"/>
                      <a:pt x="225" y="645"/>
                    </a:cubicBezTo>
                    <a:cubicBezTo>
                      <a:pt x="225" y="645"/>
                      <a:pt x="226" y="645"/>
                      <a:pt x="226" y="645"/>
                    </a:cubicBezTo>
                    <a:close/>
                    <a:moveTo>
                      <a:pt x="225" y="649"/>
                    </a:moveTo>
                    <a:cubicBezTo>
                      <a:pt x="222" y="666"/>
                      <a:pt x="222" y="666"/>
                      <a:pt x="222" y="666"/>
                    </a:cubicBezTo>
                    <a:cubicBezTo>
                      <a:pt x="220" y="645"/>
                      <a:pt x="220" y="645"/>
                      <a:pt x="220" y="645"/>
                    </a:cubicBezTo>
                    <a:cubicBezTo>
                      <a:pt x="220" y="645"/>
                      <a:pt x="221" y="645"/>
                      <a:pt x="221" y="645"/>
                    </a:cubicBezTo>
                    <a:cubicBezTo>
                      <a:pt x="222" y="645"/>
                      <a:pt x="222" y="645"/>
                      <a:pt x="223" y="645"/>
                    </a:cubicBezTo>
                    <a:lnTo>
                      <a:pt x="225" y="649"/>
                    </a:lnTo>
                    <a:close/>
                    <a:moveTo>
                      <a:pt x="222" y="671"/>
                    </a:moveTo>
                    <a:cubicBezTo>
                      <a:pt x="219" y="687"/>
                      <a:pt x="219" y="687"/>
                      <a:pt x="219" y="687"/>
                    </a:cubicBezTo>
                    <a:cubicBezTo>
                      <a:pt x="215" y="649"/>
                      <a:pt x="215" y="649"/>
                      <a:pt x="215" y="649"/>
                    </a:cubicBezTo>
                    <a:cubicBezTo>
                      <a:pt x="217" y="645"/>
                      <a:pt x="217" y="645"/>
                      <a:pt x="217" y="645"/>
                    </a:cubicBezTo>
                    <a:cubicBezTo>
                      <a:pt x="218" y="645"/>
                      <a:pt x="218" y="645"/>
                      <a:pt x="219" y="645"/>
                    </a:cubicBezTo>
                    <a:lnTo>
                      <a:pt x="222" y="671"/>
                    </a:lnTo>
                    <a:close/>
                    <a:moveTo>
                      <a:pt x="220" y="713"/>
                    </a:moveTo>
                    <a:cubicBezTo>
                      <a:pt x="219" y="713"/>
                      <a:pt x="218" y="713"/>
                      <a:pt x="217" y="713"/>
                    </a:cubicBezTo>
                    <a:cubicBezTo>
                      <a:pt x="217" y="713"/>
                      <a:pt x="216" y="713"/>
                      <a:pt x="216" y="713"/>
                    </a:cubicBezTo>
                    <a:cubicBezTo>
                      <a:pt x="218" y="698"/>
                      <a:pt x="218" y="698"/>
                      <a:pt x="218" y="698"/>
                    </a:cubicBezTo>
                    <a:lnTo>
                      <a:pt x="220" y="713"/>
                    </a:lnTo>
                    <a:close/>
                    <a:moveTo>
                      <a:pt x="219" y="692"/>
                    </a:moveTo>
                    <a:cubicBezTo>
                      <a:pt x="222" y="676"/>
                      <a:pt x="222" y="676"/>
                      <a:pt x="222" y="676"/>
                    </a:cubicBezTo>
                    <a:cubicBezTo>
                      <a:pt x="226" y="712"/>
                      <a:pt x="226" y="712"/>
                      <a:pt x="226" y="712"/>
                    </a:cubicBezTo>
                    <a:cubicBezTo>
                      <a:pt x="225" y="712"/>
                      <a:pt x="223" y="713"/>
                      <a:pt x="222" y="713"/>
                    </a:cubicBezTo>
                    <a:lnTo>
                      <a:pt x="219" y="692"/>
                    </a:lnTo>
                    <a:close/>
                    <a:moveTo>
                      <a:pt x="223" y="672"/>
                    </a:moveTo>
                    <a:cubicBezTo>
                      <a:pt x="227" y="651"/>
                      <a:pt x="227" y="651"/>
                      <a:pt x="227" y="651"/>
                    </a:cubicBezTo>
                    <a:cubicBezTo>
                      <a:pt x="249" y="686"/>
                      <a:pt x="249" y="686"/>
                      <a:pt x="249" y="686"/>
                    </a:cubicBezTo>
                    <a:cubicBezTo>
                      <a:pt x="255" y="708"/>
                      <a:pt x="255" y="708"/>
                      <a:pt x="255" y="708"/>
                    </a:cubicBezTo>
                    <a:cubicBezTo>
                      <a:pt x="246" y="710"/>
                      <a:pt x="237" y="712"/>
                      <a:pt x="227" y="712"/>
                    </a:cubicBezTo>
                    <a:lnTo>
                      <a:pt x="223" y="672"/>
                    </a:lnTo>
                    <a:close/>
                    <a:moveTo>
                      <a:pt x="252" y="691"/>
                    </a:moveTo>
                    <a:cubicBezTo>
                      <a:pt x="262" y="706"/>
                      <a:pt x="262" y="706"/>
                      <a:pt x="262" y="706"/>
                    </a:cubicBezTo>
                    <a:cubicBezTo>
                      <a:pt x="260" y="707"/>
                      <a:pt x="258" y="707"/>
                      <a:pt x="257" y="708"/>
                    </a:cubicBezTo>
                    <a:lnTo>
                      <a:pt x="252" y="691"/>
                    </a:lnTo>
                    <a:close/>
                    <a:moveTo>
                      <a:pt x="251" y="686"/>
                    </a:moveTo>
                    <a:cubicBezTo>
                      <a:pt x="239" y="645"/>
                      <a:pt x="239" y="645"/>
                      <a:pt x="239" y="645"/>
                    </a:cubicBezTo>
                    <a:cubicBezTo>
                      <a:pt x="254" y="655"/>
                      <a:pt x="254" y="655"/>
                      <a:pt x="254" y="655"/>
                    </a:cubicBezTo>
                    <a:cubicBezTo>
                      <a:pt x="268" y="704"/>
                      <a:pt x="268" y="704"/>
                      <a:pt x="268" y="704"/>
                    </a:cubicBezTo>
                    <a:cubicBezTo>
                      <a:pt x="267" y="705"/>
                      <a:pt x="265" y="705"/>
                      <a:pt x="263" y="706"/>
                    </a:cubicBezTo>
                    <a:lnTo>
                      <a:pt x="251" y="686"/>
                    </a:lnTo>
                    <a:close/>
                    <a:moveTo>
                      <a:pt x="256" y="656"/>
                    </a:moveTo>
                    <a:cubicBezTo>
                      <a:pt x="275" y="667"/>
                      <a:pt x="275" y="667"/>
                      <a:pt x="275" y="667"/>
                    </a:cubicBezTo>
                    <a:cubicBezTo>
                      <a:pt x="290" y="685"/>
                      <a:pt x="290" y="685"/>
                      <a:pt x="290" y="685"/>
                    </a:cubicBezTo>
                    <a:cubicBezTo>
                      <a:pt x="295" y="692"/>
                      <a:pt x="295" y="692"/>
                      <a:pt x="295" y="692"/>
                    </a:cubicBezTo>
                    <a:cubicBezTo>
                      <a:pt x="287" y="697"/>
                      <a:pt x="278" y="701"/>
                      <a:pt x="269" y="704"/>
                    </a:cubicBezTo>
                    <a:lnTo>
                      <a:pt x="256" y="656"/>
                    </a:lnTo>
                    <a:close/>
                    <a:moveTo>
                      <a:pt x="290" y="682"/>
                    </a:moveTo>
                    <a:cubicBezTo>
                      <a:pt x="285" y="674"/>
                      <a:pt x="285" y="674"/>
                      <a:pt x="285" y="674"/>
                    </a:cubicBezTo>
                    <a:cubicBezTo>
                      <a:pt x="297" y="681"/>
                      <a:pt x="297" y="681"/>
                      <a:pt x="297" y="681"/>
                    </a:cubicBezTo>
                    <a:cubicBezTo>
                      <a:pt x="297" y="683"/>
                      <a:pt x="297" y="684"/>
                      <a:pt x="297" y="686"/>
                    </a:cubicBezTo>
                    <a:cubicBezTo>
                      <a:pt x="297" y="688"/>
                      <a:pt x="298" y="689"/>
                      <a:pt x="299" y="690"/>
                    </a:cubicBezTo>
                    <a:cubicBezTo>
                      <a:pt x="298" y="691"/>
                      <a:pt x="298" y="691"/>
                      <a:pt x="298" y="691"/>
                    </a:cubicBezTo>
                    <a:lnTo>
                      <a:pt x="290" y="682"/>
                    </a:lnTo>
                    <a:close/>
                    <a:moveTo>
                      <a:pt x="298" y="680"/>
                    </a:moveTo>
                    <a:cubicBezTo>
                      <a:pt x="283" y="671"/>
                      <a:pt x="283" y="671"/>
                      <a:pt x="283" y="671"/>
                    </a:cubicBezTo>
                    <a:cubicBezTo>
                      <a:pt x="262" y="638"/>
                      <a:pt x="262" y="638"/>
                      <a:pt x="262" y="638"/>
                    </a:cubicBezTo>
                    <a:cubicBezTo>
                      <a:pt x="271" y="637"/>
                      <a:pt x="271" y="637"/>
                      <a:pt x="271" y="637"/>
                    </a:cubicBezTo>
                    <a:cubicBezTo>
                      <a:pt x="290" y="639"/>
                      <a:pt x="290" y="639"/>
                      <a:pt x="290" y="639"/>
                    </a:cubicBezTo>
                    <a:cubicBezTo>
                      <a:pt x="313" y="649"/>
                      <a:pt x="313" y="649"/>
                      <a:pt x="313" y="649"/>
                    </a:cubicBezTo>
                    <a:cubicBezTo>
                      <a:pt x="329" y="667"/>
                      <a:pt x="329" y="667"/>
                      <a:pt x="329" y="667"/>
                    </a:cubicBezTo>
                    <a:cubicBezTo>
                      <a:pt x="326" y="670"/>
                      <a:pt x="322" y="673"/>
                      <a:pt x="318" y="676"/>
                    </a:cubicBezTo>
                    <a:cubicBezTo>
                      <a:pt x="303" y="677"/>
                      <a:pt x="303" y="677"/>
                      <a:pt x="303" y="677"/>
                    </a:cubicBezTo>
                    <a:cubicBezTo>
                      <a:pt x="301" y="677"/>
                      <a:pt x="299" y="678"/>
                      <a:pt x="298" y="680"/>
                    </a:cubicBezTo>
                    <a:close/>
                    <a:moveTo>
                      <a:pt x="347" y="643"/>
                    </a:moveTo>
                    <a:cubicBezTo>
                      <a:pt x="307" y="639"/>
                      <a:pt x="307" y="639"/>
                      <a:pt x="307" y="639"/>
                    </a:cubicBezTo>
                    <a:cubicBezTo>
                      <a:pt x="303" y="635"/>
                      <a:pt x="303" y="635"/>
                      <a:pt x="303" y="635"/>
                    </a:cubicBezTo>
                    <a:cubicBezTo>
                      <a:pt x="311" y="635"/>
                      <a:pt x="311" y="635"/>
                      <a:pt x="311" y="635"/>
                    </a:cubicBezTo>
                    <a:cubicBezTo>
                      <a:pt x="333" y="635"/>
                      <a:pt x="333" y="635"/>
                      <a:pt x="333" y="635"/>
                    </a:cubicBezTo>
                    <a:lnTo>
                      <a:pt x="347" y="643"/>
                    </a:lnTo>
                    <a:close/>
                    <a:moveTo>
                      <a:pt x="336" y="635"/>
                    </a:moveTo>
                    <a:cubicBezTo>
                      <a:pt x="354" y="635"/>
                      <a:pt x="354" y="635"/>
                      <a:pt x="354" y="635"/>
                    </a:cubicBezTo>
                    <a:cubicBezTo>
                      <a:pt x="353" y="638"/>
                      <a:pt x="351" y="640"/>
                      <a:pt x="349" y="643"/>
                    </a:cubicBezTo>
                    <a:lnTo>
                      <a:pt x="336" y="635"/>
                    </a:lnTo>
                    <a:close/>
                    <a:moveTo>
                      <a:pt x="311" y="646"/>
                    </a:moveTo>
                    <a:cubicBezTo>
                      <a:pt x="295" y="640"/>
                      <a:pt x="295" y="640"/>
                      <a:pt x="295" y="640"/>
                    </a:cubicBezTo>
                    <a:cubicBezTo>
                      <a:pt x="306" y="641"/>
                      <a:pt x="306" y="641"/>
                      <a:pt x="306" y="641"/>
                    </a:cubicBezTo>
                    <a:lnTo>
                      <a:pt x="311" y="646"/>
                    </a:lnTo>
                    <a:close/>
                    <a:moveTo>
                      <a:pt x="305" y="639"/>
                    </a:moveTo>
                    <a:cubicBezTo>
                      <a:pt x="290" y="637"/>
                      <a:pt x="290" y="637"/>
                      <a:pt x="290" y="637"/>
                    </a:cubicBezTo>
                    <a:cubicBezTo>
                      <a:pt x="287" y="636"/>
                      <a:pt x="287" y="636"/>
                      <a:pt x="287" y="636"/>
                    </a:cubicBezTo>
                    <a:cubicBezTo>
                      <a:pt x="301" y="635"/>
                      <a:pt x="301" y="635"/>
                      <a:pt x="301" y="635"/>
                    </a:cubicBezTo>
                    <a:lnTo>
                      <a:pt x="305" y="639"/>
                    </a:lnTo>
                    <a:close/>
                    <a:moveTo>
                      <a:pt x="316" y="650"/>
                    </a:moveTo>
                    <a:cubicBezTo>
                      <a:pt x="337" y="658"/>
                      <a:pt x="337" y="658"/>
                      <a:pt x="337" y="658"/>
                    </a:cubicBezTo>
                    <a:cubicBezTo>
                      <a:pt x="335" y="661"/>
                      <a:pt x="333" y="663"/>
                      <a:pt x="330" y="666"/>
                    </a:cubicBezTo>
                    <a:lnTo>
                      <a:pt x="316" y="650"/>
                    </a:lnTo>
                    <a:close/>
                    <a:moveTo>
                      <a:pt x="314" y="647"/>
                    </a:moveTo>
                    <a:cubicBezTo>
                      <a:pt x="308" y="641"/>
                      <a:pt x="308" y="641"/>
                      <a:pt x="308" y="641"/>
                    </a:cubicBezTo>
                    <a:cubicBezTo>
                      <a:pt x="348" y="645"/>
                      <a:pt x="348" y="645"/>
                      <a:pt x="348" y="645"/>
                    </a:cubicBezTo>
                    <a:cubicBezTo>
                      <a:pt x="345" y="649"/>
                      <a:pt x="342" y="653"/>
                      <a:pt x="338" y="657"/>
                    </a:cubicBezTo>
                    <a:lnTo>
                      <a:pt x="314" y="647"/>
                    </a:lnTo>
                    <a:close/>
                    <a:moveTo>
                      <a:pt x="355" y="666"/>
                    </a:moveTo>
                    <a:cubicBezTo>
                      <a:pt x="373" y="673"/>
                      <a:pt x="373" y="673"/>
                      <a:pt x="373" y="673"/>
                    </a:cubicBezTo>
                    <a:cubicBezTo>
                      <a:pt x="347" y="675"/>
                      <a:pt x="347" y="675"/>
                      <a:pt x="347" y="675"/>
                    </a:cubicBezTo>
                    <a:cubicBezTo>
                      <a:pt x="349" y="672"/>
                      <a:pt x="352" y="669"/>
                      <a:pt x="355" y="666"/>
                    </a:cubicBezTo>
                    <a:close/>
                    <a:moveTo>
                      <a:pt x="292" y="607"/>
                    </a:moveTo>
                    <a:cubicBezTo>
                      <a:pt x="359" y="603"/>
                      <a:pt x="359" y="603"/>
                      <a:pt x="359" y="603"/>
                    </a:cubicBezTo>
                    <a:cubicBezTo>
                      <a:pt x="368" y="606"/>
                      <a:pt x="368" y="606"/>
                      <a:pt x="368" y="606"/>
                    </a:cubicBezTo>
                    <a:cubicBezTo>
                      <a:pt x="368" y="606"/>
                      <a:pt x="368" y="607"/>
                      <a:pt x="368" y="607"/>
                    </a:cubicBezTo>
                    <a:lnTo>
                      <a:pt x="292" y="607"/>
                    </a:lnTo>
                    <a:close/>
                    <a:moveTo>
                      <a:pt x="362" y="602"/>
                    </a:moveTo>
                    <a:cubicBezTo>
                      <a:pt x="369" y="602"/>
                      <a:pt x="369" y="602"/>
                      <a:pt x="369" y="602"/>
                    </a:cubicBezTo>
                    <a:cubicBezTo>
                      <a:pt x="369" y="603"/>
                      <a:pt x="369" y="604"/>
                      <a:pt x="368" y="605"/>
                    </a:cubicBezTo>
                    <a:lnTo>
                      <a:pt x="362" y="602"/>
                    </a:lnTo>
                    <a:close/>
                    <a:moveTo>
                      <a:pt x="325" y="594"/>
                    </a:moveTo>
                    <a:cubicBezTo>
                      <a:pt x="329" y="594"/>
                      <a:pt x="334" y="594"/>
                      <a:pt x="338" y="594"/>
                    </a:cubicBezTo>
                    <a:cubicBezTo>
                      <a:pt x="356" y="601"/>
                      <a:pt x="356" y="601"/>
                      <a:pt x="356" y="601"/>
                    </a:cubicBezTo>
                    <a:cubicBezTo>
                      <a:pt x="296" y="605"/>
                      <a:pt x="296" y="605"/>
                      <a:pt x="296" y="605"/>
                    </a:cubicBezTo>
                    <a:lnTo>
                      <a:pt x="325" y="594"/>
                    </a:lnTo>
                    <a:close/>
                    <a:moveTo>
                      <a:pt x="287" y="594"/>
                    </a:moveTo>
                    <a:cubicBezTo>
                      <a:pt x="298" y="594"/>
                      <a:pt x="309" y="595"/>
                      <a:pt x="320" y="594"/>
                    </a:cubicBezTo>
                    <a:cubicBezTo>
                      <a:pt x="290" y="606"/>
                      <a:pt x="290" y="606"/>
                      <a:pt x="290" y="606"/>
                    </a:cubicBezTo>
                    <a:cubicBezTo>
                      <a:pt x="288" y="606"/>
                      <a:pt x="288" y="606"/>
                      <a:pt x="288" y="606"/>
                    </a:cubicBezTo>
                    <a:cubicBezTo>
                      <a:pt x="267" y="592"/>
                      <a:pt x="267" y="592"/>
                      <a:pt x="267" y="592"/>
                    </a:cubicBezTo>
                    <a:cubicBezTo>
                      <a:pt x="274" y="593"/>
                      <a:pt x="281" y="593"/>
                      <a:pt x="287" y="594"/>
                    </a:cubicBezTo>
                    <a:close/>
                    <a:moveTo>
                      <a:pt x="286" y="606"/>
                    </a:moveTo>
                    <a:cubicBezTo>
                      <a:pt x="277" y="606"/>
                      <a:pt x="277" y="606"/>
                      <a:pt x="277" y="606"/>
                    </a:cubicBezTo>
                    <a:cubicBezTo>
                      <a:pt x="265" y="593"/>
                      <a:pt x="265" y="593"/>
                      <a:pt x="265" y="593"/>
                    </a:cubicBezTo>
                    <a:lnTo>
                      <a:pt x="286" y="606"/>
                    </a:lnTo>
                    <a:close/>
                    <a:moveTo>
                      <a:pt x="276" y="606"/>
                    </a:moveTo>
                    <a:cubicBezTo>
                      <a:pt x="268" y="607"/>
                      <a:pt x="268" y="607"/>
                      <a:pt x="268" y="607"/>
                    </a:cubicBezTo>
                    <a:cubicBezTo>
                      <a:pt x="249" y="607"/>
                      <a:pt x="249" y="607"/>
                      <a:pt x="249" y="607"/>
                    </a:cubicBezTo>
                    <a:cubicBezTo>
                      <a:pt x="263" y="593"/>
                      <a:pt x="263" y="593"/>
                      <a:pt x="263" y="593"/>
                    </a:cubicBezTo>
                    <a:lnTo>
                      <a:pt x="276" y="606"/>
                    </a:lnTo>
                    <a:close/>
                    <a:moveTo>
                      <a:pt x="262" y="592"/>
                    </a:moveTo>
                    <a:cubicBezTo>
                      <a:pt x="247" y="607"/>
                      <a:pt x="247" y="607"/>
                      <a:pt x="247" y="607"/>
                    </a:cubicBezTo>
                    <a:cubicBezTo>
                      <a:pt x="243" y="607"/>
                      <a:pt x="243" y="607"/>
                      <a:pt x="243" y="607"/>
                    </a:cubicBezTo>
                    <a:cubicBezTo>
                      <a:pt x="242" y="605"/>
                      <a:pt x="242" y="605"/>
                      <a:pt x="242" y="605"/>
                    </a:cubicBezTo>
                    <a:cubicBezTo>
                      <a:pt x="240" y="599"/>
                      <a:pt x="240" y="599"/>
                      <a:pt x="240" y="599"/>
                    </a:cubicBezTo>
                    <a:cubicBezTo>
                      <a:pt x="255" y="591"/>
                      <a:pt x="255" y="591"/>
                      <a:pt x="255" y="591"/>
                    </a:cubicBezTo>
                    <a:cubicBezTo>
                      <a:pt x="257" y="591"/>
                      <a:pt x="260" y="591"/>
                      <a:pt x="262" y="592"/>
                    </a:cubicBezTo>
                    <a:close/>
                    <a:moveTo>
                      <a:pt x="253" y="590"/>
                    </a:moveTo>
                    <a:cubicBezTo>
                      <a:pt x="240" y="598"/>
                      <a:pt x="240" y="598"/>
                      <a:pt x="240" y="598"/>
                    </a:cubicBezTo>
                    <a:cubicBezTo>
                      <a:pt x="243" y="588"/>
                      <a:pt x="243" y="588"/>
                      <a:pt x="243" y="588"/>
                    </a:cubicBezTo>
                    <a:cubicBezTo>
                      <a:pt x="246" y="589"/>
                      <a:pt x="249" y="590"/>
                      <a:pt x="253" y="590"/>
                    </a:cubicBezTo>
                    <a:close/>
                    <a:moveTo>
                      <a:pt x="241" y="587"/>
                    </a:moveTo>
                    <a:cubicBezTo>
                      <a:pt x="239" y="595"/>
                      <a:pt x="239" y="595"/>
                      <a:pt x="239" y="595"/>
                    </a:cubicBezTo>
                    <a:cubicBezTo>
                      <a:pt x="236" y="585"/>
                      <a:pt x="236" y="585"/>
                      <a:pt x="236" y="585"/>
                    </a:cubicBezTo>
                    <a:cubicBezTo>
                      <a:pt x="238" y="586"/>
                      <a:pt x="239" y="587"/>
                      <a:pt x="241" y="587"/>
                    </a:cubicBezTo>
                    <a:close/>
                    <a:moveTo>
                      <a:pt x="234" y="585"/>
                    </a:moveTo>
                    <a:cubicBezTo>
                      <a:pt x="234" y="585"/>
                      <a:pt x="234" y="585"/>
                      <a:pt x="234" y="585"/>
                    </a:cubicBezTo>
                    <a:cubicBezTo>
                      <a:pt x="238" y="597"/>
                      <a:pt x="238" y="597"/>
                      <a:pt x="238" y="597"/>
                    </a:cubicBezTo>
                    <a:cubicBezTo>
                      <a:pt x="238" y="599"/>
                      <a:pt x="238" y="599"/>
                      <a:pt x="238" y="599"/>
                    </a:cubicBezTo>
                    <a:cubicBezTo>
                      <a:pt x="231" y="589"/>
                      <a:pt x="231" y="589"/>
                      <a:pt x="231" y="589"/>
                    </a:cubicBezTo>
                    <a:lnTo>
                      <a:pt x="234" y="585"/>
                    </a:lnTo>
                    <a:close/>
                    <a:moveTo>
                      <a:pt x="226" y="580"/>
                    </a:moveTo>
                    <a:cubicBezTo>
                      <a:pt x="228" y="582"/>
                      <a:pt x="230" y="583"/>
                      <a:pt x="233" y="584"/>
                    </a:cubicBezTo>
                    <a:cubicBezTo>
                      <a:pt x="230" y="587"/>
                      <a:pt x="230" y="587"/>
                      <a:pt x="230" y="587"/>
                    </a:cubicBezTo>
                    <a:cubicBezTo>
                      <a:pt x="226" y="580"/>
                      <a:pt x="226" y="580"/>
                      <a:pt x="226" y="580"/>
                    </a:cubicBezTo>
                    <a:cubicBezTo>
                      <a:pt x="226" y="580"/>
                      <a:pt x="226" y="580"/>
                      <a:pt x="226" y="580"/>
                    </a:cubicBezTo>
                    <a:cubicBezTo>
                      <a:pt x="226" y="580"/>
                      <a:pt x="226" y="580"/>
                      <a:pt x="226" y="580"/>
                    </a:cubicBezTo>
                    <a:close/>
                    <a:moveTo>
                      <a:pt x="224" y="580"/>
                    </a:moveTo>
                    <a:cubicBezTo>
                      <a:pt x="226" y="594"/>
                      <a:pt x="226" y="594"/>
                      <a:pt x="226" y="594"/>
                    </a:cubicBezTo>
                    <a:cubicBezTo>
                      <a:pt x="223" y="598"/>
                      <a:pt x="223" y="598"/>
                      <a:pt x="223" y="598"/>
                    </a:cubicBezTo>
                    <a:cubicBezTo>
                      <a:pt x="222" y="598"/>
                      <a:pt x="222" y="598"/>
                      <a:pt x="221" y="598"/>
                    </a:cubicBezTo>
                    <a:cubicBezTo>
                      <a:pt x="221" y="598"/>
                      <a:pt x="220" y="598"/>
                      <a:pt x="220" y="598"/>
                    </a:cubicBezTo>
                    <a:cubicBezTo>
                      <a:pt x="219" y="597"/>
                      <a:pt x="219" y="597"/>
                      <a:pt x="219" y="597"/>
                    </a:cubicBezTo>
                    <a:cubicBezTo>
                      <a:pt x="222" y="577"/>
                      <a:pt x="222" y="577"/>
                      <a:pt x="222" y="577"/>
                    </a:cubicBezTo>
                    <a:lnTo>
                      <a:pt x="224" y="580"/>
                    </a:lnTo>
                    <a:close/>
                    <a:moveTo>
                      <a:pt x="221" y="576"/>
                    </a:moveTo>
                    <a:cubicBezTo>
                      <a:pt x="218" y="595"/>
                      <a:pt x="218" y="595"/>
                      <a:pt x="218" y="595"/>
                    </a:cubicBezTo>
                    <a:cubicBezTo>
                      <a:pt x="217" y="594"/>
                      <a:pt x="217" y="594"/>
                      <a:pt x="217" y="594"/>
                    </a:cubicBezTo>
                    <a:cubicBezTo>
                      <a:pt x="216" y="586"/>
                      <a:pt x="216" y="586"/>
                      <a:pt x="216" y="586"/>
                    </a:cubicBezTo>
                    <a:cubicBezTo>
                      <a:pt x="218" y="573"/>
                      <a:pt x="218" y="573"/>
                      <a:pt x="218" y="573"/>
                    </a:cubicBezTo>
                    <a:cubicBezTo>
                      <a:pt x="219" y="574"/>
                      <a:pt x="220" y="575"/>
                      <a:pt x="221" y="576"/>
                    </a:cubicBezTo>
                    <a:close/>
                    <a:moveTo>
                      <a:pt x="215" y="572"/>
                    </a:moveTo>
                    <a:cubicBezTo>
                      <a:pt x="215" y="572"/>
                      <a:pt x="216" y="572"/>
                      <a:pt x="217" y="572"/>
                    </a:cubicBezTo>
                    <a:cubicBezTo>
                      <a:pt x="215" y="581"/>
                      <a:pt x="215" y="581"/>
                      <a:pt x="215" y="581"/>
                    </a:cubicBezTo>
                    <a:cubicBezTo>
                      <a:pt x="214" y="573"/>
                      <a:pt x="214" y="573"/>
                      <a:pt x="214" y="573"/>
                    </a:cubicBezTo>
                    <a:lnTo>
                      <a:pt x="215" y="572"/>
                    </a:lnTo>
                    <a:close/>
                    <a:moveTo>
                      <a:pt x="216" y="645"/>
                    </a:moveTo>
                    <a:cubicBezTo>
                      <a:pt x="214" y="646"/>
                      <a:pt x="214" y="646"/>
                      <a:pt x="214" y="646"/>
                    </a:cubicBezTo>
                    <a:cubicBezTo>
                      <a:pt x="214" y="644"/>
                      <a:pt x="214" y="644"/>
                      <a:pt x="214" y="644"/>
                    </a:cubicBezTo>
                    <a:cubicBezTo>
                      <a:pt x="215" y="644"/>
                      <a:pt x="215" y="645"/>
                      <a:pt x="216" y="645"/>
                    </a:cubicBezTo>
                    <a:close/>
                    <a:moveTo>
                      <a:pt x="218" y="692"/>
                    </a:moveTo>
                    <a:cubicBezTo>
                      <a:pt x="214" y="713"/>
                      <a:pt x="214" y="713"/>
                      <a:pt x="214" y="713"/>
                    </a:cubicBezTo>
                    <a:cubicBezTo>
                      <a:pt x="209" y="712"/>
                      <a:pt x="203" y="712"/>
                      <a:pt x="198" y="711"/>
                    </a:cubicBezTo>
                    <a:cubicBezTo>
                      <a:pt x="208" y="658"/>
                      <a:pt x="208" y="658"/>
                      <a:pt x="208" y="658"/>
                    </a:cubicBezTo>
                    <a:cubicBezTo>
                      <a:pt x="213" y="651"/>
                      <a:pt x="213" y="651"/>
                      <a:pt x="213" y="651"/>
                    </a:cubicBezTo>
                    <a:lnTo>
                      <a:pt x="218" y="692"/>
                    </a:lnTo>
                    <a:close/>
                    <a:moveTo>
                      <a:pt x="72" y="567"/>
                    </a:moveTo>
                    <a:cubicBezTo>
                      <a:pt x="104" y="581"/>
                      <a:pt x="104" y="581"/>
                      <a:pt x="104" y="581"/>
                    </a:cubicBezTo>
                    <a:cubicBezTo>
                      <a:pt x="75" y="591"/>
                      <a:pt x="75" y="591"/>
                      <a:pt x="75" y="591"/>
                    </a:cubicBezTo>
                    <a:cubicBezTo>
                      <a:pt x="61" y="589"/>
                      <a:pt x="61" y="589"/>
                      <a:pt x="61" y="589"/>
                    </a:cubicBezTo>
                    <a:cubicBezTo>
                      <a:pt x="60" y="582"/>
                      <a:pt x="59" y="574"/>
                      <a:pt x="58" y="567"/>
                    </a:cubicBezTo>
                    <a:lnTo>
                      <a:pt x="72" y="567"/>
                    </a:lnTo>
                    <a:close/>
                    <a:moveTo>
                      <a:pt x="58" y="566"/>
                    </a:moveTo>
                    <a:cubicBezTo>
                      <a:pt x="58" y="564"/>
                      <a:pt x="58" y="562"/>
                      <a:pt x="57" y="560"/>
                    </a:cubicBezTo>
                    <a:cubicBezTo>
                      <a:pt x="69" y="565"/>
                      <a:pt x="69" y="565"/>
                      <a:pt x="69" y="565"/>
                    </a:cubicBezTo>
                    <a:lnTo>
                      <a:pt x="58" y="566"/>
                    </a:lnTo>
                    <a:close/>
                    <a:moveTo>
                      <a:pt x="157" y="563"/>
                    </a:moveTo>
                    <a:cubicBezTo>
                      <a:pt x="153" y="563"/>
                      <a:pt x="153" y="563"/>
                      <a:pt x="153" y="563"/>
                    </a:cubicBezTo>
                    <a:cubicBezTo>
                      <a:pt x="104" y="530"/>
                      <a:pt x="104" y="530"/>
                      <a:pt x="104" y="530"/>
                    </a:cubicBezTo>
                    <a:cubicBezTo>
                      <a:pt x="134" y="534"/>
                      <a:pt x="134" y="534"/>
                      <a:pt x="134" y="534"/>
                    </a:cubicBezTo>
                    <a:lnTo>
                      <a:pt x="157" y="563"/>
                    </a:lnTo>
                    <a:close/>
                    <a:moveTo>
                      <a:pt x="125" y="521"/>
                    </a:moveTo>
                    <a:cubicBezTo>
                      <a:pt x="158" y="536"/>
                      <a:pt x="158" y="536"/>
                      <a:pt x="158" y="536"/>
                    </a:cubicBezTo>
                    <a:cubicBezTo>
                      <a:pt x="135" y="533"/>
                      <a:pt x="135" y="533"/>
                      <a:pt x="135" y="533"/>
                    </a:cubicBezTo>
                    <a:lnTo>
                      <a:pt x="125" y="521"/>
                    </a:lnTo>
                    <a:close/>
                    <a:moveTo>
                      <a:pt x="163" y="663"/>
                    </a:moveTo>
                    <a:cubicBezTo>
                      <a:pt x="139" y="675"/>
                      <a:pt x="139" y="675"/>
                      <a:pt x="139" y="675"/>
                    </a:cubicBezTo>
                    <a:cubicBezTo>
                      <a:pt x="169" y="634"/>
                      <a:pt x="169" y="634"/>
                      <a:pt x="169" y="634"/>
                    </a:cubicBezTo>
                    <a:cubicBezTo>
                      <a:pt x="179" y="634"/>
                      <a:pt x="179" y="634"/>
                      <a:pt x="179" y="634"/>
                    </a:cubicBezTo>
                    <a:cubicBezTo>
                      <a:pt x="172" y="654"/>
                      <a:pt x="172" y="654"/>
                      <a:pt x="172" y="654"/>
                    </a:cubicBezTo>
                    <a:lnTo>
                      <a:pt x="163" y="663"/>
                    </a:lnTo>
                    <a:close/>
                    <a:moveTo>
                      <a:pt x="171" y="657"/>
                    </a:moveTo>
                    <a:cubicBezTo>
                      <a:pt x="170" y="659"/>
                      <a:pt x="170" y="659"/>
                      <a:pt x="170" y="659"/>
                    </a:cubicBezTo>
                    <a:cubicBezTo>
                      <a:pt x="168" y="660"/>
                      <a:pt x="168" y="660"/>
                      <a:pt x="168" y="660"/>
                    </a:cubicBezTo>
                    <a:lnTo>
                      <a:pt x="171" y="657"/>
                    </a:lnTo>
                    <a:close/>
                    <a:moveTo>
                      <a:pt x="124" y="634"/>
                    </a:moveTo>
                    <a:cubicBezTo>
                      <a:pt x="155" y="604"/>
                      <a:pt x="155" y="604"/>
                      <a:pt x="155" y="604"/>
                    </a:cubicBezTo>
                    <a:cubicBezTo>
                      <a:pt x="181" y="616"/>
                      <a:pt x="181" y="616"/>
                      <a:pt x="181" y="616"/>
                    </a:cubicBezTo>
                    <a:cubicBezTo>
                      <a:pt x="174" y="625"/>
                      <a:pt x="174" y="625"/>
                      <a:pt x="174" y="625"/>
                    </a:cubicBezTo>
                    <a:cubicBezTo>
                      <a:pt x="151" y="633"/>
                      <a:pt x="151" y="633"/>
                      <a:pt x="151" y="633"/>
                    </a:cubicBezTo>
                    <a:lnTo>
                      <a:pt x="124" y="634"/>
                    </a:lnTo>
                    <a:close/>
                    <a:moveTo>
                      <a:pt x="145" y="635"/>
                    </a:moveTo>
                    <a:cubicBezTo>
                      <a:pt x="111" y="646"/>
                      <a:pt x="111" y="646"/>
                      <a:pt x="111" y="646"/>
                    </a:cubicBezTo>
                    <a:cubicBezTo>
                      <a:pt x="122" y="636"/>
                      <a:pt x="122" y="636"/>
                      <a:pt x="122" y="636"/>
                    </a:cubicBezTo>
                    <a:lnTo>
                      <a:pt x="145" y="635"/>
                    </a:lnTo>
                    <a:close/>
                    <a:moveTo>
                      <a:pt x="153" y="601"/>
                    </a:moveTo>
                    <a:cubicBezTo>
                      <a:pt x="149" y="599"/>
                      <a:pt x="149" y="599"/>
                      <a:pt x="149" y="599"/>
                    </a:cubicBezTo>
                    <a:cubicBezTo>
                      <a:pt x="167" y="590"/>
                      <a:pt x="167" y="590"/>
                      <a:pt x="167" y="590"/>
                    </a:cubicBezTo>
                    <a:cubicBezTo>
                      <a:pt x="155" y="601"/>
                      <a:pt x="155" y="601"/>
                      <a:pt x="155" y="601"/>
                    </a:cubicBezTo>
                    <a:lnTo>
                      <a:pt x="153" y="601"/>
                    </a:lnTo>
                    <a:close/>
                    <a:moveTo>
                      <a:pt x="183" y="622"/>
                    </a:moveTo>
                    <a:cubicBezTo>
                      <a:pt x="176" y="625"/>
                      <a:pt x="176" y="625"/>
                      <a:pt x="176" y="625"/>
                    </a:cubicBezTo>
                    <a:cubicBezTo>
                      <a:pt x="182" y="616"/>
                      <a:pt x="182" y="616"/>
                      <a:pt x="182" y="616"/>
                    </a:cubicBezTo>
                    <a:cubicBezTo>
                      <a:pt x="183" y="617"/>
                      <a:pt x="183" y="617"/>
                      <a:pt x="183" y="617"/>
                    </a:cubicBezTo>
                    <a:cubicBezTo>
                      <a:pt x="183" y="618"/>
                      <a:pt x="183" y="619"/>
                      <a:pt x="183" y="621"/>
                    </a:cubicBezTo>
                    <a:cubicBezTo>
                      <a:pt x="183" y="621"/>
                      <a:pt x="183" y="622"/>
                      <a:pt x="183" y="622"/>
                    </a:cubicBezTo>
                    <a:close/>
                    <a:moveTo>
                      <a:pt x="183" y="624"/>
                    </a:moveTo>
                    <a:cubicBezTo>
                      <a:pt x="180" y="632"/>
                      <a:pt x="180" y="632"/>
                      <a:pt x="180" y="632"/>
                    </a:cubicBezTo>
                    <a:cubicBezTo>
                      <a:pt x="170" y="632"/>
                      <a:pt x="170" y="632"/>
                      <a:pt x="170" y="632"/>
                    </a:cubicBezTo>
                    <a:cubicBezTo>
                      <a:pt x="174" y="627"/>
                      <a:pt x="174" y="627"/>
                      <a:pt x="174" y="627"/>
                    </a:cubicBezTo>
                    <a:lnTo>
                      <a:pt x="183" y="624"/>
                    </a:lnTo>
                    <a:close/>
                    <a:moveTo>
                      <a:pt x="184" y="625"/>
                    </a:moveTo>
                    <a:cubicBezTo>
                      <a:pt x="184" y="628"/>
                      <a:pt x="186" y="630"/>
                      <a:pt x="187" y="632"/>
                    </a:cubicBezTo>
                    <a:cubicBezTo>
                      <a:pt x="181" y="632"/>
                      <a:pt x="181" y="632"/>
                      <a:pt x="181" y="632"/>
                    </a:cubicBezTo>
                    <a:lnTo>
                      <a:pt x="184" y="625"/>
                    </a:lnTo>
                    <a:close/>
                    <a:moveTo>
                      <a:pt x="184" y="615"/>
                    </a:moveTo>
                    <a:cubicBezTo>
                      <a:pt x="183" y="615"/>
                      <a:pt x="183" y="615"/>
                      <a:pt x="183" y="615"/>
                    </a:cubicBezTo>
                    <a:cubicBezTo>
                      <a:pt x="189" y="608"/>
                      <a:pt x="189" y="608"/>
                      <a:pt x="189" y="608"/>
                    </a:cubicBezTo>
                    <a:cubicBezTo>
                      <a:pt x="188" y="609"/>
                      <a:pt x="188" y="609"/>
                      <a:pt x="188" y="609"/>
                    </a:cubicBezTo>
                    <a:cubicBezTo>
                      <a:pt x="186" y="611"/>
                      <a:pt x="185" y="613"/>
                      <a:pt x="184" y="615"/>
                    </a:cubicBezTo>
                    <a:close/>
                    <a:moveTo>
                      <a:pt x="182" y="614"/>
                    </a:moveTo>
                    <a:cubicBezTo>
                      <a:pt x="158" y="603"/>
                      <a:pt x="158" y="603"/>
                      <a:pt x="158" y="603"/>
                    </a:cubicBezTo>
                    <a:cubicBezTo>
                      <a:pt x="187" y="607"/>
                      <a:pt x="187" y="607"/>
                      <a:pt x="187" y="607"/>
                    </a:cubicBezTo>
                    <a:lnTo>
                      <a:pt x="182" y="614"/>
                    </a:lnTo>
                    <a:close/>
                    <a:moveTo>
                      <a:pt x="172" y="628"/>
                    </a:moveTo>
                    <a:cubicBezTo>
                      <a:pt x="169" y="632"/>
                      <a:pt x="169" y="632"/>
                      <a:pt x="169" y="632"/>
                    </a:cubicBezTo>
                    <a:cubicBezTo>
                      <a:pt x="156" y="633"/>
                      <a:pt x="156" y="633"/>
                      <a:pt x="156" y="633"/>
                    </a:cubicBezTo>
                    <a:lnTo>
                      <a:pt x="172" y="628"/>
                    </a:lnTo>
                    <a:close/>
                    <a:moveTo>
                      <a:pt x="181" y="634"/>
                    </a:moveTo>
                    <a:cubicBezTo>
                      <a:pt x="189" y="633"/>
                      <a:pt x="189" y="633"/>
                      <a:pt x="189" y="633"/>
                    </a:cubicBezTo>
                    <a:cubicBezTo>
                      <a:pt x="190" y="634"/>
                      <a:pt x="191" y="634"/>
                      <a:pt x="192" y="635"/>
                    </a:cubicBezTo>
                    <a:cubicBezTo>
                      <a:pt x="174" y="652"/>
                      <a:pt x="174" y="652"/>
                      <a:pt x="174" y="652"/>
                    </a:cubicBezTo>
                    <a:lnTo>
                      <a:pt x="181" y="634"/>
                    </a:lnTo>
                    <a:close/>
                    <a:moveTo>
                      <a:pt x="188" y="606"/>
                    </a:moveTo>
                    <a:cubicBezTo>
                      <a:pt x="157" y="602"/>
                      <a:pt x="157" y="602"/>
                      <a:pt x="157" y="602"/>
                    </a:cubicBezTo>
                    <a:cubicBezTo>
                      <a:pt x="171" y="587"/>
                      <a:pt x="171" y="587"/>
                      <a:pt x="171" y="587"/>
                    </a:cubicBezTo>
                    <a:cubicBezTo>
                      <a:pt x="176" y="585"/>
                      <a:pt x="176" y="585"/>
                      <a:pt x="176" y="585"/>
                    </a:cubicBezTo>
                    <a:cubicBezTo>
                      <a:pt x="190" y="602"/>
                      <a:pt x="190" y="602"/>
                      <a:pt x="190" y="602"/>
                    </a:cubicBezTo>
                    <a:cubicBezTo>
                      <a:pt x="190" y="603"/>
                      <a:pt x="190" y="603"/>
                      <a:pt x="190" y="603"/>
                    </a:cubicBezTo>
                    <a:lnTo>
                      <a:pt x="188" y="606"/>
                    </a:lnTo>
                    <a:close/>
                    <a:moveTo>
                      <a:pt x="176" y="583"/>
                    </a:moveTo>
                    <a:cubicBezTo>
                      <a:pt x="178" y="581"/>
                      <a:pt x="178" y="581"/>
                      <a:pt x="178" y="581"/>
                    </a:cubicBezTo>
                    <a:cubicBezTo>
                      <a:pt x="179" y="582"/>
                      <a:pt x="179" y="582"/>
                      <a:pt x="179" y="582"/>
                    </a:cubicBezTo>
                    <a:cubicBezTo>
                      <a:pt x="177" y="583"/>
                      <a:pt x="177" y="583"/>
                      <a:pt x="177" y="583"/>
                    </a:cubicBezTo>
                    <a:lnTo>
                      <a:pt x="176" y="583"/>
                    </a:lnTo>
                    <a:close/>
                    <a:moveTo>
                      <a:pt x="175" y="582"/>
                    </a:moveTo>
                    <a:cubicBezTo>
                      <a:pt x="172" y="578"/>
                      <a:pt x="172" y="578"/>
                      <a:pt x="172" y="578"/>
                    </a:cubicBezTo>
                    <a:cubicBezTo>
                      <a:pt x="176" y="581"/>
                      <a:pt x="176" y="581"/>
                      <a:pt x="176" y="581"/>
                    </a:cubicBezTo>
                    <a:lnTo>
                      <a:pt x="175" y="582"/>
                    </a:lnTo>
                    <a:close/>
                    <a:moveTo>
                      <a:pt x="174" y="583"/>
                    </a:moveTo>
                    <a:cubicBezTo>
                      <a:pt x="171" y="586"/>
                      <a:pt x="171" y="586"/>
                      <a:pt x="171" y="586"/>
                    </a:cubicBezTo>
                    <a:cubicBezTo>
                      <a:pt x="147" y="599"/>
                      <a:pt x="147" y="599"/>
                      <a:pt x="147" y="599"/>
                    </a:cubicBezTo>
                    <a:cubicBezTo>
                      <a:pt x="108" y="581"/>
                      <a:pt x="108" y="581"/>
                      <a:pt x="108" y="581"/>
                    </a:cubicBezTo>
                    <a:cubicBezTo>
                      <a:pt x="154" y="566"/>
                      <a:pt x="154" y="566"/>
                      <a:pt x="154" y="566"/>
                    </a:cubicBezTo>
                    <a:cubicBezTo>
                      <a:pt x="167" y="574"/>
                      <a:pt x="167" y="574"/>
                      <a:pt x="167" y="574"/>
                    </a:cubicBezTo>
                    <a:lnTo>
                      <a:pt x="174" y="583"/>
                    </a:lnTo>
                    <a:close/>
                    <a:moveTo>
                      <a:pt x="145" y="600"/>
                    </a:moveTo>
                    <a:cubicBezTo>
                      <a:pt x="145" y="600"/>
                      <a:pt x="145" y="600"/>
                      <a:pt x="145" y="600"/>
                    </a:cubicBezTo>
                    <a:cubicBezTo>
                      <a:pt x="78" y="591"/>
                      <a:pt x="78" y="591"/>
                      <a:pt x="78" y="591"/>
                    </a:cubicBezTo>
                    <a:cubicBezTo>
                      <a:pt x="106" y="582"/>
                      <a:pt x="106" y="582"/>
                      <a:pt x="106" y="582"/>
                    </a:cubicBezTo>
                    <a:lnTo>
                      <a:pt x="145" y="600"/>
                    </a:lnTo>
                    <a:close/>
                    <a:moveTo>
                      <a:pt x="156" y="565"/>
                    </a:moveTo>
                    <a:cubicBezTo>
                      <a:pt x="159" y="564"/>
                      <a:pt x="159" y="564"/>
                      <a:pt x="159" y="564"/>
                    </a:cubicBezTo>
                    <a:cubicBezTo>
                      <a:pt x="164" y="570"/>
                      <a:pt x="164" y="570"/>
                      <a:pt x="164" y="570"/>
                    </a:cubicBezTo>
                    <a:lnTo>
                      <a:pt x="156" y="565"/>
                    </a:lnTo>
                    <a:close/>
                    <a:moveTo>
                      <a:pt x="153" y="565"/>
                    </a:moveTo>
                    <a:cubicBezTo>
                      <a:pt x="106" y="580"/>
                      <a:pt x="106" y="580"/>
                      <a:pt x="106" y="580"/>
                    </a:cubicBezTo>
                    <a:cubicBezTo>
                      <a:pt x="75" y="566"/>
                      <a:pt x="75" y="566"/>
                      <a:pt x="75" y="566"/>
                    </a:cubicBezTo>
                    <a:cubicBezTo>
                      <a:pt x="152" y="564"/>
                      <a:pt x="152" y="564"/>
                      <a:pt x="152" y="564"/>
                    </a:cubicBezTo>
                    <a:lnTo>
                      <a:pt x="153" y="565"/>
                    </a:lnTo>
                    <a:close/>
                    <a:moveTo>
                      <a:pt x="72" y="592"/>
                    </a:moveTo>
                    <a:cubicBezTo>
                      <a:pt x="63" y="595"/>
                      <a:pt x="63" y="595"/>
                      <a:pt x="63" y="595"/>
                    </a:cubicBezTo>
                    <a:cubicBezTo>
                      <a:pt x="62" y="593"/>
                      <a:pt x="62" y="592"/>
                      <a:pt x="62" y="590"/>
                    </a:cubicBezTo>
                    <a:lnTo>
                      <a:pt x="72" y="592"/>
                    </a:lnTo>
                    <a:close/>
                    <a:moveTo>
                      <a:pt x="75" y="592"/>
                    </a:moveTo>
                    <a:cubicBezTo>
                      <a:pt x="142" y="601"/>
                      <a:pt x="142" y="601"/>
                      <a:pt x="142" y="601"/>
                    </a:cubicBezTo>
                    <a:cubicBezTo>
                      <a:pt x="80" y="634"/>
                      <a:pt x="80" y="634"/>
                      <a:pt x="80" y="634"/>
                    </a:cubicBezTo>
                    <a:cubicBezTo>
                      <a:pt x="73" y="622"/>
                      <a:pt x="67" y="610"/>
                      <a:pt x="63" y="596"/>
                    </a:cubicBezTo>
                    <a:lnTo>
                      <a:pt x="75" y="592"/>
                    </a:lnTo>
                    <a:close/>
                    <a:moveTo>
                      <a:pt x="144" y="602"/>
                    </a:moveTo>
                    <a:cubicBezTo>
                      <a:pt x="152" y="603"/>
                      <a:pt x="152" y="603"/>
                      <a:pt x="152" y="603"/>
                    </a:cubicBezTo>
                    <a:cubicBezTo>
                      <a:pt x="153" y="603"/>
                      <a:pt x="153" y="603"/>
                      <a:pt x="153" y="603"/>
                    </a:cubicBezTo>
                    <a:cubicBezTo>
                      <a:pt x="122" y="634"/>
                      <a:pt x="122" y="634"/>
                      <a:pt x="122" y="634"/>
                    </a:cubicBezTo>
                    <a:cubicBezTo>
                      <a:pt x="81" y="635"/>
                      <a:pt x="81" y="635"/>
                      <a:pt x="81" y="635"/>
                    </a:cubicBezTo>
                    <a:lnTo>
                      <a:pt x="144" y="602"/>
                    </a:lnTo>
                    <a:close/>
                    <a:moveTo>
                      <a:pt x="120" y="636"/>
                    </a:moveTo>
                    <a:cubicBezTo>
                      <a:pt x="108" y="647"/>
                      <a:pt x="108" y="647"/>
                      <a:pt x="108" y="647"/>
                    </a:cubicBezTo>
                    <a:cubicBezTo>
                      <a:pt x="92" y="652"/>
                      <a:pt x="92" y="652"/>
                      <a:pt x="92" y="652"/>
                    </a:cubicBezTo>
                    <a:cubicBezTo>
                      <a:pt x="88" y="647"/>
                      <a:pt x="85" y="642"/>
                      <a:pt x="81" y="637"/>
                    </a:cubicBezTo>
                    <a:lnTo>
                      <a:pt x="120" y="636"/>
                    </a:lnTo>
                    <a:close/>
                    <a:moveTo>
                      <a:pt x="106" y="650"/>
                    </a:moveTo>
                    <a:cubicBezTo>
                      <a:pt x="97" y="658"/>
                      <a:pt x="97" y="658"/>
                      <a:pt x="97" y="658"/>
                    </a:cubicBezTo>
                    <a:cubicBezTo>
                      <a:pt x="96" y="657"/>
                      <a:pt x="94" y="655"/>
                      <a:pt x="93" y="654"/>
                    </a:cubicBezTo>
                    <a:lnTo>
                      <a:pt x="106" y="650"/>
                    </a:lnTo>
                    <a:close/>
                    <a:moveTo>
                      <a:pt x="109" y="649"/>
                    </a:moveTo>
                    <a:cubicBezTo>
                      <a:pt x="151" y="635"/>
                      <a:pt x="151" y="635"/>
                      <a:pt x="151" y="635"/>
                    </a:cubicBezTo>
                    <a:cubicBezTo>
                      <a:pt x="168" y="634"/>
                      <a:pt x="168" y="634"/>
                      <a:pt x="168" y="634"/>
                    </a:cubicBezTo>
                    <a:cubicBezTo>
                      <a:pt x="137" y="676"/>
                      <a:pt x="137" y="676"/>
                      <a:pt x="137" y="676"/>
                    </a:cubicBezTo>
                    <a:cubicBezTo>
                      <a:pt x="124" y="683"/>
                      <a:pt x="124" y="683"/>
                      <a:pt x="124" y="683"/>
                    </a:cubicBezTo>
                    <a:cubicBezTo>
                      <a:pt x="115" y="676"/>
                      <a:pt x="106" y="668"/>
                      <a:pt x="98" y="659"/>
                    </a:cubicBezTo>
                    <a:lnTo>
                      <a:pt x="109" y="649"/>
                    </a:lnTo>
                    <a:close/>
                    <a:moveTo>
                      <a:pt x="134" y="679"/>
                    </a:moveTo>
                    <a:cubicBezTo>
                      <a:pt x="129" y="686"/>
                      <a:pt x="129" y="686"/>
                      <a:pt x="129" y="686"/>
                    </a:cubicBezTo>
                    <a:cubicBezTo>
                      <a:pt x="128" y="686"/>
                      <a:pt x="127" y="685"/>
                      <a:pt x="126" y="684"/>
                    </a:cubicBezTo>
                    <a:lnTo>
                      <a:pt x="134" y="679"/>
                    </a:lnTo>
                    <a:close/>
                    <a:moveTo>
                      <a:pt x="137" y="678"/>
                    </a:moveTo>
                    <a:cubicBezTo>
                      <a:pt x="159" y="667"/>
                      <a:pt x="159" y="667"/>
                      <a:pt x="159" y="667"/>
                    </a:cubicBezTo>
                    <a:cubicBezTo>
                      <a:pt x="135" y="690"/>
                      <a:pt x="135" y="690"/>
                      <a:pt x="135" y="690"/>
                    </a:cubicBezTo>
                    <a:cubicBezTo>
                      <a:pt x="133" y="689"/>
                      <a:pt x="132" y="688"/>
                      <a:pt x="130" y="687"/>
                    </a:cubicBezTo>
                    <a:lnTo>
                      <a:pt x="137" y="678"/>
                    </a:lnTo>
                    <a:close/>
                    <a:moveTo>
                      <a:pt x="164" y="664"/>
                    </a:moveTo>
                    <a:cubicBezTo>
                      <a:pt x="169" y="661"/>
                      <a:pt x="169" y="661"/>
                      <a:pt x="169" y="661"/>
                    </a:cubicBezTo>
                    <a:cubicBezTo>
                      <a:pt x="155" y="700"/>
                      <a:pt x="155" y="700"/>
                      <a:pt x="155" y="700"/>
                    </a:cubicBezTo>
                    <a:cubicBezTo>
                      <a:pt x="149" y="697"/>
                      <a:pt x="142" y="694"/>
                      <a:pt x="136" y="691"/>
                    </a:cubicBezTo>
                    <a:lnTo>
                      <a:pt x="164" y="664"/>
                    </a:lnTo>
                    <a:close/>
                    <a:moveTo>
                      <a:pt x="171" y="660"/>
                    </a:moveTo>
                    <a:cubicBezTo>
                      <a:pt x="201" y="644"/>
                      <a:pt x="201" y="644"/>
                      <a:pt x="201" y="644"/>
                    </a:cubicBezTo>
                    <a:cubicBezTo>
                      <a:pt x="187" y="684"/>
                      <a:pt x="187" y="684"/>
                      <a:pt x="187" y="684"/>
                    </a:cubicBezTo>
                    <a:cubicBezTo>
                      <a:pt x="171" y="706"/>
                      <a:pt x="171" y="706"/>
                      <a:pt x="171" y="706"/>
                    </a:cubicBezTo>
                    <a:cubicBezTo>
                      <a:pt x="166" y="704"/>
                      <a:pt x="161" y="703"/>
                      <a:pt x="156" y="701"/>
                    </a:cubicBezTo>
                    <a:lnTo>
                      <a:pt x="171" y="660"/>
                    </a:lnTo>
                    <a:close/>
                    <a:moveTo>
                      <a:pt x="185" y="689"/>
                    </a:moveTo>
                    <a:cubicBezTo>
                      <a:pt x="178" y="708"/>
                      <a:pt x="178" y="708"/>
                      <a:pt x="178" y="708"/>
                    </a:cubicBezTo>
                    <a:cubicBezTo>
                      <a:pt x="176" y="707"/>
                      <a:pt x="174" y="707"/>
                      <a:pt x="172" y="706"/>
                    </a:cubicBezTo>
                    <a:lnTo>
                      <a:pt x="185" y="689"/>
                    </a:lnTo>
                    <a:close/>
                    <a:moveTo>
                      <a:pt x="188" y="685"/>
                    </a:moveTo>
                    <a:cubicBezTo>
                      <a:pt x="206" y="660"/>
                      <a:pt x="206" y="660"/>
                      <a:pt x="206" y="660"/>
                    </a:cubicBezTo>
                    <a:cubicBezTo>
                      <a:pt x="197" y="711"/>
                      <a:pt x="197" y="711"/>
                      <a:pt x="197" y="711"/>
                    </a:cubicBezTo>
                    <a:cubicBezTo>
                      <a:pt x="191" y="711"/>
                      <a:pt x="185" y="710"/>
                      <a:pt x="180" y="708"/>
                    </a:cubicBezTo>
                    <a:lnTo>
                      <a:pt x="188" y="685"/>
                    </a:lnTo>
                    <a:close/>
                    <a:moveTo>
                      <a:pt x="212" y="644"/>
                    </a:moveTo>
                    <a:cubicBezTo>
                      <a:pt x="213" y="648"/>
                      <a:pt x="213" y="648"/>
                      <a:pt x="213" y="648"/>
                    </a:cubicBezTo>
                    <a:cubicBezTo>
                      <a:pt x="208" y="654"/>
                      <a:pt x="208" y="654"/>
                      <a:pt x="208" y="654"/>
                    </a:cubicBezTo>
                    <a:cubicBezTo>
                      <a:pt x="210" y="643"/>
                      <a:pt x="210" y="643"/>
                      <a:pt x="210" y="643"/>
                    </a:cubicBezTo>
                    <a:cubicBezTo>
                      <a:pt x="211" y="643"/>
                      <a:pt x="212" y="643"/>
                      <a:pt x="212" y="644"/>
                    </a:cubicBezTo>
                    <a:close/>
                    <a:moveTo>
                      <a:pt x="209" y="642"/>
                    </a:moveTo>
                    <a:cubicBezTo>
                      <a:pt x="207" y="657"/>
                      <a:pt x="207" y="657"/>
                      <a:pt x="207" y="657"/>
                    </a:cubicBezTo>
                    <a:cubicBezTo>
                      <a:pt x="190" y="679"/>
                      <a:pt x="190" y="679"/>
                      <a:pt x="190" y="679"/>
                    </a:cubicBezTo>
                    <a:cubicBezTo>
                      <a:pt x="203" y="643"/>
                      <a:pt x="203" y="643"/>
                      <a:pt x="203" y="643"/>
                    </a:cubicBezTo>
                    <a:cubicBezTo>
                      <a:pt x="207" y="641"/>
                      <a:pt x="207" y="641"/>
                      <a:pt x="207" y="641"/>
                    </a:cubicBezTo>
                    <a:cubicBezTo>
                      <a:pt x="208" y="641"/>
                      <a:pt x="209" y="642"/>
                      <a:pt x="209" y="642"/>
                    </a:cubicBezTo>
                    <a:close/>
                    <a:moveTo>
                      <a:pt x="205" y="639"/>
                    </a:moveTo>
                    <a:cubicBezTo>
                      <a:pt x="205" y="639"/>
                      <a:pt x="206" y="640"/>
                      <a:pt x="206" y="640"/>
                    </a:cubicBezTo>
                    <a:cubicBezTo>
                      <a:pt x="204" y="641"/>
                      <a:pt x="204" y="641"/>
                      <a:pt x="204" y="641"/>
                    </a:cubicBezTo>
                    <a:lnTo>
                      <a:pt x="205" y="639"/>
                    </a:lnTo>
                    <a:close/>
                    <a:moveTo>
                      <a:pt x="201" y="635"/>
                    </a:moveTo>
                    <a:cubicBezTo>
                      <a:pt x="202" y="636"/>
                      <a:pt x="203" y="637"/>
                      <a:pt x="204" y="638"/>
                    </a:cubicBezTo>
                    <a:cubicBezTo>
                      <a:pt x="202" y="642"/>
                      <a:pt x="202" y="642"/>
                      <a:pt x="202" y="642"/>
                    </a:cubicBezTo>
                    <a:cubicBezTo>
                      <a:pt x="172" y="658"/>
                      <a:pt x="172" y="658"/>
                      <a:pt x="172" y="658"/>
                    </a:cubicBezTo>
                    <a:cubicBezTo>
                      <a:pt x="173" y="655"/>
                      <a:pt x="173" y="655"/>
                      <a:pt x="173" y="655"/>
                    </a:cubicBezTo>
                    <a:cubicBezTo>
                      <a:pt x="194" y="635"/>
                      <a:pt x="194" y="635"/>
                      <a:pt x="194" y="635"/>
                    </a:cubicBezTo>
                    <a:lnTo>
                      <a:pt x="201" y="635"/>
                    </a:lnTo>
                    <a:close/>
                    <a:moveTo>
                      <a:pt x="190" y="606"/>
                    </a:moveTo>
                    <a:cubicBezTo>
                      <a:pt x="191" y="604"/>
                      <a:pt x="191" y="604"/>
                      <a:pt x="191" y="604"/>
                    </a:cubicBezTo>
                    <a:cubicBezTo>
                      <a:pt x="192" y="604"/>
                      <a:pt x="192" y="604"/>
                      <a:pt x="192" y="604"/>
                    </a:cubicBezTo>
                    <a:cubicBezTo>
                      <a:pt x="194" y="607"/>
                      <a:pt x="194" y="607"/>
                      <a:pt x="194" y="607"/>
                    </a:cubicBezTo>
                    <a:lnTo>
                      <a:pt x="190" y="606"/>
                    </a:lnTo>
                    <a:close/>
                    <a:moveTo>
                      <a:pt x="194" y="604"/>
                    </a:moveTo>
                    <a:cubicBezTo>
                      <a:pt x="192" y="602"/>
                      <a:pt x="192" y="602"/>
                      <a:pt x="192" y="602"/>
                    </a:cubicBezTo>
                    <a:cubicBezTo>
                      <a:pt x="193" y="601"/>
                      <a:pt x="193" y="601"/>
                      <a:pt x="193" y="601"/>
                    </a:cubicBezTo>
                    <a:lnTo>
                      <a:pt x="194" y="604"/>
                    </a:lnTo>
                    <a:close/>
                    <a:moveTo>
                      <a:pt x="193" y="596"/>
                    </a:moveTo>
                    <a:cubicBezTo>
                      <a:pt x="191" y="601"/>
                      <a:pt x="191" y="601"/>
                      <a:pt x="191" y="601"/>
                    </a:cubicBezTo>
                    <a:cubicBezTo>
                      <a:pt x="177" y="584"/>
                      <a:pt x="177" y="584"/>
                      <a:pt x="177" y="584"/>
                    </a:cubicBezTo>
                    <a:cubicBezTo>
                      <a:pt x="180" y="583"/>
                      <a:pt x="180" y="583"/>
                      <a:pt x="180" y="583"/>
                    </a:cubicBezTo>
                    <a:cubicBezTo>
                      <a:pt x="192" y="591"/>
                      <a:pt x="192" y="591"/>
                      <a:pt x="192" y="591"/>
                    </a:cubicBezTo>
                    <a:lnTo>
                      <a:pt x="193" y="596"/>
                    </a:lnTo>
                    <a:close/>
                    <a:moveTo>
                      <a:pt x="192" y="589"/>
                    </a:moveTo>
                    <a:cubicBezTo>
                      <a:pt x="181" y="582"/>
                      <a:pt x="181" y="582"/>
                      <a:pt x="181" y="582"/>
                    </a:cubicBezTo>
                    <a:cubicBezTo>
                      <a:pt x="190" y="578"/>
                      <a:pt x="190" y="578"/>
                      <a:pt x="190" y="578"/>
                    </a:cubicBezTo>
                    <a:lnTo>
                      <a:pt x="192" y="589"/>
                    </a:lnTo>
                    <a:close/>
                    <a:moveTo>
                      <a:pt x="190" y="576"/>
                    </a:moveTo>
                    <a:cubicBezTo>
                      <a:pt x="180" y="581"/>
                      <a:pt x="180" y="581"/>
                      <a:pt x="180" y="581"/>
                    </a:cubicBezTo>
                    <a:cubicBezTo>
                      <a:pt x="179" y="580"/>
                      <a:pt x="179" y="580"/>
                      <a:pt x="179" y="580"/>
                    </a:cubicBezTo>
                    <a:cubicBezTo>
                      <a:pt x="189" y="571"/>
                      <a:pt x="189" y="571"/>
                      <a:pt x="189" y="571"/>
                    </a:cubicBezTo>
                    <a:lnTo>
                      <a:pt x="190" y="576"/>
                    </a:lnTo>
                    <a:close/>
                    <a:moveTo>
                      <a:pt x="189" y="569"/>
                    </a:moveTo>
                    <a:cubicBezTo>
                      <a:pt x="178" y="580"/>
                      <a:pt x="178" y="580"/>
                      <a:pt x="178" y="580"/>
                    </a:cubicBezTo>
                    <a:cubicBezTo>
                      <a:pt x="168" y="573"/>
                      <a:pt x="168" y="573"/>
                      <a:pt x="168" y="573"/>
                    </a:cubicBezTo>
                    <a:cubicBezTo>
                      <a:pt x="161" y="564"/>
                      <a:pt x="161" y="564"/>
                      <a:pt x="161" y="564"/>
                    </a:cubicBezTo>
                    <a:cubicBezTo>
                      <a:pt x="161" y="564"/>
                      <a:pt x="161" y="564"/>
                      <a:pt x="161" y="564"/>
                    </a:cubicBezTo>
                    <a:cubicBezTo>
                      <a:pt x="188" y="563"/>
                      <a:pt x="188" y="563"/>
                      <a:pt x="188" y="563"/>
                    </a:cubicBezTo>
                    <a:lnTo>
                      <a:pt x="189" y="569"/>
                    </a:lnTo>
                    <a:close/>
                    <a:moveTo>
                      <a:pt x="187" y="562"/>
                    </a:moveTo>
                    <a:cubicBezTo>
                      <a:pt x="165" y="562"/>
                      <a:pt x="165" y="562"/>
                      <a:pt x="165" y="562"/>
                    </a:cubicBezTo>
                    <a:cubicBezTo>
                      <a:pt x="187" y="555"/>
                      <a:pt x="187" y="555"/>
                      <a:pt x="187" y="555"/>
                    </a:cubicBezTo>
                    <a:lnTo>
                      <a:pt x="187" y="562"/>
                    </a:lnTo>
                    <a:close/>
                    <a:moveTo>
                      <a:pt x="186" y="554"/>
                    </a:moveTo>
                    <a:cubicBezTo>
                      <a:pt x="161" y="562"/>
                      <a:pt x="161" y="562"/>
                      <a:pt x="161" y="562"/>
                    </a:cubicBezTo>
                    <a:cubicBezTo>
                      <a:pt x="159" y="562"/>
                      <a:pt x="159" y="562"/>
                      <a:pt x="159" y="562"/>
                    </a:cubicBezTo>
                    <a:cubicBezTo>
                      <a:pt x="136" y="534"/>
                      <a:pt x="136" y="534"/>
                      <a:pt x="136" y="534"/>
                    </a:cubicBezTo>
                    <a:cubicBezTo>
                      <a:pt x="162" y="538"/>
                      <a:pt x="162" y="538"/>
                      <a:pt x="162" y="538"/>
                    </a:cubicBezTo>
                    <a:cubicBezTo>
                      <a:pt x="186" y="548"/>
                      <a:pt x="186" y="548"/>
                      <a:pt x="186" y="548"/>
                    </a:cubicBezTo>
                    <a:lnTo>
                      <a:pt x="186" y="554"/>
                    </a:lnTo>
                    <a:close/>
                    <a:moveTo>
                      <a:pt x="184" y="541"/>
                    </a:moveTo>
                    <a:cubicBezTo>
                      <a:pt x="185" y="547"/>
                      <a:pt x="185" y="547"/>
                      <a:pt x="185" y="547"/>
                    </a:cubicBezTo>
                    <a:cubicBezTo>
                      <a:pt x="167" y="539"/>
                      <a:pt x="167" y="539"/>
                      <a:pt x="167" y="539"/>
                    </a:cubicBezTo>
                    <a:lnTo>
                      <a:pt x="184" y="541"/>
                    </a:lnTo>
                    <a:close/>
                    <a:moveTo>
                      <a:pt x="184" y="536"/>
                    </a:moveTo>
                    <a:cubicBezTo>
                      <a:pt x="170" y="512"/>
                      <a:pt x="170" y="512"/>
                      <a:pt x="170" y="512"/>
                    </a:cubicBezTo>
                    <a:cubicBezTo>
                      <a:pt x="174" y="515"/>
                      <a:pt x="174" y="515"/>
                      <a:pt x="174" y="515"/>
                    </a:cubicBezTo>
                    <a:cubicBezTo>
                      <a:pt x="182" y="524"/>
                      <a:pt x="182" y="524"/>
                      <a:pt x="182" y="524"/>
                    </a:cubicBezTo>
                    <a:lnTo>
                      <a:pt x="184" y="536"/>
                    </a:lnTo>
                    <a:close/>
                    <a:moveTo>
                      <a:pt x="168" y="509"/>
                    </a:moveTo>
                    <a:cubicBezTo>
                      <a:pt x="165" y="504"/>
                      <a:pt x="165" y="504"/>
                      <a:pt x="165" y="504"/>
                    </a:cubicBezTo>
                    <a:cubicBezTo>
                      <a:pt x="171" y="512"/>
                      <a:pt x="171" y="512"/>
                      <a:pt x="171" y="512"/>
                    </a:cubicBezTo>
                    <a:lnTo>
                      <a:pt x="168" y="509"/>
                    </a:lnTo>
                    <a:close/>
                    <a:moveTo>
                      <a:pt x="181" y="522"/>
                    </a:moveTo>
                    <a:cubicBezTo>
                      <a:pt x="178" y="518"/>
                      <a:pt x="178" y="518"/>
                      <a:pt x="178" y="518"/>
                    </a:cubicBezTo>
                    <a:cubicBezTo>
                      <a:pt x="181" y="520"/>
                      <a:pt x="181" y="520"/>
                      <a:pt x="181" y="520"/>
                    </a:cubicBezTo>
                    <a:lnTo>
                      <a:pt x="181" y="522"/>
                    </a:lnTo>
                    <a:close/>
                    <a:moveTo>
                      <a:pt x="174" y="469"/>
                    </a:moveTo>
                    <a:cubicBezTo>
                      <a:pt x="171" y="459"/>
                      <a:pt x="171" y="459"/>
                      <a:pt x="171" y="459"/>
                    </a:cubicBezTo>
                    <a:cubicBezTo>
                      <a:pt x="172" y="461"/>
                      <a:pt x="172" y="461"/>
                      <a:pt x="172" y="461"/>
                    </a:cubicBezTo>
                    <a:lnTo>
                      <a:pt x="174" y="469"/>
                    </a:lnTo>
                    <a:close/>
                    <a:moveTo>
                      <a:pt x="168" y="430"/>
                    </a:moveTo>
                    <a:cubicBezTo>
                      <a:pt x="172" y="457"/>
                      <a:pt x="172" y="457"/>
                      <a:pt x="172" y="457"/>
                    </a:cubicBezTo>
                    <a:cubicBezTo>
                      <a:pt x="170" y="454"/>
                      <a:pt x="170" y="454"/>
                      <a:pt x="170" y="454"/>
                    </a:cubicBezTo>
                    <a:cubicBezTo>
                      <a:pt x="164" y="431"/>
                      <a:pt x="164" y="431"/>
                      <a:pt x="164" y="431"/>
                    </a:cubicBezTo>
                    <a:cubicBezTo>
                      <a:pt x="165" y="431"/>
                      <a:pt x="167" y="431"/>
                      <a:pt x="168" y="430"/>
                    </a:cubicBezTo>
                    <a:close/>
                    <a:moveTo>
                      <a:pt x="163" y="432"/>
                    </a:moveTo>
                    <a:cubicBezTo>
                      <a:pt x="167" y="449"/>
                      <a:pt x="167" y="449"/>
                      <a:pt x="167" y="449"/>
                    </a:cubicBezTo>
                    <a:cubicBezTo>
                      <a:pt x="158" y="433"/>
                      <a:pt x="158" y="433"/>
                      <a:pt x="158" y="433"/>
                    </a:cubicBezTo>
                    <a:cubicBezTo>
                      <a:pt x="159" y="433"/>
                      <a:pt x="161" y="432"/>
                      <a:pt x="163" y="432"/>
                    </a:cubicBezTo>
                    <a:close/>
                    <a:moveTo>
                      <a:pt x="168" y="454"/>
                    </a:moveTo>
                    <a:cubicBezTo>
                      <a:pt x="176" y="486"/>
                      <a:pt x="176" y="486"/>
                      <a:pt x="176" y="486"/>
                    </a:cubicBezTo>
                    <a:cubicBezTo>
                      <a:pt x="181" y="518"/>
                      <a:pt x="181" y="518"/>
                      <a:pt x="181" y="518"/>
                    </a:cubicBezTo>
                    <a:cubicBezTo>
                      <a:pt x="175" y="514"/>
                      <a:pt x="175" y="514"/>
                      <a:pt x="175" y="514"/>
                    </a:cubicBezTo>
                    <a:cubicBezTo>
                      <a:pt x="161" y="497"/>
                      <a:pt x="161" y="497"/>
                      <a:pt x="161" y="497"/>
                    </a:cubicBezTo>
                    <a:cubicBezTo>
                      <a:pt x="130" y="445"/>
                      <a:pt x="130" y="445"/>
                      <a:pt x="130" y="445"/>
                    </a:cubicBezTo>
                    <a:cubicBezTo>
                      <a:pt x="139" y="440"/>
                      <a:pt x="147" y="437"/>
                      <a:pt x="157" y="434"/>
                    </a:cubicBezTo>
                    <a:lnTo>
                      <a:pt x="168" y="454"/>
                    </a:lnTo>
                    <a:close/>
                    <a:moveTo>
                      <a:pt x="147" y="409"/>
                    </a:moveTo>
                    <a:cubicBezTo>
                      <a:pt x="147" y="411"/>
                      <a:pt x="147" y="411"/>
                      <a:pt x="147" y="411"/>
                    </a:cubicBezTo>
                    <a:cubicBezTo>
                      <a:pt x="147" y="412"/>
                      <a:pt x="148" y="413"/>
                      <a:pt x="148" y="413"/>
                    </a:cubicBezTo>
                    <a:cubicBezTo>
                      <a:pt x="147" y="413"/>
                      <a:pt x="147" y="413"/>
                      <a:pt x="146" y="414"/>
                    </a:cubicBezTo>
                    <a:cubicBezTo>
                      <a:pt x="144" y="410"/>
                      <a:pt x="144" y="410"/>
                      <a:pt x="144" y="410"/>
                    </a:cubicBezTo>
                    <a:cubicBezTo>
                      <a:pt x="145" y="410"/>
                      <a:pt x="146" y="410"/>
                      <a:pt x="147" y="409"/>
                    </a:cubicBezTo>
                    <a:close/>
                    <a:moveTo>
                      <a:pt x="143" y="411"/>
                    </a:moveTo>
                    <a:cubicBezTo>
                      <a:pt x="145" y="414"/>
                      <a:pt x="145" y="414"/>
                      <a:pt x="145" y="414"/>
                    </a:cubicBezTo>
                    <a:cubicBezTo>
                      <a:pt x="138" y="417"/>
                      <a:pt x="130" y="420"/>
                      <a:pt x="123" y="423"/>
                    </a:cubicBezTo>
                    <a:cubicBezTo>
                      <a:pt x="130" y="419"/>
                      <a:pt x="136" y="415"/>
                      <a:pt x="143" y="411"/>
                    </a:cubicBezTo>
                    <a:close/>
                    <a:moveTo>
                      <a:pt x="129" y="445"/>
                    </a:moveTo>
                    <a:cubicBezTo>
                      <a:pt x="155" y="490"/>
                      <a:pt x="155" y="490"/>
                      <a:pt x="155" y="490"/>
                    </a:cubicBezTo>
                    <a:cubicBezTo>
                      <a:pt x="121" y="450"/>
                      <a:pt x="121" y="450"/>
                      <a:pt x="121" y="450"/>
                    </a:cubicBezTo>
                    <a:cubicBezTo>
                      <a:pt x="124" y="448"/>
                      <a:pt x="126" y="447"/>
                      <a:pt x="129" y="445"/>
                    </a:cubicBezTo>
                    <a:close/>
                    <a:moveTo>
                      <a:pt x="120" y="450"/>
                    </a:moveTo>
                    <a:cubicBezTo>
                      <a:pt x="158" y="496"/>
                      <a:pt x="158" y="496"/>
                      <a:pt x="158" y="496"/>
                    </a:cubicBezTo>
                    <a:cubicBezTo>
                      <a:pt x="165" y="507"/>
                      <a:pt x="165" y="507"/>
                      <a:pt x="165" y="507"/>
                    </a:cubicBezTo>
                    <a:cubicBezTo>
                      <a:pt x="100" y="464"/>
                      <a:pt x="100" y="464"/>
                      <a:pt x="100" y="464"/>
                    </a:cubicBezTo>
                    <a:cubicBezTo>
                      <a:pt x="106" y="459"/>
                      <a:pt x="113" y="454"/>
                      <a:pt x="120" y="450"/>
                    </a:cubicBezTo>
                    <a:close/>
                    <a:moveTo>
                      <a:pt x="99" y="465"/>
                    </a:moveTo>
                    <a:cubicBezTo>
                      <a:pt x="167" y="510"/>
                      <a:pt x="167" y="510"/>
                      <a:pt x="167" y="510"/>
                    </a:cubicBezTo>
                    <a:cubicBezTo>
                      <a:pt x="184" y="540"/>
                      <a:pt x="184" y="540"/>
                      <a:pt x="184" y="540"/>
                    </a:cubicBezTo>
                    <a:cubicBezTo>
                      <a:pt x="162" y="537"/>
                      <a:pt x="162" y="537"/>
                      <a:pt x="162" y="537"/>
                    </a:cubicBezTo>
                    <a:cubicBezTo>
                      <a:pt x="123" y="519"/>
                      <a:pt x="123" y="519"/>
                      <a:pt x="123" y="519"/>
                    </a:cubicBezTo>
                    <a:cubicBezTo>
                      <a:pt x="87" y="475"/>
                      <a:pt x="87" y="475"/>
                      <a:pt x="87" y="475"/>
                    </a:cubicBezTo>
                    <a:cubicBezTo>
                      <a:pt x="91" y="471"/>
                      <a:pt x="95" y="468"/>
                      <a:pt x="99" y="465"/>
                    </a:cubicBezTo>
                    <a:close/>
                    <a:moveTo>
                      <a:pt x="85" y="476"/>
                    </a:moveTo>
                    <a:cubicBezTo>
                      <a:pt x="120" y="517"/>
                      <a:pt x="120" y="517"/>
                      <a:pt x="120" y="517"/>
                    </a:cubicBezTo>
                    <a:cubicBezTo>
                      <a:pt x="68" y="494"/>
                      <a:pt x="68" y="494"/>
                      <a:pt x="68" y="494"/>
                    </a:cubicBezTo>
                    <a:cubicBezTo>
                      <a:pt x="74" y="488"/>
                      <a:pt x="79" y="482"/>
                      <a:pt x="85" y="476"/>
                    </a:cubicBezTo>
                    <a:close/>
                    <a:moveTo>
                      <a:pt x="68" y="496"/>
                    </a:moveTo>
                    <a:cubicBezTo>
                      <a:pt x="122" y="520"/>
                      <a:pt x="122" y="520"/>
                      <a:pt x="122" y="520"/>
                    </a:cubicBezTo>
                    <a:cubicBezTo>
                      <a:pt x="132" y="533"/>
                      <a:pt x="132" y="533"/>
                      <a:pt x="132" y="533"/>
                    </a:cubicBezTo>
                    <a:cubicBezTo>
                      <a:pt x="101" y="528"/>
                      <a:pt x="101" y="528"/>
                      <a:pt x="101" y="528"/>
                    </a:cubicBezTo>
                    <a:cubicBezTo>
                      <a:pt x="65" y="504"/>
                      <a:pt x="65" y="504"/>
                      <a:pt x="65" y="504"/>
                    </a:cubicBezTo>
                    <a:cubicBezTo>
                      <a:pt x="66" y="501"/>
                      <a:pt x="67" y="498"/>
                      <a:pt x="68" y="496"/>
                    </a:cubicBezTo>
                    <a:close/>
                    <a:moveTo>
                      <a:pt x="64" y="506"/>
                    </a:moveTo>
                    <a:cubicBezTo>
                      <a:pt x="97" y="528"/>
                      <a:pt x="97" y="528"/>
                      <a:pt x="97" y="528"/>
                    </a:cubicBezTo>
                    <a:cubicBezTo>
                      <a:pt x="60" y="523"/>
                      <a:pt x="60" y="523"/>
                      <a:pt x="60" y="523"/>
                    </a:cubicBezTo>
                    <a:cubicBezTo>
                      <a:pt x="61" y="517"/>
                      <a:pt x="63" y="511"/>
                      <a:pt x="64" y="506"/>
                    </a:cubicBezTo>
                    <a:close/>
                    <a:moveTo>
                      <a:pt x="60" y="524"/>
                    </a:moveTo>
                    <a:cubicBezTo>
                      <a:pt x="100" y="529"/>
                      <a:pt x="100" y="529"/>
                      <a:pt x="100" y="529"/>
                    </a:cubicBezTo>
                    <a:cubicBezTo>
                      <a:pt x="150" y="563"/>
                      <a:pt x="150" y="563"/>
                      <a:pt x="150" y="563"/>
                    </a:cubicBezTo>
                    <a:cubicBezTo>
                      <a:pt x="73" y="565"/>
                      <a:pt x="73" y="565"/>
                      <a:pt x="73" y="565"/>
                    </a:cubicBezTo>
                    <a:cubicBezTo>
                      <a:pt x="57" y="558"/>
                      <a:pt x="57" y="558"/>
                      <a:pt x="57" y="558"/>
                    </a:cubicBezTo>
                    <a:cubicBezTo>
                      <a:pt x="57" y="556"/>
                      <a:pt x="57" y="555"/>
                      <a:pt x="57" y="553"/>
                    </a:cubicBezTo>
                    <a:cubicBezTo>
                      <a:pt x="57" y="543"/>
                      <a:pt x="58" y="533"/>
                      <a:pt x="60" y="524"/>
                    </a:cubicBezTo>
                    <a:close/>
                    <a:moveTo>
                      <a:pt x="40" y="540"/>
                    </a:moveTo>
                    <a:cubicBezTo>
                      <a:pt x="39" y="543"/>
                      <a:pt x="39" y="547"/>
                      <a:pt x="39" y="550"/>
                    </a:cubicBezTo>
                    <a:cubicBezTo>
                      <a:pt x="36" y="549"/>
                      <a:pt x="36" y="549"/>
                      <a:pt x="36" y="549"/>
                    </a:cubicBezTo>
                    <a:cubicBezTo>
                      <a:pt x="37" y="546"/>
                      <a:pt x="38" y="543"/>
                      <a:pt x="40" y="540"/>
                    </a:cubicBezTo>
                    <a:close/>
                    <a:moveTo>
                      <a:pt x="36" y="550"/>
                    </a:moveTo>
                    <a:cubicBezTo>
                      <a:pt x="39" y="552"/>
                      <a:pt x="39" y="552"/>
                      <a:pt x="39" y="552"/>
                    </a:cubicBezTo>
                    <a:cubicBezTo>
                      <a:pt x="39" y="553"/>
                      <a:pt x="39" y="553"/>
                      <a:pt x="39" y="553"/>
                    </a:cubicBezTo>
                    <a:cubicBezTo>
                      <a:pt x="39" y="564"/>
                      <a:pt x="40" y="575"/>
                      <a:pt x="42" y="586"/>
                    </a:cubicBezTo>
                    <a:cubicBezTo>
                      <a:pt x="26" y="584"/>
                      <a:pt x="26" y="584"/>
                      <a:pt x="26" y="584"/>
                    </a:cubicBezTo>
                    <a:cubicBezTo>
                      <a:pt x="28" y="572"/>
                      <a:pt x="31" y="561"/>
                      <a:pt x="36" y="550"/>
                    </a:cubicBezTo>
                    <a:close/>
                    <a:moveTo>
                      <a:pt x="22" y="621"/>
                    </a:moveTo>
                    <a:cubicBezTo>
                      <a:pt x="22" y="609"/>
                      <a:pt x="24" y="597"/>
                      <a:pt x="26" y="585"/>
                    </a:cubicBezTo>
                    <a:cubicBezTo>
                      <a:pt x="43" y="588"/>
                      <a:pt x="43" y="588"/>
                      <a:pt x="43" y="588"/>
                    </a:cubicBezTo>
                    <a:cubicBezTo>
                      <a:pt x="46" y="605"/>
                      <a:pt x="52" y="621"/>
                      <a:pt x="60" y="636"/>
                    </a:cubicBezTo>
                    <a:cubicBezTo>
                      <a:pt x="23" y="637"/>
                      <a:pt x="23" y="637"/>
                      <a:pt x="23" y="637"/>
                    </a:cubicBezTo>
                    <a:cubicBezTo>
                      <a:pt x="23" y="632"/>
                      <a:pt x="22" y="626"/>
                      <a:pt x="22" y="621"/>
                    </a:cubicBezTo>
                    <a:close/>
                    <a:moveTo>
                      <a:pt x="23" y="639"/>
                    </a:moveTo>
                    <a:cubicBezTo>
                      <a:pt x="61" y="637"/>
                      <a:pt x="61" y="637"/>
                      <a:pt x="61" y="637"/>
                    </a:cubicBezTo>
                    <a:cubicBezTo>
                      <a:pt x="65" y="645"/>
                      <a:pt x="69" y="652"/>
                      <a:pt x="74" y="658"/>
                    </a:cubicBezTo>
                    <a:cubicBezTo>
                      <a:pt x="29" y="673"/>
                      <a:pt x="29" y="673"/>
                      <a:pt x="29" y="673"/>
                    </a:cubicBezTo>
                    <a:cubicBezTo>
                      <a:pt x="26" y="662"/>
                      <a:pt x="24" y="650"/>
                      <a:pt x="23" y="639"/>
                    </a:cubicBezTo>
                    <a:close/>
                    <a:moveTo>
                      <a:pt x="30" y="675"/>
                    </a:moveTo>
                    <a:cubicBezTo>
                      <a:pt x="75" y="660"/>
                      <a:pt x="75" y="660"/>
                      <a:pt x="75" y="660"/>
                    </a:cubicBezTo>
                    <a:cubicBezTo>
                      <a:pt x="84" y="672"/>
                      <a:pt x="95" y="683"/>
                      <a:pt x="107" y="692"/>
                    </a:cubicBezTo>
                    <a:cubicBezTo>
                      <a:pt x="50" y="722"/>
                      <a:pt x="50" y="722"/>
                      <a:pt x="50" y="722"/>
                    </a:cubicBezTo>
                    <a:cubicBezTo>
                      <a:pt x="41" y="707"/>
                      <a:pt x="35" y="691"/>
                      <a:pt x="30" y="675"/>
                    </a:cubicBezTo>
                    <a:close/>
                    <a:moveTo>
                      <a:pt x="51" y="723"/>
                    </a:moveTo>
                    <a:cubicBezTo>
                      <a:pt x="108" y="693"/>
                      <a:pt x="108" y="693"/>
                      <a:pt x="108" y="693"/>
                    </a:cubicBezTo>
                    <a:cubicBezTo>
                      <a:pt x="112" y="697"/>
                      <a:pt x="117" y="700"/>
                      <a:pt x="122" y="703"/>
                    </a:cubicBezTo>
                    <a:cubicBezTo>
                      <a:pt x="72" y="751"/>
                      <a:pt x="72" y="751"/>
                      <a:pt x="72" y="751"/>
                    </a:cubicBezTo>
                    <a:cubicBezTo>
                      <a:pt x="64" y="743"/>
                      <a:pt x="57" y="733"/>
                      <a:pt x="51" y="723"/>
                    </a:cubicBezTo>
                    <a:close/>
                    <a:moveTo>
                      <a:pt x="73" y="753"/>
                    </a:moveTo>
                    <a:cubicBezTo>
                      <a:pt x="123" y="704"/>
                      <a:pt x="123" y="704"/>
                      <a:pt x="123" y="704"/>
                    </a:cubicBezTo>
                    <a:cubicBezTo>
                      <a:pt x="134" y="711"/>
                      <a:pt x="147" y="717"/>
                      <a:pt x="160" y="721"/>
                    </a:cubicBezTo>
                    <a:cubicBezTo>
                      <a:pt x="112" y="786"/>
                      <a:pt x="112" y="786"/>
                      <a:pt x="112" y="786"/>
                    </a:cubicBezTo>
                    <a:cubicBezTo>
                      <a:pt x="97" y="777"/>
                      <a:pt x="84" y="766"/>
                      <a:pt x="73" y="753"/>
                    </a:cubicBezTo>
                    <a:close/>
                    <a:moveTo>
                      <a:pt x="113" y="787"/>
                    </a:moveTo>
                    <a:cubicBezTo>
                      <a:pt x="161" y="722"/>
                      <a:pt x="161" y="722"/>
                      <a:pt x="161" y="722"/>
                    </a:cubicBezTo>
                    <a:cubicBezTo>
                      <a:pt x="165" y="723"/>
                      <a:pt x="168" y="724"/>
                      <a:pt x="172" y="725"/>
                    </a:cubicBezTo>
                    <a:cubicBezTo>
                      <a:pt x="144" y="804"/>
                      <a:pt x="144" y="804"/>
                      <a:pt x="144" y="804"/>
                    </a:cubicBezTo>
                    <a:cubicBezTo>
                      <a:pt x="133" y="799"/>
                      <a:pt x="123" y="794"/>
                      <a:pt x="113" y="787"/>
                    </a:cubicBezTo>
                    <a:close/>
                    <a:moveTo>
                      <a:pt x="145" y="804"/>
                    </a:moveTo>
                    <a:cubicBezTo>
                      <a:pt x="174" y="725"/>
                      <a:pt x="174" y="725"/>
                      <a:pt x="174" y="725"/>
                    </a:cubicBezTo>
                    <a:cubicBezTo>
                      <a:pt x="186" y="728"/>
                      <a:pt x="198" y="730"/>
                      <a:pt x="211" y="731"/>
                    </a:cubicBezTo>
                    <a:cubicBezTo>
                      <a:pt x="195" y="817"/>
                      <a:pt x="195" y="817"/>
                      <a:pt x="195" y="817"/>
                    </a:cubicBezTo>
                    <a:cubicBezTo>
                      <a:pt x="178" y="815"/>
                      <a:pt x="161" y="811"/>
                      <a:pt x="145" y="804"/>
                    </a:cubicBezTo>
                    <a:close/>
                    <a:moveTo>
                      <a:pt x="220" y="819"/>
                    </a:moveTo>
                    <a:cubicBezTo>
                      <a:pt x="212" y="819"/>
                      <a:pt x="204" y="818"/>
                      <a:pt x="197" y="818"/>
                    </a:cubicBezTo>
                    <a:cubicBezTo>
                      <a:pt x="212" y="731"/>
                      <a:pt x="212" y="731"/>
                      <a:pt x="212" y="731"/>
                    </a:cubicBezTo>
                    <a:cubicBezTo>
                      <a:pt x="214" y="731"/>
                      <a:pt x="216" y="731"/>
                      <a:pt x="217" y="731"/>
                    </a:cubicBezTo>
                    <a:cubicBezTo>
                      <a:pt x="219" y="731"/>
                      <a:pt x="220" y="731"/>
                      <a:pt x="222" y="731"/>
                    </a:cubicBezTo>
                    <a:cubicBezTo>
                      <a:pt x="231" y="819"/>
                      <a:pt x="231" y="819"/>
                      <a:pt x="231" y="819"/>
                    </a:cubicBezTo>
                    <a:cubicBezTo>
                      <a:pt x="228" y="819"/>
                      <a:pt x="224" y="819"/>
                      <a:pt x="220" y="819"/>
                    </a:cubicBezTo>
                    <a:close/>
                    <a:moveTo>
                      <a:pt x="233" y="819"/>
                    </a:moveTo>
                    <a:cubicBezTo>
                      <a:pt x="223" y="731"/>
                      <a:pt x="223" y="731"/>
                      <a:pt x="223" y="731"/>
                    </a:cubicBezTo>
                    <a:cubicBezTo>
                      <a:pt x="236" y="730"/>
                      <a:pt x="248" y="728"/>
                      <a:pt x="260" y="725"/>
                    </a:cubicBezTo>
                    <a:cubicBezTo>
                      <a:pt x="284" y="809"/>
                      <a:pt x="284" y="809"/>
                      <a:pt x="284" y="809"/>
                    </a:cubicBezTo>
                    <a:cubicBezTo>
                      <a:pt x="268" y="814"/>
                      <a:pt x="251" y="817"/>
                      <a:pt x="233" y="819"/>
                    </a:cubicBezTo>
                    <a:close/>
                    <a:moveTo>
                      <a:pt x="285" y="808"/>
                    </a:moveTo>
                    <a:cubicBezTo>
                      <a:pt x="262" y="725"/>
                      <a:pt x="262" y="725"/>
                      <a:pt x="262" y="725"/>
                    </a:cubicBezTo>
                    <a:cubicBezTo>
                      <a:pt x="265" y="724"/>
                      <a:pt x="268" y="723"/>
                      <a:pt x="272" y="722"/>
                    </a:cubicBezTo>
                    <a:cubicBezTo>
                      <a:pt x="317" y="794"/>
                      <a:pt x="317" y="794"/>
                      <a:pt x="317" y="794"/>
                    </a:cubicBezTo>
                    <a:cubicBezTo>
                      <a:pt x="307" y="800"/>
                      <a:pt x="296" y="804"/>
                      <a:pt x="285" y="808"/>
                    </a:cubicBezTo>
                    <a:close/>
                    <a:moveTo>
                      <a:pt x="318" y="793"/>
                    </a:moveTo>
                    <a:cubicBezTo>
                      <a:pt x="273" y="722"/>
                      <a:pt x="273" y="722"/>
                      <a:pt x="273" y="722"/>
                    </a:cubicBezTo>
                    <a:cubicBezTo>
                      <a:pt x="286" y="717"/>
                      <a:pt x="298" y="712"/>
                      <a:pt x="309" y="705"/>
                    </a:cubicBezTo>
                    <a:cubicBezTo>
                      <a:pt x="359" y="762"/>
                      <a:pt x="359" y="762"/>
                      <a:pt x="359" y="762"/>
                    </a:cubicBezTo>
                    <a:cubicBezTo>
                      <a:pt x="347" y="774"/>
                      <a:pt x="333" y="785"/>
                      <a:pt x="318" y="793"/>
                    </a:cubicBezTo>
                    <a:close/>
                    <a:moveTo>
                      <a:pt x="360" y="761"/>
                    </a:moveTo>
                    <a:cubicBezTo>
                      <a:pt x="310" y="704"/>
                      <a:pt x="310" y="704"/>
                      <a:pt x="310" y="704"/>
                    </a:cubicBezTo>
                    <a:cubicBezTo>
                      <a:pt x="314" y="702"/>
                      <a:pt x="318" y="699"/>
                      <a:pt x="322" y="697"/>
                    </a:cubicBezTo>
                    <a:cubicBezTo>
                      <a:pt x="383" y="734"/>
                      <a:pt x="383" y="734"/>
                      <a:pt x="383" y="734"/>
                    </a:cubicBezTo>
                    <a:cubicBezTo>
                      <a:pt x="376" y="744"/>
                      <a:pt x="369" y="753"/>
                      <a:pt x="360" y="761"/>
                    </a:cubicBezTo>
                    <a:close/>
                    <a:moveTo>
                      <a:pt x="384" y="733"/>
                    </a:moveTo>
                    <a:cubicBezTo>
                      <a:pt x="323" y="696"/>
                      <a:pt x="323" y="696"/>
                      <a:pt x="323" y="696"/>
                    </a:cubicBezTo>
                    <a:cubicBezTo>
                      <a:pt x="325" y="694"/>
                      <a:pt x="326" y="693"/>
                      <a:pt x="328" y="692"/>
                    </a:cubicBezTo>
                    <a:cubicBezTo>
                      <a:pt x="407" y="687"/>
                      <a:pt x="407" y="687"/>
                      <a:pt x="407" y="687"/>
                    </a:cubicBezTo>
                    <a:cubicBezTo>
                      <a:pt x="401" y="704"/>
                      <a:pt x="393" y="719"/>
                      <a:pt x="384" y="733"/>
                    </a:cubicBezTo>
                    <a:close/>
                    <a:moveTo>
                      <a:pt x="412" y="671"/>
                    </a:moveTo>
                    <a:cubicBezTo>
                      <a:pt x="377" y="673"/>
                      <a:pt x="377" y="673"/>
                      <a:pt x="377" y="673"/>
                    </a:cubicBezTo>
                    <a:cubicBezTo>
                      <a:pt x="356" y="664"/>
                      <a:pt x="356" y="664"/>
                      <a:pt x="356" y="664"/>
                    </a:cubicBezTo>
                    <a:cubicBezTo>
                      <a:pt x="360" y="659"/>
                      <a:pt x="364" y="653"/>
                      <a:pt x="368" y="647"/>
                    </a:cubicBezTo>
                    <a:cubicBezTo>
                      <a:pt x="416" y="652"/>
                      <a:pt x="416" y="652"/>
                      <a:pt x="416" y="652"/>
                    </a:cubicBezTo>
                    <a:cubicBezTo>
                      <a:pt x="415" y="658"/>
                      <a:pt x="414" y="665"/>
                      <a:pt x="412" y="671"/>
                    </a:cubicBezTo>
                    <a:close/>
                    <a:moveTo>
                      <a:pt x="416" y="650"/>
                    </a:moveTo>
                    <a:cubicBezTo>
                      <a:pt x="369" y="645"/>
                      <a:pt x="369" y="645"/>
                      <a:pt x="369" y="645"/>
                    </a:cubicBezTo>
                    <a:cubicBezTo>
                      <a:pt x="371" y="642"/>
                      <a:pt x="373" y="638"/>
                      <a:pt x="375" y="635"/>
                    </a:cubicBezTo>
                    <a:cubicBezTo>
                      <a:pt x="416" y="635"/>
                      <a:pt x="416" y="635"/>
                      <a:pt x="416" y="635"/>
                    </a:cubicBezTo>
                    <a:cubicBezTo>
                      <a:pt x="417" y="635"/>
                      <a:pt x="417" y="635"/>
                      <a:pt x="418" y="635"/>
                    </a:cubicBezTo>
                    <a:cubicBezTo>
                      <a:pt x="418" y="640"/>
                      <a:pt x="417" y="645"/>
                      <a:pt x="416" y="650"/>
                    </a:cubicBezTo>
                    <a:close/>
                    <a:moveTo>
                      <a:pt x="502" y="647"/>
                    </a:moveTo>
                    <a:cubicBezTo>
                      <a:pt x="503" y="647"/>
                      <a:pt x="503" y="646"/>
                      <a:pt x="503" y="646"/>
                    </a:cubicBezTo>
                    <a:cubicBezTo>
                      <a:pt x="503" y="647"/>
                      <a:pt x="504" y="647"/>
                      <a:pt x="504" y="648"/>
                    </a:cubicBezTo>
                    <a:cubicBezTo>
                      <a:pt x="505" y="650"/>
                      <a:pt x="505" y="652"/>
                      <a:pt x="505" y="655"/>
                    </a:cubicBezTo>
                    <a:cubicBezTo>
                      <a:pt x="502" y="657"/>
                      <a:pt x="499" y="659"/>
                      <a:pt x="495" y="661"/>
                    </a:cubicBezTo>
                    <a:lnTo>
                      <a:pt x="502" y="647"/>
                    </a:lnTo>
                    <a:close/>
                    <a:moveTo>
                      <a:pt x="502" y="693"/>
                    </a:moveTo>
                    <a:cubicBezTo>
                      <a:pt x="502" y="688"/>
                      <a:pt x="501" y="683"/>
                      <a:pt x="500" y="679"/>
                    </a:cubicBezTo>
                    <a:cubicBezTo>
                      <a:pt x="500" y="679"/>
                      <a:pt x="500" y="678"/>
                      <a:pt x="500" y="678"/>
                    </a:cubicBezTo>
                    <a:cubicBezTo>
                      <a:pt x="501" y="678"/>
                      <a:pt x="502" y="677"/>
                      <a:pt x="503" y="677"/>
                    </a:cubicBezTo>
                    <a:cubicBezTo>
                      <a:pt x="504" y="687"/>
                      <a:pt x="505" y="697"/>
                      <a:pt x="506" y="706"/>
                    </a:cubicBezTo>
                    <a:cubicBezTo>
                      <a:pt x="499" y="720"/>
                      <a:pt x="499" y="720"/>
                      <a:pt x="499" y="720"/>
                    </a:cubicBezTo>
                    <a:cubicBezTo>
                      <a:pt x="498" y="720"/>
                      <a:pt x="496" y="720"/>
                      <a:pt x="495" y="720"/>
                    </a:cubicBezTo>
                    <a:cubicBezTo>
                      <a:pt x="499" y="712"/>
                      <a:pt x="502" y="703"/>
                      <a:pt x="502" y="693"/>
                    </a:cubicBezTo>
                    <a:close/>
                    <a:moveTo>
                      <a:pt x="500" y="785"/>
                    </a:moveTo>
                    <a:cubicBezTo>
                      <a:pt x="498" y="787"/>
                      <a:pt x="496" y="788"/>
                      <a:pt x="493" y="788"/>
                    </a:cubicBezTo>
                    <a:cubicBezTo>
                      <a:pt x="490" y="788"/>
                      <a:pt x="487" y="787"/>
                      <a:pt x="485" y="785"/>
                    </a:cubicBezTo>
                    <a:lnTo>
                      <a:pt x="500" y="785"/>
                    </a:lnTo>
                    <a:close/>
                    <a:moveTo>
                      <a:pt x="486" y="622"/>
                    </a:moveTo>
                    <a:cubicBezTo>
                      <a:pt x="486" y="623"/>
                      <a:pt x="486" y="625"/>
                      <a:pt x="486" y="626"/>
                    </a:cubicBezTo>
                    <a:cubicBezTo>
                      <a:pt x="486" y="626"/>
                      <a:pt x="486" y="626"/>
                      <a:pt x="486" y="626"/>
                    </a:cubicBezTo>
                    <a:lnTo>
                      <a:pt x="486" y="622"/>
                    </a:lnTo>
                    <a:close/>
                    <a:moveTo>
                      <a:pt x="479" y="692"/>
                    </a:moveTo>
                    <a:cubicBezTo>
                      <a:pt x="484" y="683"/>
                      <a:pt x="484" y="683"/>
                      <a:pt x="484" y="683"/>
                    </a:cubicBezTo>
                    <a:cubicBezTo>
                      <a:pt x="484" y="683"/>
                      <a:pt x="484" y="683"/>
                      <a:pt x="485" y="682"/>
                    </a:cubicBezTo>
                    <a:cubicBezTo>
                      <a:pt x="485" y="682"/>
                      <a:pt x="486" y="682"/>
                      <a:pt x="487" y="682"/>
                    </a:cubicBezTo>
                    <a:cubicBezTo>
                      <a:pt x="487" y="682"/>
                      <a:pt x="487" y="683"/>
                      <a:pt x="487" y="683"/>
                    </a:cubicBezTo>
                    <a:cubicBezTo>
                      <a:pt x="487" y="684"/>
                      <a:pt x="487" y="685"/>
                      <a:pt x="487" y="687"/>
                    </a:cubicBezTo>
                    <a:cubicBezTo>
                      <a:pt x="487" y="690"/>
                      <a:pt x="486" y="694"/>
                      <a:pt x="485" y="698"/>
                    </a:cubicBezTo>
                    <a:cubicBezTo>
                      <a:pt x="479" y="692"/>
                      <a:pt x="479" y="692"/>
                      <a:pt x="479" y="692"/>
                    </a:cubicBezTo>
                    <a:close/>
                    <a:moveTo>
                      <a:pt x="438" y="580"/>
                    </a:moveTo>
                    <a:cubicBezTo>
                      <a:pt x="440" y="582"/>
                      <a:pt x="443" y="584"/>
                      <a:pt x="445" y="587"/>
                    </a:cubicBezTo>
                    <a:cubicBezTo>
                      <a:pt x="449" y="590"/>
                      <a:pt x="454" y="591"/>
                      <a:pt x="458" y="595"/>
                    </a:cubicBezTo>
                    <a:cubicBezTo>
                      <a:pt x="459" y="596"/>
                      <a:pt x="460" y="598"/>
                      <a:pt x="461" y="599"/>
                    </a:cubicBezTo>
                    <a:cubicBezTo>
                      <a:pt x="455" y="603"/>
                      <a:pt x="448" y="607"/>
                      <a:pt x="440" y="609"/>
                    </a:cubicBezTo>
                    <a:cubicBezTo>
                      <a:pt x="440" y="600"/>
                      <a:pt x="439" y="590"/>
                      <a:pt x="437" y="581"/>
                    </a:cubicBezTo>
                    <a:cubicBezTo>
                      <a:pt x="437" y="580"/>
                      <a:pt x="438" y="580"/>
                      <a:pt x="438" y="580"/>
                    </a:cubicBezTo>
                    <a:close/>
                    <a:moveTo>
                      <a:pt x="439" y="652"/>
                    </a:moveTo>
                    <a:cubicBezTo>
                      <a:pt x="440" y="644"/>
                      <a:pt x="440" y="635"/>
                      <a:pt x="441" y="627"/>
                    </a:cubicBezTo>
                    <a:cubicBezTo>
                      <a:pt x="452" y="625"/>
                      <a:pt x="463" y="620"/>
                      <a:pt x="472" y="614"/>
                    </a:cubicBezTo>
                    <a:cubicBezTo>
                      <a:pt x="472" y="626"/>
                      <a:pt x="472" y="626"/>
                      <a:pt x="472" y="626"/>
                    </a:cubicBezTo>
                    <a:cubicBezTo>
                      <a:pt x="461" y="626"/>
                      <a:pt x="461" y="626"/>
                      <a:pt x="461" y="626"/>
                    </a:cubicBezTo>
                    <a:cubicBezTo>
                      <a:pt x="452" y="642"/>
                      <a:pt x="452" y="642"/>
                      <a:pt x="452" y="642"/>
                    </a:cubicBezTo>
                    <a:cubicBezTo>
                      <a:pt x="447" y="644"/>
                      <a:pt x="442" y="648"/>
                      <a:pt x="439" y="652"/>
                    </a:cubicBezTo>
                    <a:close/>
                    <a:moveTo>
                      <a:pt x="467" y="697"/>
                    </a:moveTo>
                    <a:cubicBezTo>
                      <a:pt x="466" y="698"/>
                      <a:pt x="464" y="698"/>
                      <a:pt x="463" y="698"/>
                    </a:cubicBezTo>
                    <a:cubicBezTo>
                      <a:pt x="462" y="698"/>
                      <a:pt x="460" y="698"/>
                      <a:pt x="459" y="697"/>
                    </a:cubicBezTo>
                    <a:lnTo>
                      <a:pt x="467" y="697"/>
                    </a:lnTo>
                    <a:close/>
                    <a:moveTo>
                      <a:pt x="441" y="696"/>
                    </a:moveTo>
                    <a:cubicBezTo>
                      <a:pt x="441" y="695"/>
                      <a:pt x="441" y="694"/>
                      <a:pt x="441" y="693"/>
                    </a:cubicBezTo>
                    <a:cubicBezTo>
                      <a:pt x="441" y="692"/>
                      <a:pt x="441" y="691"/>
                      <a:pt x="441" y="690"/>
                    </a:cubicBezTo>
                    <a:cubicBezTo>
                      <a:pt x="447" y="690"/>
                      <a:pt x="447" y="690"/>
                      <a:pt x="447" y="690"/>
                    </a:cubicBezTo>
                    <a:lnTo>
                      <a:pt x="441" y="696"/>
                    </a:lnTo>
                    <a:close/>
                    <a:moveTo>
                      <a:pt x="447" y="709"/>
                    </a:moveTo>
                    <a:cubicBezTo>
                      <a:pt x="454" y="705"/>
                      <a:pt x="454" y="705"/>
                      <a:pt x="454" y="705"/>
                    </a:cubicBezTo>
                    <a:cubicBezTo>
                      <a:pt x="456" y="709"/>
                      <a:pt x="460" y="711"/>
                      <a:pt x="464" y="711"/>
                    </a:cubicBezTo>
                    <a:cubicBezTo>
                      <a:pt x="468" y="711"/>
                      <a:pt x="471" y="710"/>
                      <a:pt x="474" y="707"/>
                    </a:cubicBezTo>
                    <a:cubicBezTo>
                      <a:pt x="478" y="709"/>
                      <a:pt x="478" y="709"/>
                      <a:pt x="478" y="709"/>
                    </a:cubicBezTo>
                    <a:cubicBezTo>
                      <a:pt x="474" y="714"/>
                      <a:pt x="469" y="716"/>
                      <a:pt x="463" y="716"/>
                    </a:cubicBezTo>
                    <a:cubicBezTo>
                      <a:pt x="457" y="716"/>
                      <a:pt x="452" y="713"/>
                      <a:pt x="447" y="709"/>
                    </a:cubicBezTo>
                    <a:close/>
                    <a:moveTo>
                      <a:pt x="457" y="774"/>
                    </a:moveTo>
                    <a:cubicBezTo>
                      <a:pt x="457" y="757"/>
                      <a:pt x="470" y="742"/>
                      <a:pt x="487" y="740"/>
                    </a:cubicBezTo>
                    <a:cubicBezTo>
                      <a:pt x="486" y="748"/>
                      <a:pt x="486" y="748"/>
                      <a:pt x="486" y="748"/>
                    </a:cubicBezTo>
                    <a:cubicBezTo>
                      <a:pt x="483" y="755"/>
                      <a:pt x="483" y="755"/>
                      <a:pt x="483" y="755"/>
                    </a:cubicBezTo>
                    <a:cubicBezTo>
                      <a:pt x="476" y="758"/>
                      <a:pt x="471" y="766"/>
                      <a:pt x="471" y="774"/>
                    </a:cubicBezTo>
                    <a:cubicBezTo>
                      <a:pt x="471" y="775"/>
                      <a:pt x="471" y="775"/>
                      <a:pt x="471" y="776"/>
                    </a:cubicBezTo>
                    <a:cubicBezTo>
                      <a:pt x="459" y="785"/>
                      <a:pt x="459" y="785"/>
                      <a:pt x="459" y="785"/>
                    </a:cubicBezTo>
                    <a:cubicBezTo>
                      <a:pt x="457" y="782"/>
                      <a:pt x="457" y="778"/>
                      <a:pt x="457" y="774"/>
                    </a:cubicBezTo>
                    <a:close/>
                    <a:moveTo>
                      <a:pt x="493" y="809"/>
                    </a:moveTo>
                    <a:cubicBezTo>
                      <a:pt x="481" y="809"/>
                      <a:pt x="470" y="803"/>
                      <a:pt x="463" y="794"/>
                    </a:cubicBezTo>
                    <a:cubicBezTo>
                      <a:pt x="477" y="789"/>
                      <a:pt x="477" y="789"/>
                      <a:pt x="477" y="789"/>
                    </a:cubicBezTo>
                    <a:cubicBezTo>
                      <a:pt x="481" y="793"/>
                      <a:pt x="486" y="795"/>
                      <a:pt x="493" y="795"/>
                    </a:cubicBezTo>
                    <a:cubicBezTo>
                      <a:pt x="498" y="795"/>
                      <a:pt x="503" y="794"/>
                      <a:pt x="507" y="790"/>
                    </a:cubicBezTo>
                    <a:cubicBezTo>
                      <a:pt x="512" y="793"/>
                      <a:pt x="512" y="793"/>
                      <a:pt x="512" y="793"/>
                    </a:cubicBezTo>
                    <a:cubicBezTo>
                      <a:pt x="512" y="795"/>
                      <a:pt x="513" y="798"/>
                      <a:pt x="513" y="801"/>
                    </a:cubicBezTo>
                    <a:cubicBezTo>
                      <a:pt x="513" y="801"/>
                      <a:pt x="513" y="802"/>
                      <a:pt x="513" y="802"/>
                    </a:cubicBezTo>
                    <a:cubicBezTo>
                      <a:pt x="507" y="807"/>
                      <a:pt x="500" y="809"/>
                      <a:pt x="493" y="809"/>
                    </a:cubicBezTo>
                    <a:close/>
                    <a:moveTo>
                      <a:pt x="602" y="670"/>
                    </a:moveTo>
                    <a:cubicBezTo>
                      <a:pt x="602" y="670"/>
                      <a:pt x="601" y="670"/>
                      <a:pt x="601" y="671"/>
                    </a:cubicBezTo>
                    <a:cubicBezTo>
                      <a:pt x="600" y="670"/>
                      <a:pt x="598" y="670"/>
                      <a:pt x="597" y="670"/>
                    </a:cubicBezTo>
                    <a:cubicBezTo>
                      <a:pt x="593" y="649"/>
                      <a:pt x="593" y="649"/>
                      <a:pt x="593" y="649"/>
                    </a:cubicBezTo>
                    <a:cubicBezTo>
                      <a:pt x="592" y="648"/>
                      <a:pt x="592" y="647"/>
                      <a:pt x="592" y="646"/>
                    </a:cubicBezTo>
                    <a:cubicBezTo>
                      <a:pt x="592" y="645"/>
                      <a:pt x="592" y="643"/>
                      <a:pt x="593" y="641"/>
                    </a:cubicBezTo>
                    <a:cubicBezTo>
                      <a:pt x="594" y="633"/>
                      <a:pt x="595" y="625"/>
                      <a:pt x="596" y="617"/>
                    </a:cubicBezTo>
                    <a:cubicBezTo>
                      <a:pt x="597" y="606"/>
                      <a:pt x="598" y="595"/>
                      <a:pt x="598" y="584"/>
                    </a:cubicBezTo>
                    <a:cubicBezTo>
                      <a:pt x="616" y="665"/>
                      <a:pt x="616" y="665"/>
                      <a:pt x="616" y="665"/>
                    </a:cubicBezTo>
                    <a:lnTo>
                      <a:pt x="602" y="6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TextBox 29">
              <a:extLst>
                <a:ext uri="{FF2B5EF4-FFF2-40B4-BE49-F238E27FC236}">
                  <a16:creationId xmlns:a16="http://schemas.microsoft.com/office/drawing/2014/main" id="{5CD8C1E2-26FE-7320-1C39-CBE99908D7A9}"/>
                </a:ext>
              </a:extLst>
            </p:cNvPr>
            <p:cNvSpPr txBox="1"/>
            <p:nvPr/>
          </p:nvSpPr>
          <p:spPr>
            <a:xfrm>
              <a:off x="3830173" y="2817409"/>
              <a:ext cx="2063762" cy="1077218"/>
            </a:xfrm>
            <a:prstGeom prst="rect">
              <a:avLst/>
            </a:prstGeom>
            <a:noFill/>
          </p:spPr>
          <p:txBody>
            <a:bodyPr wrap="square">
              <a:spAutoFit/>
            </a:bodyPr>
            <a:lstStyle/>
            <a:p>
              <a:pPr marL="114300" indent="-114300">
                <a:buFont typeface="Arial" panose="020B0604020202020204" pitchFamily="34" charset="0"/>
                <a:buChar char="•"/>
              </a:pPr>
              <a:r>
                <a:rPr lang="en-US" sz="1600"/>
                <a:t>All physical abilities</a:t>
              </a:r>
            </a:p>
            <a:p>
              <a:pPr marL="114300" indent="-114300">
                <a:buFont typeface="Arial" panose="020B0604020202020204" pitchFamily="34" charset="0"/>
                <a:buChar char="•"/>
              </a:pPr>
              <a:r>
                <a:rPr lang="en-US" sz="1600"/>
                <a:t>All ages</a:t>
              </a:r>
            </a:p>
            <a:p>
              <a:pPr marL="114300" indent="-114300">
                <a:buFont typeface="Arial" panose="020B0604020202020204" pitchFamily="34" charset="0"/>
                <a:buChar char="•"/>
              </a:pPr>
              <a:r>
                <a:rPr lang="en-US" sz="1600"/>
                <a:t>BIPOC</a:t>
              </a:r>
            </a:p>
            <a:p>
              <a:pPr marL="114300" indent="-114300">
                <a:buFont typeface="Arial" panose="020B0604020202020204" pitchFamily="34" charset="0"/>
                <a:buChar char="•"/>
              </a:pPr>
              <a:r>
                <a:rPr lang="en-US" sz="1600"/>
                <a:t>2SLGBTQAI+</a:t>
              </a:r>
            </a:p>
          </p:txBody>
        </p:sp>
      </p:grpSp>
      <p:sp>
        <p:nvSpPr>
          <p:cNvPr id="35" name="TextBox 34">
            <a:extLst>
              <a:ext uri="{FF2B5EF4-FFF2-40B4-BE49-F238E27FC236}">
                <a16:creationId xmlns:a16="http://schemas.microsoft.com/office/drawing/2014/main" id="{CF15C5F0-2E8D-6792-D92F-71FF0BC0514F}"/>
              </a:ext>
            </a:extLst>
          </p:cNvPr>
          <p:cNvSpPr txBox="1"/>
          <p:nvPr/>
        </p:nvSpPr>
        <p:spPr>
          <a:xfrm>
            <a:off x="6048576" y="2490762"/>
            <a:ext cx="2838249" cy="369332"/>
          </a:xfrm>
          <a:prstGeom prst="rect">
            <a:avLst/>
          </a:prstGeom>
          <a:noFill/>
        </p:spPr>
        <p:txBody>
          <a:bodyPr wrap="square">
            <a:spAutoFit/>
          </a:bodyPr>
          <a:lstStyle/>
          <a:p>
            <a:pPr algn="ctr"/>
            <a:r>
              <a:rPr lang="en-US" b="1">
                <a:solidFill>
                  <a:schemeClr val="accent1"/>
                </a:solidFill>
              </a:rPr>
              <a:t>Body positivity means</a:t>
            </a:r>
            <a:r>
              <a:rPr lang="en-US" b="1" baseline="30000">
                <a:solidFill>
                  <a:schemeClr val="accent1"/>
                </a:solidFill>
              </a:rPr>
              <a:t>2</a:t>
            </a:r>
            <a:r>
              <a:rPr lang="en-US" b="1">
                <a:solidFill>
                  <a:schemeClr val="accent1"/>
                </a:solidFill>
              </a:rPr>
              <a:t>:</a:t>
            </a:r>
          </a:p>
        </p:txBody>
      </p:sp>
      <p:sp>
        <p:nvSpPr>
          <p:cNvPr id="36" name="TextBox 35">
            <a:extLst>
              <a:ext uri="{FF2B5EF4-FFF2-40B4-BE49-F238E27FC236}">
                <a16:creationId xmlns:a16="http://schemas.microsoft.com/office/drawing/2014/main" id="{911B899F-5B50-10F4-C6C6-9E85AE752CBC}"/>
              </a:ext>
            </a:extLst>
          </p:cNvPr>
          <p:cNvSpPr txBox="1"/>
          <p:nvPr/>
        </p:nvSpPr>
        <p:spPr>
          <a:xfrm>
            <a:off x="8950567" y="2490762"/>
            <a:ext cx="2708033" cy="369332"/>
          </a:xfrm>
          <a:prstGeom prst="rect">
            <a:avLst/>
          </a:prstGeom>
          <a:noFill/>
        </p:spPr>
        <p:txBody>
          <a:bodyPr wrap="square">
            <a:spAutoFit/>
          </a:bodyPr>
          <a:lstStyle/>
          <a:p>
            <a:pPr algn="ctr"/>
            <a:r>
              <a:rPr lang="en-US" b="1"/>
              <a:t>Body positivity is not</a:t>
            </a:r>
            <a:r>
              <a:rPr lang="en-US" b="1" baseline="30000"/>
              <a:t>2</a:t>
            </a:r>
            <a:r>
              <a:rPr lang="en-US" b="1"/>
              <a:t>:</a:t>
            </a:r>
          </a:p>
        </p:txBody>
      </p:sp>
      <p:grpSp>
        <p:nvGrpSpPr>
          <p:cNvPr id="38" name="Group 37">
            <a:extLst>
              <a:ext uri="{FF2B5EF4-FFF2-40B4-BE49-F238E27FC236}">
                <a16:creationId xmlns:a16="http://schemas.microsoft.com/office/drawing/2014/main" id="{E3199B0A-72C8-F272-F70A-6D291FF65547}"/>
              </a:ext>
            </a:extLst>
          </p:cNvPr>
          <p:cNvGrpSpPr/>
          <p:nvPr/>
        </p:nvGrpSpPr>
        <p:grpSpPr>
          <a:xfrm>
            <a:off x="9355211" y="2941314"/>
            <a:ext cx="1898745" cy="1828800"/>
            <a:chOff x="9341618" y="2624390"/>
            <a:chExt cx="1898745" cy="1828800"/>
          </a:xfrm>
        </p:grpSpPr>
        <p:sp>
          <p:nvSpPr>
            <p:cNvPr id="14" name="TextBox 13">
              <a:extLst>
                <a:ext uri="{FF2B5EF4-FFF2-40B4-BE49-F238E27FC236}">
                  <a16:creationId xmlns:a16="http://schemas.microsoft.com/office/drawing/2014/main" id="{30BB1A91-2421-A130-E72C-C05A50EE1E11}"/>
                </a:ext>
              </a:extLst>
            </p:cNvPr>
            <p:cNvSpPr txBox="1"/>
            <p:nvPr/>
          </p:nvSpPr>
          <p:spPr>
            <a:xfrm>
              <a:off x="9411563" y="2954015"/>
              <a:ext cx="1828800" cy="1169551"/>
            </a:xfrm>
            <a:prstGeom prst="rect">
              <a:avLst/>
            </a:prstGeom>
            <a:noFill/>
          </p:spPr>
          <p:txBody>
            <a:bodyPr wrap="square" rtlCol="0">
              <a:spAutoFit/>
            </a:bodyPr>
            <a:lstStyle/>
            <a:p>
              <a:pPr marL="114300" indent="-114300">
                <a:buFont typeface="Arial" panose="020B0604020202020204" pitchFamily="34" charset="0"/>
                <a:buChar char="•"/>
              </a:pPr>
              <a:r>
                <a:rPr lang="en-US" sz="1400"/>
                <a:t>Acceptance of unhealthy weight</a:t>
              </a:r>
            </a:p>
            <a:p>
              <a:pPr marL="114300" indent="-114300">
                <a:buFont typeface="Arial" panose="020B0604020202020204" pitchFamily="34" charset="0"/>
                <a:buChar char="•"/>
              </a:pPr>
              <a:r>
                <a:rPr lang="en-US" sz="1400"/>
                <a:t>Encouragement of unhealthy eating habits</a:t>
              </a:r>
            </a:p>
          </p:txBody>
        </p:sp>
        <p:sp>
          <p:nvSpPr>
            <p:cNvPr id="37" name="Oval 36">
              <a:extLst>
                <a:ext uri="{FF2B5EF4-FFF2-40B4-BE49-F238E27FC236}">
                  <a16:creationId xmlns:a16="http://schemas.microsoft.com/office/drawing/2014/main" id="{35F99D1C-53BB-4C3C-D7A9-EE9C0D355F62}"/>
                </a:ext>
              </a:extLst>
            </p:cNvPr>
            <p:cNvSpPr/>
            <p:nvPr/>
          </p:nvSpPr>
          <p:spPr>
            <a:xfrm>
              <a:off x="9341618" y="2624390"/>
              <a:ext cx="1828800" cy="1828800"/>
            </a:xfrm>
            <a:prstGeom prst="ellipse">
              <a:avLst/>
            </a:prstGeom>
            <a:noFill/>
            <a:ln w="381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DB75B6E-F8F2-94A5-6943-4CC33C4523E8}"/>
              </a:ext>
            </a:extLst>
          </p:cNvPr>
          <p:cNvSpPr txBox="1"/>
          <p:nvPr/>
        </p:nvSpPr>
        <p:spPr>
          <a:xfrm>
            <a:off x="6048576" y="4805695"/>
            <a:ext cx="5495426" cy="523220"/>
          </a:xfrm>
          <a:prstGeom prst="rect">
            <a:avLst/>
          </a:prstGeom>
          <a:noFill/>
        </p:spPr>
        <p:txBody>
          <a:bodyPr wrap="square">
            <a:spAutoFit/>
          </a:bodyPr>
          <a:lstStyle/>
          <a:p>
            <a:pPr algn="ctr"/>
            <a:r>
              <a:rPr lang="en-US" sz="1400" dirty="0"/>
              <a:t>B</a:t>
            </a:r>
            <a:r>
              <a:rPr lang="en-US" sz="1400" dirty="0">
                <a:effectLst/>
              </a:rPr>
              <a:t>ody positivity and self-compassion are key outcomes that are tied to better psychological and physical health</a:t>
            </a:r>
            <a:r>
              <a:rPr lang="en-US" sz="1400" baseline="30000" dirty="0">
                <a:effectLst/>
              </a:rPr>
              <a:t>3</a:t>
            </a:r>
            <a:endParaRPr lang="en-US" sz="1400" baseline="30000" dirty="0"/>
          </a:p>
        </p:txBody>
      </p:sp>
    </p:spTree>
    <p:extLst>
      <p:ext uri="{BB962C8B-B14F-4D97-AF65-F5344CB8AC3E}">
        <p14:creationId xmlns:p14="http://schemas.microsoft.com/office/powerpoint/2010/main" val="253575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5A9F-0D5D-49F1-A4AC-24EF9B23C2FA}"/>
              </a:ext>
            </a:extLst>
          </p:cNvPr>
          <p:cNvSpPr>
            <a:spLocks noGrp="1"/>
          </p:cNvSpPr>
          <p:nvPr>
            <p:ph type="title"/>
          </p:nvPr>
        </p:nvSpPr>
        <p:spPr/>
        <p:txBody>
          <a:bodyPr>
            <a:normAutofit fontScale="90000"/>
          </a:bodyPr>
          <a:lstStyle/>
          <a:p>
            <a:r>
              <a:rPr lang="en-CA"/>
              <a:t>Non-whites </a:t>
            </a:r>
            <a:r>
              <a:rPr lang="en-US" sz="4400" b="0" i="0">
                <a:effectLst/>
              </a:rPr>
              <a:t>have systematically experienced greater socioeconomic obstacles to health </a:t>
            </a:r>
            <a:endParaRPr lang="en-CA"/>
          </a:p>
        </p:txBody>
      </p:sp>
      <p:sp>
        <p:nvSpPr>
          <p:cNvPr id="3" name="Text Placeholder 2">
            <a:extLst>
              <a:ext uri="{FF2B5EF4-FFF2-40B4-BE49-F238E27FC236}">
                <a16:creationId xmlns:a16="http://schemas.microsoft.com/office/drawing/2014/main" id="{372B4AAA-EA07-4ED9-81BA-61223805108D}"/>
              </a:ext>
            </a:extLst>
          </p:cNvPr>
          <p:cNvSpPr>
            <a:spLocks noGrp="1"/>
          </p:cNvSpPr>
          <p:nvPr>
            <p:ph type="body" sz="quarter" idx="13"/>
          </p:nvPr>
        </p:nvSpPr>
        <p:spPr>
          <a:xfrm>
            <a:off x="647998" y="6217003"/>
            <a:ext cx="10991552" cy="324000"/>
          </a:xfrm>
        </p:spPr>
        <p:txBody>
          <a:bodyPr/>
          <a:lstStyle/>
          <a:p>
            <a:r>
              <a:rPr lang="en-CA" sz="1000" i="0"/>
              <a:t>*Patient experiences, i.e., psychological, stress, due to weight stigma and bias.</a:t>
            </a:r>
            <a:br>
              <a:rPr lang="en-CA" sz="1000" i="0"/>
            </a:br>
            <a:r>
              <a:rPr lang="en-CA" sz="1000" i="0"/>
              <a:t>CDC, Centers for Disease Control and Prevention.</a:t>
            </a:r>
            <a:br>
              <a:rPr lang="en-CA" sz="1000" i="0"/>
            </a:br>
            <a:r>
              <a:rPr lang="en-CA" sz="1000" i="0"/>
              <a:t>1. CDC, </a:t>
            </a:r>
            <a:r>
              <a:rPr lang="en-US" sz="1000" i="0"/>
              <a:t>Racial and Ethnic Disparities in Adult Obesity in the United States: CDC’s Tracking to Inform State and Local Action 2019 </a:t>
            </a:r>
            <a:r>
              <a:rPr lang="en-CA" sz="1000" i="0"/>
              <a:t>Available at: </a:t>
            </a:r>
            <a:r>
              <a:rPr lang="en-CA" sz="1000" i="0">
                <a:hlinkClick r:id="rId2">
                  <a:extLst>
                    <a:ext uri="{A12FA001-AC4F-418D-AE19-62706E023703}">
                      <ahyp:hlinkClr xmlns:ahyp="http://schemas.microsoft.com/office/drawing/2018/hyperlinkcolor" val="tx"/>
                    </a:ext>
                  </a:extLst>
                </a:hlinkClick>
              </a:rPr>
              <a:t>https://</a:t>
            </a:r>
            <a:r>
              <a:rPr lang="fr-FR" sz="1000" i="0">
                <a:hlinkClick r:id="rId2">
                  <a:extLst>
                    <a:ext uri="{A12FA001-AC4F-418D-AE19-62706E023703}">
                      <ahyp:hlinkClr xmlns:ahyp="http://schemas.microsoft.com/office/drawing/2018/hyperlinkcolor" val="tx"/>
                    </a:ext>
                  </a:extLst>
                </a:hlinkClick>
              </a:rPr>
              <a:t>www.cdc.gov/pcd/issues/2019/18_0579.htm</a:t>
            </a:r>
            <a:r>
              <a:rPr lang="fr-FR" sz="1000" i="0"/>
              <a:t>. </a:t>
            </a:r>
            <a:r>
              <a:rPr lang="fr-FR" sz="1000" i="0" err="1"/>
              <a:t>Accessed</a:t>
            </a:r>
            <a:r>
              <a:rPr lang="fr-FR" sz="1000" i="0"/>
              <a:t> May 2023; 2. </a:t>
            </a:r>
            <a:r>
              <a:rPr lang="en-CA" sz="1000" i="0"/>
              <a:t>Westbury S et al. </a:t>
            </a:r>
            <a:r>
              <a:rPr lang="en-CA" sz="1000" i="0" err="1"/>
              <a:t>Curr</a:t>
            </a:r>
            <a:r>
              <a:rPr lang="en-CA" sz="1000" i="0"/>
              <a:t> </a:t>
            </a:r>
            <a:r>
              <a:rPr lang="en-CA" sz="1000" i="0" err="1"/>
              <a:t>Obes</a:t>
            </a:r>
            <a:r>
              <a:rPr lang="en-CA" sz="1000" i="0"/>
              <a:t> Rep. 2023;12:10–23</a:t>
            </a:r>
            <a:r>
              <a:rPr lang="fr-FR" sz="1000" i="0"/>
              <a:t>.</a:t>
            </a:r>
            <a:endParaRPr lang="en-CA" sz="1000" i="0"/>
          </a:p>
        </p:txBody>
      </p:sp>
      <p:sp>
        <p:nvSpPr>
          <p:cNvPr id="49" name="Rectangle 48">
            <a:extLst>
              <a:ext uri="{FF2B5EF4-FFF2-40B4-BE49-F238E27FC236}">
                <a16:creationId xmlns:a16="http://schemas.microsoft.com/office/drawing/2014/main" id="{13191E1A-0B43-4F08-BD0F-09123D3D1A17}"/>
              </a:ext>
            </a:extLst>
          </p:cNvPr>
          <p:cNvSpPr/>
          <p:nvPr/>
        </p:nvSpPr>
        <p:spPr>
          <a:xfrm>
            <a:off x="1264939" y="2312572"/>
            <a:ext cx="9662122" cy="3420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D81E45F8-7FE7-489E-8189-1677C1BCC6A8}"/>
              </a:ext>
            </a:extLst>
          </p:cNvPr>
          <p:cNvSpPr txBox="1"/>
          <p:nvPr/>
        </p:nvSpPr>
        <p:spPr>
          <a:xfrm>
            <a:off x="1264939" y="2017297"/>
            <a:ext cx="9662122" cy="584775"/>
          </a:xfrm>
          <a:prstGeom prst="rect">
            <a:avLst/>
          </a:prstGeom>
          <a:solidFill>
            <a:schemeClr val="tx1">
              <a:lumMod val="75000"/>
              <a:lumOff val="25000"/>
            </a:schemeClr>
          </a:solidFill>
        </p:spPr>
        <p:txBody>
          <a:bodyPr wrap="square" rtlCol="0">
            <a:spAutoFit/>
          </a:bodyPr>
          <a:lstStyle/>
          <a:p>
            <a:pPr algn="ctr"/>
            <a:r>
              <a:rPr lang="en-CA" sz="1600">
                <a:solidFill>
                  <a:schemeClr val="bg1"/>
                </a:solidFill>
              </a:rPr>
              <a:t>Underlying risks for disparities in obesity prevalence in non-Hispanic Black, Native Americans, </a:t>
            </a:r>
            <a:br>
              <a:rPr lang="en-CA" sz="1600">
                <a:solidFill>
                  <a:schemeClr val="bg1"/>
                </a:solidFill>
              </a:rPr>
            </a:br>
            <a:r>
              <a:rPr lang="en-CA" sz="1600">
                <a:solidFill>
                  <a:schemeClr val="bg1"/>
                </a:solidFill>
              </a:rPr>
              <a:t>Pacific Islanders and Hispanics</a:t>
            </a:r>
            <a:r>
              <a:rPr lang="en-CA" sz="1600" baseline="30000">
                <a:solidFill>
                  <a:schemeClr val="bg1"/>
                </a:solidFill>
              </a:rPr>
              <a:t>1,2</a:t>
            </a:r>
          </a:p>
        </p:txBody>
      </p:sp>
      <p:sp>
        <p:nvSpPr>
          <p:cNvPr id="9" name="TextBox 8">
            <a:extLst>
              <a:ext uri="{FF2B5EF4-FFF2-40B4-BE49-F238E27FC236}">
                <a16:creationId xmlns:a16="http://schemas.microsoft.com/office/drawing/2014/main" id="{2D52EB67-25DE-48A3-9100-6328769F1880}"/>
              </a:ext>
            </a:extLst>
          </p:cNvPr>
          <p:cNvSpPr txBox="1"/>
          <p:nvPr/>
        </p:nvSpPr>
        <p:spPr>
          <a:xfrm rot="16200000">
            <a:off x="-52349" y="4077466"/>
            <a:ext cx="2973131" cy="338554"/>
          </a:xfrm>
          <a:prstGeom prst="rect">
            <a:avLst/>
          </a:prstGeom>
          <a:solidFill>
            <a:schemeClr val="tx1">
              <a:lumMod val="75000"/>
              <a:lumOff val="25000"/>
            </a:schemeClr>
          </a:solidFill>
        </p:spPr>
        <p:txBody>
          <a:bodyPr wrap="square" rtlCol="0">
            <a:spAutoFit/>
          </a:bodyPr>
          <a:lstStyle/>
          <a:p>
            <a:pPr algn="ctr"/>
            <a:r>
              <a:rPr lang="en-CA" sz="1600">
                <a:solidFill>
                  <a:schemeClr val="bg1"/>
                </a:solidFill>
              </a:rPr>
              <a:t>Social determinants of health</a:t>
            </a:r>
          </a:p>
        </p:txBody>
      </p:sp>
      <p:sp>
        <p:nvSpPr>
          <p:cNvPr id="11" name="TextBox 10">
            <a:extLst>
              <a:ext uri="{FF2B5EF4-FFF2-40B4-BE49-F238E27FC236}">
                <a16:creationId xmlns:a16="http://schemas.microsoft.com/office/drawing/2014/main" id="{8F34EC61-B593-404B-A2DF-6D612E2E2957}"/>
              </a:ext>
            </a:extLst>
          </p:cNvPr>
          <p:cNvSpPr txBox="1"/>
          <p:nvPr/>
        </p:nvSpPr>
        <p:spPr>
          <a:xfrm>
            <a:off x="1705284" y="2820384"/>
            <a:ext cx="3113264" cy="307777"/>
          </a:xfrm>
          <a:prstGeom prst="rect">
            <a:avLst/>
          </a:prstGeom>
          <a:noFill/>
        </p:spPr>
        <p:txBody>
          <a:bodyPr wrap="square">
            <a:spAutoFit/>
          </a:bodyPr>
          <a:lstStyle/>
          <a:p>
            <a:r>
              <a:rPr lang="en-US" sz="1400">
                <a:solidFill>
                  <a:srgbClr val="000000"/>
                </a:solidFill>
              </a:rPr>
              <a:t>L</a:t>
            </a:r>
            <a:r>
              <a:rPr lang="en-US" sz="1400" b="0" i="0">
                <a:solidFill>
                  <a:srgbClr val="000000"/>
                </a:solidFill>
                <a:effectLst/>
              </a:rPr>
              <a:t>ower high school graduation rates</a:t>
            </a:r>
            <a:endParaRPr lang="en-CA" sz="1400"/>
          </a:p>
        </p:txBody>
      </p:sp>
      <p:sp>
        <p:nvSpPr>
          <p:cNvPr id="13" name="TextBox 12">
            <a:extLst>
              <a:ext uri="{FF2B5EF4-FFF2-40B4-BE49-F238E27FC236}">
                <a16:creationId xmlns:a16="http://schemas.microsoft.com/office/drawing/2014/main" id="{B226F18D-EC28-4E7A-818E-D19626E43973}"/>
              </a:ext>
            </a:extLst>
          </p:cNvPr>
          <p:cNvSpPr txBox="1"/>
          <p:nvPr/>
        </p:nvSpPr>
        <p:spPr>
          <a:xfrm>
            <a:off x="1705284" y="3248501"/>
            <a:ext cx="2619850" cy="307777"/>
          </a:xfrm>
          <a:prstGeom prst="rect">
            <a:avLst/>
          </a:prstGeom>
          <a:noFill/>
        </p:spPr>
        <p:txBody>
          <a:bodyPr wrap="square">
            <a:spAutoFit/>
          </a:bodyPr>
          <a:lstStyle/>
          <a:p>
            <a:r>
              <a:rPr lang="en-US" sz="1400">
                <a:solidFill>
                  <a:srgbClr val="000000"/>
                </a:solidFill>
              </a:rPr>
              <a:t>H</a:t>
            </a:r>
            <a:r>
              <a:rPr lang="en-US" sz="1400" b="0" i="0">
                <a:solidFill>
                  <a:srgbClr val="000000"/>
                </a:solidFill>
                <a:effectLst/>
              </a:rPr>
              <a:t>igher rates of unemployment</a:t>
            </a:r>
            <a:endParaRPr lang="en-CA" sz="1400"/>
          </a:p>
        </p:txBody>
      </p:sp>
      <p:sp>
        <p:nvSpPr>
          <p:cNvPr id="15" name="TextBox 14">
            <a:extLst>
              <a:ext uri="{FF2B5EF4-FFF2-40B4-BE49-F238E27FC236}">
                <a16:creationId xmlns:a16="http://schemas.microsoft.com/office/drawing/2014/main" id="{8F76A8B0-4C13-434F-94CB-7C11ACA4F2D9}"/>
              </a:ext>
            </a:extLst>
          </p:cNvPr>
          <p:cNvSpPr txBox="1"/>
          <p:nvPr/>
        </p:nvSpPr>
        <p:spPr>
          <a:xfrm>
            <a:off x="1705284" y="3676618"/>
            <a:ext cx="2723596" cy="307777"/>
          </a:xfrm>
          <a:prstGeom prst="rect">
            <a:avLst/>
          </a:prstGeom>
          <a:noFill/>
        </p:spPr>
        <p:txBody>
          <a:bodyPr wrap="square">
            <a:spAutoFit/>
          </a:bodyPr>
          <a:lstStyle/>
          <a:p>
            <a:r>
              <a:rPr lang="en-US" sz="1400">
                <a:solidFill>
                  <a:srgbClr val="000000"/>
                </a:solidFill>
              </a:rPr>
              <a:t>H</a:t>
            </a:r>
            <a:r>
              <a:rPr lang="en-US" sz="1400" b="0" i="0">
                <a:solidFill>
                  <a:srgbClr val="000000"/>
                </a:solidFill>
                <a:effectLst/>
              </a:rPr>
              <a:t>igher levels of food insecurity</a:t>
            </a:r>
            <a:endParaRPr lang="en-CA" sz="1400"/>
          </a:p>
        </p:txBody>
      </p:sp>
      <p:sp>
        <p:nvSpPr>
          <p:cNvPr id="17" name="TextBox 16">
            <a:extLst>
              <a:ext uri="{FF2B5EF4-FFF2-40B4-BE49-F238E27FC236}">
                <a16:creationId xmlns:a16="http://schemas.microsoft.com/office/drawing/2014/main" id="{DB387570-D5A5-44FD-85FE-62928F6E5FEB}"/>
              </a:ext>
            </a:extLst>
          </p:cNvPr>
          <p:cNvSpPr txBox="1"/>
          <p:nvPr/>
        </p:nvSpPr>
        <p:spPr>
          <a:xfrm>
            <a:off x="1705284" y="4104735"/>
            <a:ext cx="2619850" cy="307777"/>
          </a:xfrm>
          <a:prstGeom prst="rect">
            <a:avLst/>
          </a:prstGeom>
          <a:noFill/>
        </p:spPr>
        <p:txBody>
          <a:bodyPr wrap="square">
            <a:spAutoFit/>
          </a:bodyPr>
          <a:lstStyle/>
          <a:p>
            <a:r>
              <a:rPr lang="en-US" sz="1400">
                <a:solidFill>
                  <a:srgbClr val="000000"/>
                </a:solidFill>
              </a:rPr>
              <a:t>Poor access to healthy food</a:t>
            </a:r>
            <a:endParaRPr lang="en-CA" sz="1400"/>
          </a:p>
        </p:txBody>
      </p:sp>
      <p:sp>
        <p:nvSpPr>
          <p:cNvPr id="19" name="TextBox 18">
            <a:extLst>
              <a:ext uri="{FF2B5EF4-FFF2-40B4-BE49-F238E27FC236}">
                <a16:creationId xmlns:a16="http://schemas.microsoft.com/office/drawing/2014/main" id="{2AF3F59A-2399-43C7-8370-8389CF1DEF77}"/>
              </a:ext>
            </a:extLst>
          </p:cNvPr>
          <p:cNvSpPr txBox="1"/>
          <p:nvPr/>
        </p:nvSpPr>
        <p:spPr>
          <a:xfrm>
            <a:off x="1705284" y="4532852"/>
            <a:ext cx="4436206" cy="307777"/>
          </a:xfrm>
          <a:prstGeom prst="rect">
            <a:avLst/>
          </a:prstGeom>
          <a:noFill/>
        </p:spPr>
        <p:txBody>
          <a:bodyPr wrap="square">
            <a:spAutoFit/>
          </a:bodyPr>
          <a:lstStyle/>
          <a:p>
            <a:r>
              <a:rPr lang="en-US" sz="1400">
                <a:solidFill>
                  <a:srgbClr val="000000"/>
                </a:solidFill>
              </a:rPr>
              <a:t>L</a:t>
            </a:r>
            <a:r>
              <a:rPr lang="en-US" sz="1400" b="0" i="0">
                <a:solidFill>
                  <a:srgbClr val="000000"/>
                </a:solidFill>
                <a:effectLst/>
              </a:rPr>
              <a:t>ess access to convenient places for physical activity</a:t>
            </a:r>
            <a:endParaRPr lang="en-CA" sz="1400"/>
          </a:p>
        </p:txBody>
      </p:sp>
      <p:sp>
        <p:nvSpPr>
          <p:cNvPr id="21" name="TextBox 20">
            <a:extLst>
              <a:ext uri="{FF2B5EF4-FFF2-40B4-BE49-F238E27FC236}">
                <a16:creationId xmlns:a16="http://schemas.microsoft.com/office/drawing/2014/main" id="{0D9C8946-430C-4853-9EC6-A487CBAF204A}"/>
              </a:ext>
            </a:extLst>
          </p:cNvPr>
          <p:cNvSpPr txBox="1"/>
          <p:nvPr/>
        </p:nvSpPr>
        <p:spPr>
          <a:xfrm>
            <a:off x="1705284" y="4960969"/>
            <a:ext cx="3380340" cy="307777"/>
          </a:xfrm>
          <a:prstGeom prst="rect">
            <a:avLst/>
          </a:prstGeom>
          <a:noFill/>
        </p:spPr>
        <p:txBody>
          <a:bodyPr wrap="square">
            <a:spAutoFit/>
          </a:bodyPr>
          <a:lstStyle/>
          <a:p>
            <a:r>
              <a:rPr lang="en-US" sz="1400">
                <a:solidFill>
                  <a:srgbClr val="000000"/>
                </a:solidFill>
              </a:rPr>
              <a:t>T</a:t>
            </a:r>
            <a:r>
              <a:rPr lang="en-US" sz="1400" b="0" i="0">
                <a:solidFill>
                  <a:srgbClr val="000000"/>
                </a:solidFill>
                <a:effectLst/>
              </a:rPr>
              <a:t>argeted marketing of unhealthy foods</a:t>
            </a:r>
            <a:endParaRPr lang="en-CA" sz="1400"/>
          </a:p>
        </p:txBody>
      </p:sp>
      <p:sp>
        <p:nvSpPr>
          <p:cNvPr id="23" name="TextBox 22">
            <a:extLst>
              <a:ext uri="{FF2B5EF4-FFF2-40B4-BE49-F238E27FC236}">
                <a16:creationId xmlns:a16="http://schemas.microsoft.com/office/drawing/2014/main" id="{E788A0AF-B990-44B1-B2AC-1EF52A20C35F}"/>
              </a:ext>
            </a:extLst>
          </p:cNvPr>
          <p:cNvSpPr txBox="1"/>
          <p:nvPr/>
        </p:nvSpPr>
        <p:spPr>
          <a:xfrm>
            <a:off x="1705284" y="5389085"/>
            <a:ext cx="3235484" cy="307777"/>
          </a:xfrm>
          <a:prstGeom prst="rect">
            <a:avLst/>
          </a:prstGeom>
          <a:noFill/>
        </p:spPr>
        <p:txBody>
          <a:bodyPr wrap="square">
            <a:spAutoFit/>
          </a:bodyPr>
          <a:lstStyle/>
          <a:p>
            <a:r>
              <a:rPr lang="en-US" sz="1400">
                <a:solidFill>
                  <a:srgbClr val="000000"/>
                </a:solidFill>
              </a:rPr>
              <a:t>P</a:t>
            </a:r>
            <a:r>
              <a:rPr lang="en-US" sz="1400" b="0" i="0">
                <a:solidFill>
                  <a:srgbClr val="000000"/>
                </a:solidFill>
                <a:effectLst/>
              </a:rPr>
              <a:t>oor access to healthcare or referrals </a:t>
            </a:r>
            <a:endParaRPr lang="en-CA" sz="1400"/>
          </a:p>
        </p:txBody>
      </p:sp>
      <p:grpSp>
        <p:nvGrpSpPr>
          <p:cNvPr id="29" name="Group 28">
            <a:extLst>
              <a:ext uri="{FF2B5EF4-FFF2-40B4-BE49-F238E27FC236}">
                <a16:creationId xmlns:a16="http://schemas.microsoft.com/office/drawing/2014/main" id="{E91C60E4-E807-4B19-853D-259D9C967192}"/>
              </a:ext>
            </a:extLst>
          </p:cNvPr>
          <p:cNvGrpSpPr/>
          <p:nvPr/>
        </p:nvGrpSpPr>
        <p:grpSpPr>
          <a:xfrm>
            <a:off x="7161954" y="3623283"/>
            <a:ext cx="1484768" cy="1781004"/>
            <a:chOff x="6578847" y="2792033"/>
            <a:chExt cx="1484768" cy="1781004"/>
          </a:xfrm>
        </p:grpSpPr>
        <p:sp>
          <p:nvSpPr>
            <p:cNvPr id="24" name="Oval 23">
              <a:extLst>
                <a:ext uri="{FF2B5EF4-FFF2-40B4-BE49-F238E27FC236}">
                  <a16:creationId xmlns:a16="http://schemas.microsoft.com/office/drawing/2014/main" id="{F28AF094-064C-4A32-B33E-1E4641F801EA}"/>
                </a:ext>
              </a:extLst>
            </p:cNvPr>
            <p:cNvSpPr/>
            <p:nvPr/>
          </p:nvSpPr>
          <p:spPr>
            <a:xfrm>
              <a:off x="6578847" y="2792033"/>
              <a:ext cx="1484768" cy="770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t>Obesity</a:t>
              </a:r>
            </a:p>
          </p:txBody>
        </p:sp>
        <p:sp>
          <p:nvSpPr>
            <p:cNvPr id="25" name="Oval 24">
              <a:extLst>
                <a:ext uri="{FF2B5EF4-FFF2-40B4-BE49-F238E27FC236}">
                  <a16:creationId xmlns:a16="http://schemas.microsoft.com/office/drawing/2014/main" id="{0EF2F2F2-05AA-4D18-9E8F-2984A09D8914}"/>
                </a:ext>
              </a:extLst>
            </p:cNvPr>
            <p:cNvSpPr/>
            <p:nvPr/>
          </p:nvSpPr>
          <p:spPr>
            <a:xfrm>
              <a:off x="6578847" y="3802969"/>
              <a:ext cx="1484768" cy="770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t>Chronic diseases</a:t>
              </a:r>
            </a:p>
          </p:txBody>
        </p:sp>
      </p:grpSp>
      <p:sp>
        <p:nvSpPr>
          <p:cNvPr id="26" name="Rectangle 25">
            <a:extLst>
              <a:ext uri="{FF2B5EF4-FFF2-40B4-BE49-F238E27FC236}">
                <a16:creationId xmlns:a16="http://schemas.microsoft.com/office/drawing/2014/main" id="{14081D11-63A7-4160-B652-D8E1D8F071A7}"/>
              </a:ext>
            </a:extLst>
          </p:cNvPr>
          <p:cNvSpPr/>
          <p:nvPr/>
        </p:nvSpPr>
        <p:spPr>
          <a:xfrm>
            <a:off x="9328087" y="4030522"/>
            <a:ext cx="1267485" cy="96652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t>Poor health outcomes</a:t>
            </a:r>
          </a:p>
        </p:txBody>
      </p:sp>
      <p:cxnSp>
        <p:nvCxnSpPr>
          <p:cNvPr id="33" name="Straight Connector 32">
            <a:extLst>
              <a:ext uri="{FF2B5EF4-FFF2-40B4-BE49-F238E27FC236}">
                <a16:creationId xmlns:a16="http://schemas.microsoft.com/office/drawing/2014/main" id="{E5F73666-8E34-48FB-A42B-C070A6AB5980}"/>
              </a:ext>
            </a:extLst>
          </p:cNvPr>
          <p:cNvCxnSpPr>
            <a:cxnSpLocks/>
          </p:cNvCxnSpPr>
          <p:nvPr/>
        </p:nvCxnSpPr>
        <p:spPr>
          <a:xfrm>
            <a:off x="1598539" y="2975064"/>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ABB005-DC17-4E29-A93C-6A87AB64BA0B}"/>
              </a:ext>
            </a:extLst>
          </p:cNvPr>
          <p:cNvCxnSpPr>
            <a:cxnSpLocks/>
          </p:cNvCxnSpPr>
          <p:nvPr/>
        </p:nvCxnSpPr>
        <p:spPr>
          <a:xfrm>
            <a:off x="1598539" y="3402086"/>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36EE6B-3A0C-4A2F-8E79-BB65EB984424}"/>
              </a:ext>
            </a:extLst>
          </p:cNvPr>
          <p:cNvCxnSpPr>
            <a:cxnSpLocks/>
          </p:cNvCxnSpPr>
          <p:nvPr/>
        </p:nvCxnSpPr>
        <p:spPr>
          <a:xfrm>
            <a:off x="1598539" y="3829108"/>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9819B2D-1DDD-4037-8E0E-C5D90D940A4B}"/>
              </a:ext>
            </a:extLst>
          </p:cNvPr>
          <p:cNvCxnSpPr>
            <a:cxnSpLocks/>
          </p:cNvCxnSpPr>
          <p:nvPr/>
        </p:nvCxnSpPr>
        <p:spPr>
          <a:xfrm>
            <a:off x="1598539" y="4256130"/>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75B27D1-8E76-4CBE-9C7B-E092B1B78FEB}"/>
              </a:ext>
            </a:extLst>
          </p:cNvPr>
          <p:cNvCxnSpPr>
            <a:cxnSpLocks/>
          </p:cNvCxnSpPr>
          <p:nvPr/>
        </p:nvCxnSpPr>
        <p:spPr>
          <a:xfrm>
            <a:off x="1598539" y="4683152"/>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568CCE-3A2A-4205-9A4C-3A552F3D7469}"/>
              </a:ext>
            </a:extLst>
          </p:cNvPr>
          <p:cNvCxnSpPr>
            <a:cxnSpLocks/>
          </p:cNvCxnSpPr>
          <p:nvPr/>
        </p:nvCxnSpPr>
        <p:spPr>
          <a:xfrm>
            <a:off x="1598539" y="5110174"/>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34626C-386B-41ED-B09E-F3C9AFAEA886}"/>
              </a:ext>
            </a:extLst>
          </p:cNvPr>
          <p:cNvCxnSpPr>
            <a:cxnSpLocks/>
          </p:cNvCxnSpPr>
          <p:nvPr/>
        </p:nvCxnSpPr>
        <p:spPr>
          <a:xfrm>
            <a:off x="1598539" y="5537196"/>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207A70EF-9463-4C72-812A-0D2AC14CB62D}"/>
              </a:ext>
            </a:extLst>
          </p:cNvPr>
          <p:cNvGrpSpPr/>
          <p:nvPr/>
        </p:nvGrpSpPr>
        <p:grpSpPr>
          <a:xfrm>
            <a:off x="8776753" y="4030522"/>
            <a:ext cx="476713" cy="966526"/>
            <a:chOff x="8776753" y="3272883"/>
            <a:chExt cx="476713" cy="966526"/>
          </a:xfrm>
        </p:grpSpPr>
        <p:sp>
          <p:nvSpPr>
            <p:cNvPr id="28" name="Right Brace 27">
              <a:extLst>
                <a:ext uri="{FF2B5EF4-FFF2-40B4-BE49-F238E27FC236}">
                  <a16:creationId xmlns:a16="http://schemas.microsoft.com/office/drawing/2014/main" id="{2B3B1B21-22DA-4266-8AE4-7005CCBEB5B3}"/>
                </a:ext>
              </a:extLst>
            </p:cNvPr>
            <p:cNvSpPr/>
            <p:nvPr/>
          </p:nvSpPr>
          <p:spPr>
            <a:xfrm>
              <a:off x="8776753" y="3272883"/>
              <a:ext cx="437208" cy="966526"/>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3" name="Straight Arrow Connector 42">
              <a:extLst>
                <a:ext uri="{FF2B5EF4-FFF2-40B4-BE49-F238E27FC236}">
                  <a16:creationId xmlns:a16="http://schemas.microsoft.com/office/drawing/2014/main" id="{05FB5D78-946B-4C8C-BD19-3A5D3A5E3D48}"/>
                </a:ext>
              </a:extLst>
            </p:cNvPr>
            <p:cNvCxnSpPr>
              <a:cxnSpLocks/>
            </p:cNvCxnSpPr>
            <p:nvPr/>
          </p:nvCxnSpPr>
          <p:spPr>
            <a:xfrm>
              <a:off x="9051669" y="3756146"/>
              <a:ext cx="2017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a:extLst>
              <a:ext uri="{FF2B5EF4-FFF2-40B4-BE49-F238E27FC236}">
                <a16:creationId xmlns:a16="http://schemas.microsoft.com/office/drawing/2014/main" id="{0202DEF8-1E84-4402-BF58-D7F2A4294C8F}"/>
              </a:ext>
            </a:extLst>
          </p:cNvPr>
          <p:cNvCxnSpPr>
            <a:cxnSpLocks/>
          </p:cNvCxnSpPr>
          <p:nvPr/>
        </p:nvCxnSpPr>
        <p:spPr>
          <a:xfrm rot="5400000">
            <a:off x="7803440" y="4513786"/>
            <a:ext cx="2017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385DD7E1-4AAF-45B7-A6BA-92EED5FB47D5}"/>
              </a:ext>
            </a:extLst>
          </p:cNvPr>
          <p:cNvGrpSpPr/>
          <p:nvPr/>
        </p:nvGrpSpPr>
        <p:grpSpPr>
          <a:xfrm>
            <a:off x="6026872" y="2820385"/>
            <a:ext cx="688840" cy="2876477"/>
            <a:chOff x="8776753" y="3272883"/>
            <a:chExt cx="688840" cy="966526"/>
          </a:xfrm>
        </p:grpSpPr>
        <p:sp>
          <p:nvSpPr>
            <p:cNvPr id="47" name="Right Brace 46">
              <a:extLst>
                <a:ext uri="{FF2B5EF4-FFF2-40B4-BE49-F238E27FC236}">
                  <a16:creationId xmlns:a16="http://schemas.microsoft.com/office/drawing/2014/main" id="{89D1FCF0-40A5-4BE0-AF1C-E61EDA4A76D5}"/>
                </a:ext>
              </a:extLst>
            </p:cNvPr>
            <p:cNvSpPr/>
            <p:nvPr/>
          </p:nvSpPr>
          <p:spPr>
            <a:xfrm>
              <a:off x="8776753" y="3272883"/>
              <a:ext cx="437208" cy="966526"/>
            </a:xfrm>
            <a:prstGeom prst="rightBrace">
              <a:avLst>
                <a:gd name="adj1" fmla="val 0"/>
                <a:gd name="adj2" fmla="val 3278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8" name="Straight Arrow Connector 47">
              <a:extLst>
                <a:ext uri="{FF2B5EF4-FFF2-40B4-BE49-F238E27FC236}">
                  <a16:creationId xmlns:a16="http://schemas.microsoft.com/office/drawing/2014/main" id="{EE20415C-115C-41B1-93DD-A2C8359B2959}"/>
                </a:ext>
              </a:extLst>
            </p:cNvPr>
            <p:cNvCxnSpPr>
              <a:cxnSpLocks/>
            </p:cNvCxnSpPr>
            <p:nvPr/>
          </p:nvCxnSpPr>
          <p:spPr>
            <a:xfrm>
              <a:off x="9213593" y="3589721"/>
              <a:ext cx="252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CC9F98B-7AD1-4F8A-B0E3-1978D9FA5488}"/>
              </a:ext>
            </a:extLst>
          </p:cNvPr>
          <p:cNvGrpSpPr/>
          <p:nvPr/>
        </p:nvGrpSpPr>
        <p:grpSpPr>
          <a:xfrm>
            <a:off x="6670283" y="3050545"/>
            <a:ext cx="2469853" cy="413487"/>
            <a:chOff x="6670283" y="2292907"/>
            <a:chExt cx="2469853" cy="413487"/>
          </a:xfrm>
        </p:grpSpPr>
        <p:sp>
          <p:nvSpPr>
            <p:cNvPr id="50" name="Rectangle 49">
              <a:extLst>
                <a:ext uri="{FF2B5EF4-FFF2-40B4-BE49-F238E27FC236}">
                  <a16:creationId xmlns:a16="http://schemas.microsoft.com/office/drawing/2014/main" id="{23F8BE07-0E4C-46C2-8C28-ADAC7348ED64}"/>
                </a:ext>
              </a:extLst>
            </p:cNvPr>
            <p:cNvSpPr/>
            <p:nvPr/>
          </p:nvSpPr>
          <p:spPr>
            <a:xfrm>
              <a:off x="6670283" y="2292907"/>
              <a:ext cx="950133" cy="4134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Provider </a:t>
              </a:r>
              <a:br>
                <a:rPr lang="en-CA" sz="1200" b="1"/>
              </a:br>
              <a:r>
                <a:rPr lang="en-CA" sz="1200" b="1"/>
                <a:t>attitudes</a:t>
              </a:r>
            </a:p>
          </p:txBody>
        </p:sp>
        <p:sp>
          <p:nvSpPr>
            <p:cNvPr id="51" name="Rectangle 50">
              <a:extLst>
                <a:ext uri="{FF2B5EF4-FFF2-40B4-BE49-F238E27FC236}">
                  <a16:creationId xmlns:a16="http://schemas.microsoft.com/office/drawing/2014/main" id="{7C3BE69C-AD72-48C8-8BD8-94487FA9C3BD}"/>
                </a:ext>
              </a:extLst>
            </p:cNvPr>
            <p:cNvSpPr/>
            <p:nvPr/>
          </p:nvSpPr>
          <p:spPr>
            <a:xfrm>
              <a:off x="8190003" y="2292907"/>
              <a:ext cx="950133" cy="4134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Patient </a:t>
              </a:r>
              <a:br>
                <a:rPr lang="en-CA" sz="1200" b="1"/>
              </a:br>
              <a:r>
                <a:rPr lang="en-CA" sz="1200" b="1"/>
                <a:t>factors*</a:t>
              </a:r>
            </a:p>
          </p:txBody>
        </p:sp>
      </p:grpSp>
      <p:cxnSp>
        <p:nvCxnSpPr>
          <p:cNvPr id="54" name="Straight Arrow Connector 53">
            <a:extLst>
              <a:ext uri="{FF2B5EF4-FFF2-40B4-BE49-F238E27FC236}">
                <a16:creationId xmlns:a16="http://schemas.microsoft.com/office/drawing/2014/main" id="{DBE41D92-D91F-4488-B217-26E72316B4ED}"/>
              </a:ext>
            </a:extLst>
          </p:cNvPr>
          <p:cNvCxnSpPr>
            <a:stCxn id="51" idx="2"/>
            <a:endCxn id="24" idx="7"/>
          </p:cNvCxnSpPr>
          <p:nvPr/>
        </p:nvCxnSpPr>
        <p:spPr>
          <a:xfrm flipH="1">
            <a:off x="8429283" y="3464032"/>
            <a:ext cx="235787" cy="272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9513CD8-8D1D-43B4-8EB5-6408CB0DDEB2}"/>
              </a:ext>
            </a:extLst>
          </p:cNvPr>
          <p:cNvCxnSpPr>
            <a:stCxn id="50" idx="2"/>
            <a:endCxn id="24" idx="1"/>
          </p:cNvCxnSpPr>
          <p:nvPr/>
        </p:nvCxnSpPr>
        <p:spPr>
          <a:xfrm>
            <a:off x="7145350" y="3464032"/>
            <a:ext cx="234043" cy="272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0B127C7-A91F-4A29-B517-CD2E5B2D4264}"/>
              </a:ext>
            </a:extLst>
          </p:cNvPr>
          <p:cNvSpPr txBox="1"/>
          <p:nvPr/>
        </p:nvSpPr>
        <p:spPr>
          <a:xfrm>
            <a:off x="7201454" y="2731386"/>
            <a:ext cx="1396489" cy="276999"/>
          </a:xfrm>
          <a:prstGeom prst="rect">
            <a:avLst/>
          </a:prstGeom>
          <a:solidFill>
            <a:schemeClr val="bg2">
              <a:lumMod val="50000"/>
            </a:schemeClr>
          </a:solidFill>
        </p:spPr>
        <p:txBody>
          <a:bodyPr wrap="square" rtlCol="0">
            <a:spAutoFit/>
          </a:bodyPr>
          <a:lstStyle/>
          <a:p>
            <a:pPr algn="ctr"/>
            <a:r>
              <a:rPr lang="en-CA" sz="1200" b="1">
                <a:solidFill>
                  <a:schemeClr val="bg1"/>
                </a:solidFill>
              </a:rPr>
              <a:t>Bias and stigma</a:t>
            </a:r>
          </a:p>
        </p:txBody>
      </p:sp>
    </p:spTree>
    <p:extLst>
      <p:ext uri="{BB962C8B-B14F-4D97-AF65-F5344CB8AC3E}">
        <p14:creationId xmlns:p14="http://schemas.microsoft.com/office/powerpoint/2010/main" val="149737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F30D-1C11-7683-0A84-8C732C99F4BE}"/>
              </a:ext>
            </a:extLst>
          </p:cNvPr>
          <p:cNvSpPr>
            <a:spLocks noGrp="1"/>
          </p:cNvSpPr>
          <p:nvPr>
            <p:ph type="title"/>
          </p:nvPr>
        </p:nvSpPr>
        <p:spPr/>
        <p:txBody>
          <a:bodyPr/>
          <a:lstStyle/>
          <a:p>
            <a:r>
              <a:rPr lang="en-US"/>
              <a:t>Medical societies’ recommendations for addressing obesity</a:t>
            </a:r>
          </a:p>
        </p:txBody>
      </p:sp>
      <p:sp>
        <p:nvSpPr>
          <p:cNvPr id="3" name="Text Placeholder 2">
            <a:extLst>
              <a:ext uri="{FF2B5EF4-FFF2-40B4-BE49-F238E27FC236}">
                <a16:creationId xmlns:a16="http://schemas.microsoft.com/office/drawing/2014/main" id="{85573420-21D3-8CAF-42A5-EDC4459B655F}"/>
              </a:ext>
            </a:extLst>
          </p:cNvPr>
          <p:cNvSpPr>
            <a:spLocks noGrp="1"/>
          </p:cNvSpPr>
          <p:nvPr>
            <p:ph type="body" sz="quarter" idx="13"/>
          </p:nvPr>
        </p:nvSpPr>
        <p:spPr>
          <a:xfrm>
            <a:off x="647998" y="6210000"/>
            <a:ext cx="11201101" cy="324000"/>
          </a:xfrm>
        </p:spPr>
        <p:txBody>
          <a:bodyPr>
            <a:noAutofit/>
          </a:bodyPr>
          <a:lstStyle/>
          <a:p>
            <a:r>
              <a:rPr lang="en-US" sz="900" i="0">
                <a:solidFill>
                  <a:schemeClr val="tx1"/>
                </a:solidFill>
              </a:rPr>
              <a:t>AACE, American Association of Clinical Endocrinology; ABCD, adiposity-based chronic disease; ACP, American College of Physicians; AMA, American Medical Association; </a:t>
            </a:r>
            <a:br>
              <a:rPr lang="en-US" sz="900" i="0">
                <a:solidFill>
                  <a:schemeClr val="tx1"/>
                </a:solidFill>
              </a:rPr>
            </a:br>
            <a:r>
              <a:rPr lang="en-US" sz="900" i="0">
                <a:solidFill>
                  <a:schemeClr val="tx1"/>
                </a:solidFill>
              </a:rPr>
              <a:t>AMWA, American Medical Women’s Association; BMI, body mass index; HCP, healthcare professional; IWB, internalized weight bias.</a:t>
            </a:r>
            <a:br>
              <a:rPr lang="en-US" sz="900" i="0">
                <a:solidFill>
                  <a:schemeClr val="tx1"/>
                </a:solidFill>
              </a:rPr>
            </a:br>
            <a:r>
              <a:rPr lang="en-US" sz="900" i="0">
                <a:solidFill>
                  <a:schemeClr val="tx1"/>
                </a:solidFill>
              </a:rPr>
              <a:t>1. </a:t>
            </a:r>
            <a:r>
              <a:rPr lang="en-US" sz="900" i="0" err="1"/>
              <a:t>Nadolsky</a:t>
            </a:r>
            <a:r>
              <a:rPr lang="en-US" sz="900" i="0"/>
              <a:t> K et al. AACE Consensus Statement. </a:t>
            </a:r>
            <a:r>
              <a:rPr lang="en-US" sz="900" i="0" err="1"/>
              <a:t>Endocr</a:t>
            </a:r>
            <a:r>
              <a:rPr lang="en-US" sz="900" i="0"/>
              <a:t> </a:t>
            </a:r>
            <a:r>
              <a:rPr lang="en-US" sz="900" i="0" err="1"/>
              <a:t>Pract</a:t>
            </a:r>
            <a:r>
              <a:rPr lang="en-US" sz="900" i="0"/>
              <a:t>. 2023;https://doi.org/10.1016/j.eprac.2023.03.272; </a:t>
            </a:r>
            <a:r>
              <a:rPr lang="en-US" sz="900" i="0">
                <a:solidFill>
                  <a:schemeClr val="tx1"/>
                </a:solidFill>
              </a:rPr>
              <a:t>2. American College of Physicians (ACP). Available at: </a:t>
            </a:r>
            <a:r>
              <a:rPr lang="en-US" sz="900" i="0">
                <a:solidFill>
                  <a:schemeClr val="tx1"/>
                </a:solidFill>
                <a:hlinkClick r:id="rId2">
                  <a:extLst>
                    <a:ext uri="{A12FA001-AC4F-418D-AE19-62706E023703}">
                      <ahyp:hlinkClr xmlns:ahyp="http://schemas.microsoft.com/office/drawing/2018/hyperlinkcolor" val="tx"/>
                    </a:ext>
                  </a:extLst>
                </a:hlinkClick>
              </a:rPr>
              <a:t>https://www.acponline.org/acp-newsroom/american-college-of-physicians-announces-initiative-to-advance-equitable-access-to-obesity-care</a:t>
            </a:r>
            <a:r>
              <a:rPr lang="en-US" sz="900" i="0">
                <a:solidFill>
                  <a:schemeClr val="tx1"/>
                </a:solidFill>
              </a:rPr>
              <a:t>. Accessed May 2023; 3. American Medical Association (AMA). Available at: </a:t>
            </a:r>
            <a:r>
              <a:rPr lang="en-US" sz="900" i="0">
                <a:solidFill>
                  <a:schemeClr val="tx1"/>
                </a:solidFill>
                <a:hlinkClick r:id="rId3"/>
              </a:rPr>
              <a:t>https://policysearch.ama-assn.org/policyfinder/detail/obesity?uri=%2FAMADoc%2Fdirectives.xml-0-1498.xml</a:t>
            </a:r>
            <a:r>
              <a:rPr lang="en-US" sz="900" i="0">
                <a:solidFill>
                  <a:schemeClr val="tx1"/>
                </a:solidFill>
              </a:rPr>
              <a:t>. Accessed May 2023; 4. American Medical Women’s Association (AMWA). Available at: </a:t>
            </a:r>
            <a:r>
              <a:rPr lang="en-US" sz="900" i="0">
                <a:solidFill>
                  <a:schemeClr val="tx1"/>
                </a:solidFill>
                <a:hlinkClick r:id="rId4"/>
              </a:rPr>
              <a:t>https://www.amwa-doc.org/wp-content/uploads/2022/12/The-Impact-of-Obesity-on-Women-Final-12-5-22.pdf</a:t>
            </a:r>
            <a:r>
              <a:rPr lang="en-US" sz="900" i="0">
                <a:solidFill>
                  <a:schemeClr val="tx1"/>
                </a:solidFill>
              </a:rPr>
              <a:t>. Accessed May 2023.</a:t>
            </a:r>
          </a:p>
        </p:txBody>
      </p:sp>
      <p:grpSp>
        <p:nvGrpSpPr>
          <p:cNvPr id="24" name="Group 23">
            <a:extLst>
              <a:ext uri="{FF2B5EF4-FFF2-40B4-BE49-F238E27FC236}">
                <a16:creationId xmlns:a16="http://schemas.microsoft.com/office/drawing/2014/main" id="{8DB0D711-E41F-ABB8-7A68-97DFCF260EB6}"/>
              </a:ext>
            </a:extLst>
          </p:cNvPr>
          <p:cNvGrpSpPr/>
          <p:nvPr/>
        </p:nvGrpSpPr>
        <p:grpSpPr>
          <a:xfrm>
            <a:off x="754967" y="1596638"/>
            <a:ext cx="10682066" cy="4127330"/>
            <a:chOff x="754967" y="1596638"/>
            <a:chExt cx="10682066" cy="4127330"/>
          </a:xfrm>
        </p:grpSpPr>
        <p:grpSp>
          <p:nvGrpSpPr>
            <p:cNvPr id="20" name="Group 19">
              <a:extLst>
                <a:ext uri="{FF2B5EF4-FFF2-40B4-BE49-F238E27FC236}">
                  <a16:creationId xmlns:a16="http://schemas.microsoft.com/office/drawing/2014/main" id="{8425F29E-3E7A-4E87-ED9B-5AAB2E5545F8}"/>
                </a:ext>
              </a:extLst>
            </p:cNvPr>
            <p:cNvGrpSpPr/>
            <p:nvPr/>
          </p:nvGrpSpPr>
          <p:grpSpPr>
            <a:xfrm>
              <a:off x="754967" y="1596638"/>
              <a:ext cx="10682065" cy="1018018"/>
              <a:chOff x="754967" y="1596638"/>
              <a:chExt cx="10682065" cy="1018018"/>
            </a:xfrm>
          </p:grpSpPr>
          <p:sp>
            <p:nvSpPr>
              <p:cNvPr id="26" name="Rectangle 25">
                <a:extLst>
                  <a:ext uri="{FF2B5EF4-FFF2-40B4-BE49-F238E27FC236}">
                    <a16:creationId xmlns:a16="http://schemas.microsoft.com/office/drawing/2014/main" id="{0C9BD460-50E0-7BF3-1235-6DF95BCD86DC}"/>
                  </a:ext>
                </a:extLst>
              </p:cNvPr>
              <p:cNvSpPr/>
              <p:nvPr/>
            </p:nvSpPr>
            <p:spPr>
              <a:xfrm>
                <a:off x="1987696" y="1643406"/>
                <a:ext cx="9449336" cy="971250"/>
              </a:xfrm>
              <a:prstGeom prst="rect">
                <a:avLst/>
              </a:prstGeom>
              <a:solidFill>
                <a:schemeClr val="accent3">
                  <a:lumMod val="20000"/>
                  <a:lumOff val="80000"/>
                </a:schemeClr>
              </a:solidFill>
              <a:ln>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solidFill>
                  </a:rPr>
                  <a:t>Patients with obesity should be </a:t>
                </a:r>
                <a:r>
                  <a:rPr lang="en-US" sz="1200" b="1" dirty="0">
                    <a:solidFill>
                      <a:schemeClr val="tx1"/>
                    </a:solidFill>
                  </a:rPr>
                  <a:t>screened</a:t>
                </a:r>
                <a:r>
                  <a:rPr lang="en-US" sz="1200" dirty="0">
                    <a:solidFill>
                      <a:schemeClr val="tx1"/>
                    </a:solidFill>
                  </a:rPr>
                  <a:t> for the presence and degree of stigmatization and IWB</a:t>
                </a:r>
              </a:p>
              <a:p>
                <a:pPr marL="171450" indent="-171450">
                  <a:buFont typeface="Arial" panose="020B0604020202020204" pitchFamily="34" charset="0"/>
                  <a:buChar char="•"/>
                </a:pPr>
                <a:r>
                  <a:rPr lang="en-US" sz="1200" dirty="0">
                    <a:solidFill>
                      <a:schemeClr val="tx1"/>
                    </a:solidFill>
                  </a:rPr>
                  <a:t>IWB and stigmatization can lead to or exacerbate psychological disorders such as depression, anxiety, stress, and disordered eating; patients with obesity should be screened and </a:t>
                </a:r>
                <a:r>
                  <a:rPr lang="en-US" sz="1200" b="1" dirty="0">
                    <a:solidFill>
                      <a:schemeClr val="tx1"/>
                    </a:solidFill>
                  </a:rPr>
                  <a:t>treated for these psychological issues</a:t>
                </a:r>
              </a:p>
              <a:p>
                <a:pPr marL="171450" indent="-171450">
                  <a:buFont typeface="Arial" panose="020B0604020202020204" pitchFamily="34" charset="0"/>
                  <a:buChar char="•"/>
                </a:pPr>
                <a:r>
                  <a:rPr lang="en-US" sz="1200" dirty="0">
                    <a:solidFill>
                      <a:schemeClr val="tx1"/>
                    </a:solidFill>
                  </a:rPr>
                  <a:t>Health care professionals and organizations should advocate for </a:t>
                </a:r>
                <a:r>
                  <a:rPr lang="en-US" sz="1200" b="1" dirty="0">
                    <a:solidFill>
                      <a:schemeClr val="tx1"/>
                    </a:solidFill>
                  </a:rPr>
                  <a:t>improved access </a:t>
                </a:r>
                <a:r>
                  <a:rPr lang="en-US" sz="1200" dirty="0">
                    <a:solidFill>
                      <a:schemeClr val="tx1"/>
                    </a:solidFill>
                  </a:rPr>
                  <a:t>to evidence-based treatment modalities</a:t>
                </a:r>
                <a:endParaRPr lang="en-US" sz="1200" dirty="0">
                  <a:solidFill>
                    <a:schemeClr val="tx1"/>
                  </a:solidFill>
                  <a:cs typeface="Arial" panose="020B0604020202020204" pitchFamily="34" charset="0"/>
                </a:endParaRPr>
              </a:p>
            </p:txBody>
          </p:sp>
          <p:sp>
            <p:nvSpPr>
              <p:cNvPr id="25" name="Rectangle 24">
                <a:extLst>
                  <a:ext uri="{FF2B5EF4-FFF2-40B4-BE49-F238E27FC236}">
                    <a16:creationId xmlns:a16="http://schemas.microsoft.com/office/drawing/2014/main" id="{4605B8F6-CE57-3A05-007F-DAD212C9FFC6}"/>
                  </a:ext>
                </a:extLst>
              </p:cNvPr>
              <p:cNvSpPr/>
              <p:nvPr/>
            </p:nvSpPr>
            <p:spPr>
              <a:xfrm>
                <a:off x="754967" y="1643406"/>
                <a:ext cx="1232730" cy="9692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a:cs typeface="Arial" panose="020B0604020202020204" pitchFamily="34" charset="0"/>
                </a:endParaRPr>
              </a:p>
            </p:txBody>
          </p:sp>
          <p:pic>
            <p:nvPicPr>
              <p:cNvPr id="12" name="Picture 11">
                <a:extLst>
                  <a:ext uri="{FF2B5EF4-FFF2-40B4-BE49-F238E27FC236}">
                    <a16:creationId xmlns:a16="http://schemas.microsoft.com/office/drawing/2014/main" id="{40C1B732-E9D5-4BA1-3717-8FB60721B162}"/>
                  </a:ext>
                </a:extLst>
              </p:cNvPr>
              <p:cNvPicPr>
                <a:picLocks noChangeAspect="1"/>
              </p:cNvPicPr>
              <p:nvPr/>
            </p:nvPicPr>
            <p:blipFill>
              <a:blip r:embed="rId5">
                <a:clrChange>
                  <a:clrFrom>
                    <a:srgbClr val="000000">
                      <a:alpha val="0"/>
                    </a:srgbClr>
                  </a:clrFrom>
                  <a:clrTo>
                    <a:srgbClr val="000000">
                      <a:alpha val="0"/>
                    </a:srgbClr>
                  </a:clrTo>
                </a:clrChange>
              </a:blip>
              <a:stretch>
                <a:fillRect/>
              </a:stretch>
            </p:blipFill>
            <p:spPr>
              <a:xfrm>
                <a:off x="823091" y="1781782"/>
                <a:ext cx="1096483" cy="595233"/>
              </a:xfrm>
              <a:prstGeom prst="rect">
                <a:avLst/>
              </a:prstGeom>
            </p:spPr>
          </p:pic>
          <p:sp>
            <p:nvSpPr>
              <p:cNvPr id="16" name="TextBox 15">
                <a:extLst>
                  <a:ext uri="{FF2B5EF4-FFF2-40B4-BE49-F238E27FC236}">
                    <a16:creationId xmlns:a16="http://schemas.microsoft.com/office/drawing/2014/main" id="{E743725F-08C1-D4E9-D84A-B14D5F963169}"/>
                  </a:ext>
                </a:extLst>
              </p:cNvPr>
              <p:cNvSpPr txBox="1"/>
              <p:nvPr/>
            </p:nvSpPr>
            <p:spPr>
              <a:xfrm>
                <a:off x="1716721" y="1596638"/>
                <a:ext cx="369651" cy="261610"/>
              </a:xfrm>
              <a:prstGeom prst="rect">
                <a:avLst/>
              </a:prstGeom>
              <a:noFill/>
            </p:spPr>
            <p:txBody>
              <a:bodyPr wrap="square" rtlCol="0">
                <a:spAutoFit/>
              </a:bodyPr>
              <a:lstStyle/>
              <a:p>
                <a:pPr algn="ctr"/>
                <a:r>
                  <a:rPr lang="en-US" sz="1100"/>
                  <a:t>1</a:t>
                </a:r>
              </a:p>
            </p:txBody>
          </p:sp>
        </p:grpSp>
        <p:grpSp>
          <p:nvGrpSpPr>
            <p:cNvPr id="21" name="Group 20">
              <a:extLst>
                <a:ext uri="{FF2B5EF4-FFF2-40B4-BE49-F238E27FC236}">
                  <a16:creationId xmlns:a16="http://schemas.microsoft.com/office/drawing/2014/main" id="{86254C15-09B9-0956-A2DF-3EB63E84BDD8}"/>
                </a:ext>
              </a:extLst>
            </p:cNvPr>
            <p:cNvGrpSpPr/>
            <p:nvPr/>
          </p:nvGrpSpPr>
          <p:grpSpPr>
            <a:xfrm>
              <a:off x="754967" y="2647802"/>
              <a:ext cx="10682066" cy="1004615"/>
              <a:chOff x="754967" y="2647802"/>
              <a:chExt cx="10682066" cy="1004615"/>
            </a:xfrm>
          </p:grpSpPr>
          <p:sp>
            <p:nvSpPr>
              <p:cNvPr id="7" name="Rectangle 6">
                <a:extLst>
                  <a:ext uri="{FF2B5EF4-FFF2-40B4-BE49-F238E27FC236}">
                    <a16:creationId xmlns:a16="http://schemas.microsoft.com/office/drawing/2014/main" id="{D39DAA0E-EB8D-A3A2-D157-77F8F0C0FB3E}"/>
                  </a:ext>
                </a:extLst>
              </p:cNvPr>
              <p:cNvSpPr/>
              <p:nvPr/>
            </p:nvSpPr>
            <p:spPr>
              <a:xfrm>
                <a:off x="1987697" y="2681167"/>
                <a:ext cx="9449336" cy="971250"/>
              </a:xfrm>
              <a:prstGeom prst="rect">
                <a:avLst/>
              </a:prstGeom>
              <a:solidFill>
                <a:schemeClr val="accent3">
                  <a:lumMod val="20000"/>
                  <a:lumOff val="80000"/>
                </a:schemeClr>
              </a:solidFill>
              <a:ln>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a:solidFill>
                      <a:schemeClr val="tx1"/>
                    </a:solidFill>
                    <a:cs typeface="Arial" panose="020B0604020202020204" pitchFamily="34" charset="0"/>
                  </a:rPr>
                  <a:t>Advance </a:t>
                </a:r>
                <a:r>
                  <a:rPr lang="en-US" sz="1200" b="1">
                    <a:solidFill>
                      <a:schemeClr val="tx1"/>
                    </a:solidFill>
                    <a:cs typeface="Arial" panose="020B0604020202020204" pitchFamily="34" charset="0"/>
                  </a:rPr>
                  <a:t>equitable access </a:t>
                </a:r>
                <a:r>
                  <a:rPr lang="en-US" sz="1200">
                    <a:solidFill>
                      <a:schemeClr val="tx1"/>
                    </a:solidFill>
                    <a:cs typeface="Arial" panose="020B0604020202020204" pitchFamily="34" charset="0"/>
                  </a:rPr>
                  <a:t>to obesity care</a:t>
                </a:r>
              </a:p>
              <a:p>
                <a:pPr marL="171450" indent="-171450">
                  <a:buFont typeface="Arial" panose="020B0604020202020204" pitchFamily="34" charset="0"/>
                  <a:buChar char="•"/>
                </a:pPr>
                <a:r>
                  <a:rPr lang="en-US" sz="1200">
                    <a:solidFill>
                      <a:schemeClr val="tx1"/>
                    </a:solidFill>
                    <a:cs typeface="Arial" panose="020B0604020202020204" pitchFamily="34" charset="0"/>
                  </a:rPr>
                  <a:t>Utilize </a:t>
                </a:r>
                <a:r>
                  <a:rPr lang="en-US" sz="1200" b="1">
                    <a:solidFill>
                      <a:schemeClr val="tx1"/>
                    </a:solidFill>
                    <a:cs typeface="Arial" panose="020B0604020202020204" pitchFamily="34" charset="0"/>
                  </a:rPr>
                  <a:t>physician education</a:t>
                </a:r>
                <a:r>
                  <a:rPr lang="en-US" sz="1200">
                    <a:solidFill>
                      <a:schemeClr val="tx1"/>
                    </a:solidFill>
                    <a:cs typeface="Arial" panose="020B0604020202020204" pitchFamily="34" charset="0"/>
                  </a:rPr>
                  <a:t>, advocacy and partnerships to advance a stigma-free culture </a:t>
                </a:r>
              </a:p>
              <a:p>
                <a:pPr marL="171450" indent="-171450">
                  <a:buFont typeface="Arial" panose="020B0604020202020204" pitchFamily="34" charset="0"/>
                  <a:buChar char="•"/>
                </a:pPr>
                <a:r>
                  <a:rPr lang="en-US" sz="1200">
                    <a:solidFill>
                      <a:schemeClr val="tx1"/>
                    </a:solidFill>
                    <a:cs typeface="Arial" panose="020B0604020202020204" pitchFamily="34" charset="0"/>
                  </a:rPr>
                  <a:t>Develop new clinical guidelines and recommendations on obesity</a:t>
                </a:r>
              </a:p>
              <a:p>
                <a:pPr marL="171450" indent="-171450">
                  <a:buFont typeface="Arial" panose="020B0604020202020204" pitchFamily="34" charset="0"/>
                  <a:buChar char="•"/>
                </a:pPr>
                <a:r>
                  <a:rPr lang="en-US" sz="1200" b="1">
                    <a:solidFill>
                      <a:schemeClr val="tx1"/>
                    </a:solidFill>
                    <a:cs typeface="Arial" panose="020B0604020202020204" pitchFamily="34" charset="0"/>
                  </a:rPr>
                  <a:t>Empower HCPs </a:t>
                </a:r>
                <a:r>
                  <a:rPr lang="en-US" sz="1200">
                    <a:solidFill>
                      <a:schemeClr val="tx1"/>
                    </a:solidFill>
                    <a:cs typeface="Arial" panose="020B0604020202020204" pitchFamily="34" charset="0"/>
                  </a:rPr>
                  <a:t>to better address social drivers of health</a:t>
                </a:r>
              </a:p>
            </p:txBody>
          </p:sp>
          <p:sp>
            <p:nvSpPr>
              <p:cNvPr id="4" name="Rectangle 3">
                <a:extLst>
                  <a:ext uri="{FF2B5EF4-FFF2-40B4-BE49-F238E27FC236}">
                    <a16:creationId xmlns:a16="http://schemas.microsoft.com/office/drawing/2014/main" id="{0EAACD06-898C-9DCD-A745-608214A27E7A}"/>
                  </a:ext>
                </a:extLst>
              </p:cNvPr>
              <p:cNvSpPr/>
              <p:nvPr/>
            </p:nvSpPr>
            <p:spPr>
              <a:xfrm>
                <a:off x="754967" y="2681167"/>
                <a:ext cx="1232730" cy="9692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a:cs typeface="Arial" panose="020B0604020202020204" pitchFamily="34" charset="0"/>
                </a:endParaRPr>
              </a:p>
            </p:txBody>
          </p:sp>
          <p:pic>
            <p:nvPicPr>
              <p:cNvPr id="1026" name="Picture 2" descr="Subscribe | ACP Internist">
                <a:extLst>
                  <a:ext uri="{FF2B5EF4-FFF2-40B4-BE49-F238E27FC236}">
                    <a16:creationId xmlns:a16="http://schemas.microsoft.com/office/drawing/2014/main" id="{05BCE2C9-2F87-DDE9-8B3A-77F555DA6DC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686" y="3013958"/>
                <a:ext cx="1121292" cy="30368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A7EA6CC-66A8-2179-EFD1-D8E60DBE78D3}"/>
                  </a:ext>
                </a:extLst>
              </p:cNvPr>
              <p:cNvSpPr txBox="1"/>
              <p:nvPr/>
            </p:nvSpPr>
            <p:spPr>
              <a:xfrm>
                <a:off x="1716721" y="2647802"/>
                <a:ext cx="369651" cy="261610"/>
              </a:xfrm>
              <a:prstGeom prst="rect">
                <a:avLst/>
              </a:prstGeom>
              <a:noFill/>
            </p:spPr>
            <p:txBody>
              <a:bodyPr wrap="square" rtlCol="0">
                <a:spAutoFit/>
              </a:bodyPr>
              <a:lstStyle/>
              <a:p>
                <a:pPr algn="ctr"/>
                <a:r>
                  <a:rPr lang="en-US" sz="1100"/>
                  <a:t>2</a:t>
                </a:r>
              </a:p>
            </p:txBody>
          </p:sp>
        </p:grpSp>
        <p:grpSp>
          <p:nvGrpSpPr>
            <p:cNvPr id="22" name="Group 21">
              <a:extLst>
                <a:ext uri="{FF2B5EF4-FFF2-40B4-BE49-F238E27FC236}">
                  <a16:creationId xmlns:a16="http://schemas.microsoft.com/office/drawing/2014/main" id="{C8BD496A-4D30-85AD-5BF4-12571582D7B8}"/>
                </a:ext>
              </a:extLst>
            </p:cNvPr>
            <p:cNvGrpSpPr/>
            <p:nvPr/>
          </p:nvGrpSpPr>
          <p:grpSpPr>
            <a:xfrm>
              <a:off x="754967" y="3698966"/>
              <a:ext cx="10682066" cy="989226"/>
              <a:chOff x="754967" y="3698966"/>
              <a:chExt cx="10682066" cy="989226"/>
            </a:xfrm>
          </p:grpSpPr>
          <p:sp>
            <p:nvSpPr>
              <p:cNvPr id="8" name="Rectangle 7">
                <a:extLst>
                  <a:ext uri="{FF2B5EF4-FFF2-40B4-BE49-F238E27FC236}">
                    <a16:creationId xmlns:a16="http://schemas.microsoft.com/office/drawing/2014/main" id="{8F19C680-3F51-16AF-68F0-55EAFE2143B9}"/>
                  </a:ext>
                </a:extLst>
              </p:cNvPr>
              <p:cNvSpPr/>
              <p:nvPr/>
            </p:nvSpPr>
            <p:spPr>
              <a:xfrm>
                <a:off x="1987697" y="3718928"/>
                <a:ext cx="9449336" cy="969264"/>
              </a:xfrm>
              <a:prstGeom prst="rect">
                <a:avLst/>
              </a:prstGeom>
              <a:solidFill>
                <a:schemeClr val="accent3">
                  <a:lumMod val="20000"/>
                  <a:lumOff val="80000"/>
                </a:schemeClr>
              </a:solidFill>
              <a:ln>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a:solidFill>
                      <a:schemeClr val="tx1"/>
                    </a:solidFill>
                    <a:cs typeface="Arial" panose="020B0604020202020204" pitchFamily="34" charset="0"/>
                  </a:rPr>
                  <a:t>Discuss ways to finance a comprehensive national program for the study, prevention and treatment of obesity while </a:t>
                </a:r>
                <a:r>
                  <a:rPr lang="en-US" sz="1200" b="1">
                    <a:solidFill>
                      <a:schemeClr val="tx1"/>
                    </a:solidFill>
                    <a:cs typeface="Arial" panose="020B0604020202020204" pitchFamily="34" charset="0"/>
                  </a:rPr>
                  <a:t>serving vulnerable populations</a:t>
                </a:r>
              </a:p>
              <a:p>
                <a:pPr marL="171450" indent="-171450">
                  <a:buFont typeface="Arial" panose="020B0604020202020204" pitchFamily="34" charset="0"/>
                  <a:buChar char="•"/>
                </a:pPr>
                <a:r>
                  <a:rPr lang="en-US" sz="1200">
                    <a:solidFill>
                      <a:schemeClr val="tx1"/>
                    </a:solidFill>
                    <a:cs typeface="Arial" panose="020B0604020202020204" pitchFamily="34" charset="0"/>
                  </a:rPr>
                  <a:t>Promote </a:t>
                </a:r>
                <a:r>
                  <a:rPr lang="en-US" sz="1200" b="1">
                    <a:solidFill>
                      <a:schemeClr val="tx1"/>
                    </a:solidFill>
                    <a:cs typeface="Arial" panose="020B0604020202020204" pitchFamily="34" charset="0"/>
                  </a:rPr>
                  <a:t>physician awareness </a:t>
                </a:r>
                <a:r>
                  <a:rPr lang="en-US" sz="1200">
                    <a:solidFill>
                      <a:schemeClr val="tx1"/>
                    </a:solidFill>
                    <a:cs typeface="Arial" panose="020B0604020202020204" pitchFamily="34" charset="0"/>
                  </a:rPr>
                  <a:t>that obesity is a treatable chronic disease with </a:t>
                </a:r>
                <a:r>
                  <a:rPr lang="en-US" sz="1200" b="1">
                    <a:solidFill>
                      <a:schemeClr val="tx1"/>
                    </a:solidFill>
                    <a:cs typeface="Arial" panose="020B0604020202020204" pitchFamily="34" charset="0"/>
                  </a:rPr>
                  <a:t>evidence-based treatment options</a:t>
                </a:r>
              </a:p>
              <a:p>
                <a:pPr marL="171450" indent="-171450">
                  <a:buFont typeface="Arial" panose="020B0604020202020204" pitchFamily="34" charset="0"/>
                  <a:buChar char="•"/>
                </a:pPr>
                <a:r>
                  <a:rPr lang="en-US" sz="1200">
                    <a:solidFill>
                      <a:schemeClr val="tx1"/>
                    </a:solidFill>
                    <a:cs typeface="Arial" panose="020B0604020202020204" pitchFamily="34" charset="0"/>
                  </a:rPr>
                  <a:t>Advocate for </a:t>
                </a:r>
                <a:r>
                  <a:rPr lang="en-US" sz="1200" b="1">
                    <a:solidFill>
                      <a:schemeClr val="tx1"/>
                    </a:solidFill>
                    <a:cs typeface="Arial" panose="020B0604020202020204" pitchFamily="34" charset="0"/>
                  </a:rPr>
                  <a:t>patient access </a:t>
                </a:r>
                <a:r>
                  <a:rPr lang="en-US" sz="1200">
                    <a:solidFill>
                      <a:schemeClr val="tx1"/>
                    </a:solidFill>
                    <a:cs typeface="Arial" panose="020B0604020202020204" pitchFamily="34" charset="0"/>
                  </a:rPr>
                  <a:t>to and physician payment for the full continuum of evidence-based adult and pediatric obesity treatment modalities</a:t>
                </a:r>
              </a:p>
            </p:txBody>
          </p:sp>
          <p:sp>
            <p:nvSpPr>
              <p:cNvPr id="5" name="Rectangle 4">
                <a:extLst>
                  <a:ext uri="{FF2B5EF4-FFF2-40B4-BE49-F238E27FC236}">
                    <a16:creationId xmlns:a16="http://schemas.microsoft.com/office/drawing/2014/main" id="{3D2FF2AA-0D46-6F77-BADA-47774E6CE2FC}"/>
                  </a:ext>
                </a:extLst>
              </p:cNvPr>
              <p:cNvSpPr/>
              <p:nvPr/>
            </p:nvSpPr>
            <p:spPr>
              <a:xfrm>
                <a:off x="754967" y="3718928"/>
                <a:ext cx="1232730" cy="9692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a:cs typeface="Arial" panose="020B0604020202020204" pitchFamily="34" charset="0"/>
                </a:endParaRPr>
              </a:p>
            </p:txBody>
          </p:sp>
          <p:pic>
            <p:nvPicPr>
              <p:cNvPr id="1028" name="Picture 4" descr="American Medical Association - Wikipedia">
                <a:extLst>
                  <a:ext uri="{FF2B5EF4-FFF2-40B4-BE49-F238E27FC236}">
                    <a16:creationId xmlns:a16="http://schemas.microsoft.com/office/drawing/2014/main" id="{9A8F9934-7EC5-3663-2888-770A98FA51AD}"/>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71" y="3985848"/>
                <a:ext cx="1058323" cy="43542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A701418-89D8-4144-2D81-CD172E714E10}"/>
                  </a:ext>
                </a:extLst>
              </p:cNvPr>
              <p:cNvSpPr txBox="1"/>
              <p:nvPr/>
            </p:nvSpPr>
            <p:spPr>
              <a:xfrm>
                <a:off x="1716721" y="3698966"/>
                <a:ext cx="369651" cy="261610"/>
              </a:xfrm>
              <a:prstGeom prst="rect">
                <a:avLst/>
              </a:prstGeom>
              <a:noFill/>
            </p:spPr>
            <p:txBody>
              <a:bodyPr wrap="square" rtlCol="0">
                <a:spAutoFit/>
              </a:bodyPr>
              <a:lstStyle/>
              <a:p>
                <a:pPr algn="ctr"/>
                <a:r>
                  <a:rPr lang="en-US" sz="1100"/>
                  <a:t>3</a:t>
                </a:r>
              </a:p>
            </p:txBody>
          </p:sp>
        </p:grpSp>
        <p:grpSp>
          <p:nvGrpSpPr>
            <p:cNvPr id="23" name="Group 22">
              <a:extLst>
                <a:ext uri="{FF2B5EF4-FFF2-40B4-BE49-F238E27FC236}">
                  <a16:creationId xmlns:a16="http://schemas.microsoft.com/office/drawing/2014/main" id="{9497D506-8668-4152-3207-1364A6FB8F2F}"/>
                </a:ext>
              </a:extLst>
            </p:cNvPr>
            <p:cNvGrpSpPr/>
            <p:nvPr/>
          </p:nvGrpSpPr>
          <p:grpSpPr>
            <a:xfrm>
              <a:off x="754967" y="4750130"/>
              <a:ext cx="10682065" cy="973838"/>
              <a:chOff x="754967" y="4750130"/>
              <a:chExt cx="10682065" cy="973838"/>
            </a:xfrm>
          </p:grpSpPr>
          <p:sp>
            <p:nvSpPr>
              <p:cNvPr id="9" name="Rectangle 8">
                <a:extLst>
                  <a:ext uri="{FF2B5EF4-FFF2-40B4-BE49-F238E27FC236}">
                    <a16:creationId xmlns:a16="http://schemas.microsoft.com/office/drawing/2014/main" id="{E7A34E24-440E-DDFC-BF9C-CF99B5AB84F2}"/>
                  </a:ext>
                </a:extLst>
              </p:cNvPr>
              <p:cNvSpPr/>
              <p:nvPr/>
            </p:nvSpPr>
            <p:spPr>
              <a:xfrm>
                <a:off x="1987697" y="4754704"/>
                <a:ext cx="9449335" cy="969264"/>
              </a:xfrm>
              <a:prstGeom prst="rect">
                <a:avLst/>
              </a:prstGeom>
              <a:solidFill>
                <a:schemeClr val="accent3">
                  <a:lumMod val="20000"/>
                  <a:lumOff val="80000"/>
                </a:schemeClr>
              </a:solidFill>
              <a:ln>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a:solidFill>
                      <a:schemeClr val="tx1"/>
                    </a:solidFill>
                    <a:cs typeface="Arial" panose="020B0604020202020204" pitchFamily="34" charset="0"/>
                  </a:rPr>
                  <a:t>Promote education on obesity science and </a:t>
                </a:r>
                <a:r>
                  <a:rPr lang="en-US" sz="1200" b="1">
                    <a:solidFill>
                      <a:schemeClr val="tx1"/>
                    </a:solidFill>
                    <a:cs typeface="Arial" panose="020B0604020202020204" pitchFamily="34" charset="0"/>
                  </a:rPr>
                  <a:t>compassionate care</a:t>
                </a:r>
              </a:p>
              <a:p>
                <a:pPr marL="171450" indent="-171450">
                  <a:buFont typeface="Arial" panose="020B0604020202020204" pitchFamily="34" charset="0"/>
                  <a:buChar char="•"/>
                </a:pPr>
                <a:r>
                  <a:rPr lang="en-US" sz="1200">
                    <a:solidFill>
                      <a:schemeClr val="tx1"/>
                    </a:solidFill>
                    <a:cs typeface="Arial" panose="020B0604020202020204" pitchFamily="34" charset="0"/>
                  </a:rPr>
                  <a:t>Destigmatize obesity through empathy and </a:t>
                </a:r>
                <a:r>
                  <a:rPr lang="en-US" sz="1200" b="1">
                    <a:solidFill>
                      <a:schemeClr val="tx1"/>
                    </a:solidFill>
                    <a:cs typeface="Arial" panose="020B0604020202020204" pitchFamily="34" charset="0"/>
                  </a:rPr>
                  <a:t>patient-centered language</a:t>
                </a:r>
              </a:p>
              <a:p>
                <a:pPr marL="171450" indent="-171450">
                  <a:buFont typeface="Arial" panose="020B0604020202020204" pitchFamily="34" charset="0"/>
                  <a:buChar char="•"/>
                </a:pPr>
                <a:r>
                  <a:rPr lang="en-US" sz="1200">
                    <a:solidFill>
                      <a:schemeClr val="tx1"/>
                    </a:solidFill>
                    <a:cs typeface="Arial" panose="020B0604020202020204" pitchFamily="34" charset="0"/>
                  </a:rPr>
                  <a:t>Advocate for </a:t>
                </a:r>
                <a:r>
                  <a:rPr lang="en-US" sz="1200" b="1">
                    <a:solidFill>
                      <a:schemeClr val="tx1"/>
                    </a:solidFill>
                    <a:cs typeface="Arial" panose="020B0604020202020204" pitchFamily="34" charset="0"/>
                  </a:rPr>
                  <a:t>coverage of obesity treatment </a:t>
                </a:r>
                <a:r>
                  <a:rPr lang="en-US" sz="1200">
                    <a:solidFill>
                      <a:schemeClr val="tx1"/>
                    </a:solidFill>
                    <a:cs typeface="Arial" panose="020B0604020202020204" pitchFamily="34" charset="0"/>
                  </a:rPr>
                  <a:t>through the Treat and Reduce Obesity Act or other proposed legislation</a:t>
                </a:r>
              </a:p>
              <a:p>
                <a:pPr marL="171450" indent="-171450">
                  <a:buFont typeface="Arial" panose="020B0604020202020204" pitchFamily="34" charset="0"/>
                  <a:buChar char="•"/>
                </a:pPr>
                <a:r>
                  <a:rPr lang="en-US" sz="1200">
                    <a:solidFill>
                      <a:schemeClr val="tx1"/>
                    </a:solidFill>
                    <a:cs typeface="Arial" panose="020B0604020202020204" pitchFamily="34" charset="0"/>
                  </a:rPr>
                  <a:t>Explore limitations of the BMI - and alternatives that are </a:t>
                </a:r>
                <a:r>
                  <a:rPr lang="en-US" sz="1200" b="1">
                    <a:solidFill>
                      <a:schemeClr val="tx1"/>
                    </a:solidFill>
                    <a:cs typeface="Arial" panose="020B0604020202020204" pitchFamily="34" charset="0"/>
                  </a:rPr>
                  <a:t>inclusive of sex and race</a:t>
                </a:r>
              </a:p>
            </p:txBody>
          </p:sp>
          <p:sp>
            <p:nvSpPr>
              <p:cNvPr id="6" name="Rectangle 5">
                <a:extLst>
                  <a:ext uri="{FF2B5EF4-FFF2-40B4-BE49-F238E27FC236}">
                    <a16:creationId xmlns:a16="http://schemas.microsoft.com/office/drawing/2014/main" id="{65BD0EE1-D922-BC4C-15D0-A30FAB43E4BA}"/>
                  </a:ext>
                </a:extLst>
              </p:cNvPr>
              <p:cNvSpPr/>
              <p:nvPr/>
            </p:nvSpPr>
            <p:spPr>
              <a:xfrm>
                <a:off x="754967" y="4754704"/>
                <a:ext cx="1232730" cy="9692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a:cs typeface="Arial" panose="020B0604020202020204" pitchFamily="34" charset="0"/>
                </a:endParaRPr>
              </a:p>
            </p:txBody>
          </p:sp>
          <p:pic>
            <p:nvPicPr>
              <p:cNvPr id="1030" name="Picture 6" descr="American Medical Women's Association (AMWA) | LinkedIn">
                <a:extLst>
                  <a:ext uri="{FF2B5EF4-FFF2-40B4-BE49-F238E27FC236}">
                    <a16:creationId xmlns:a16="http://schemas.microsoft.com/office/drawing/2014/main" id="{902D9035-7682-DD48-CC0A-08B93AAD6F3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700" y="4754703"/>
                <a:ext cx="969264" cy="96926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8870442-E4E4-9E82-A921-2BA9EB7E9D25}"/>
                  </a:ext>
                </a:extLst>
              </p:cNvPr>
              <p:cNvSpPr txBox="1"/>
              <p:nvPr/>
            </p:nvSpPr>
            <p:spPr>
              <a:xfrm>
                <a:off x="1716721" y="4750130"/>
                <a:ext cx="369651" cy="261610"/>
              </a:xfrm>
              <a:prstGeom prst="rect">
                <a:avLst/>
              </a:prstGeom>
              <a:noFill/>
            </p:spPr>
            <p:txBody>
              <a:bodyPr wrap="square" rtlCol="0">
                <a:spAutoFit/>
              </a:bodyPr>
              <a:lstStyle/>
              <a:p>
                <a:pPr algn="ctr"/>
                <a:r>
                  <a:rPr lang="en-US" sz="1100"/>
                  <a:t>4</a:t>
                </a:r>
              </a:p>
            </p:txBody>
          </p:sp>
        </p:grpSp>
      </p:grpSp>
    </p:spTree>
    <p:extLst>
      <p:ext uri="{BB962C8B-B14F-4D97-AF65-F5344CB8AC3E}">
        <p14:creationId xmlns:p14="http://schemas.microsoft.com/office/powerpoint/2010/main" val="158304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6E81-9C0D-4FB1-8422-3FF1AA026F5F}"/>
              </a:ext>
            </a:extLst>
          </p:cNvPr>
          <p:cNvSpPr>
            <a:spLocks noGrp="1"/>
          </p:cNvSpPr>
          <p:nvPr>
            <p:ph type="title"/>
          </p:nvPr>
        </p:nvSpPr>
        <p:spPr/>
        <p:txBody>
          <a:bodyPr/>
          <a:lstStyle/>
          <a:p>
            <a:r>
              <a:rPr lang="en-CA" dirty="0"/>
              <a:t>Strategies to mitigate weight stigma </a:t>
            </a:r>
            <a:br>
              <a:rPr lang="en-CA" dirty="0"/>
            </a:br>
            <a:r>
              <a:rPr lang="en-CA" dirty="0"/>
              <a:t>and bias</a:t>
            </a:r>
          </a:p>
        </p:txBody>
      </p:sp>
      <p:sp>
        <p:nvSpPr>
          <p:cNvPr id="3" name="Text Placeholder 2">
            <a:extLst>
              <a:ext uri="{FF2B5EF4-FFF2-40B4-BE49-F238E27FC236}">
                <a16:creationId xmlns:a16="http://schemas.microsoft.com/office/drawing/2014/main" id="{61D24D44-367A-4CB0-87FC-3C195B291F90}"/>
              </a:ext>
            </a:extLst>
          </p:cNvPr>
          <p:cNvSpPr>
            <a:spLocks noGrp="1"/>
          </p:cNvSpPr>
          <p:nvPr>
            <p:ph type="body" sz="quarter" idx="13"/>
          </p:nvPr>
        </p:nvSpPr>
        <p:spPr/>
        <p:txBody>
          <a:bodyPr/>
          <a:lstStyle/>
          <a:p>
            <a:r>
              <a:rPr lang="en-US" sz="1000" i="0" dirty="0"/>
              <a:t>1. </a:t>
            </a:r>
            <a:r>
              <a:rPr lang="en-CA" sz="1000" i="0" dirty="0"/>
              <a:t>Westbury S et al. </a:t>
            </a:r>
            <a:r>
              <a:rPr lang="en-CA" sz="1000" i="0" dirty="0" err="1"/>
              <a:t>Curr</a:t>
            </a:r>
            <a:r>
              <a:rPr lang="en-CA" sz="1000" i="0" dirty="0"/>
              <a:t> </a:t>
            </a:r>
            <a:r>
              <a:rPr lang="en-CA" sz="1000" i="0" dirty="0" err="1"/>
              <a:t>Obes</a:t>
            </a:r>
            <a:r>
              <a:rPr lang="en-CA" sz="1000" i="0" dirty="0"/>
              <a:t> Rep. 2023;12:10–23; 2. </a:t>
            </a:r>
            <a:r>
              <a:rPr lang="en-US" sz="1000" i="0" dirty="0"/>
              <a:t>Still C. Bariatric Times 2018;15:3.</a:t>
            </a:r>
            <a:endParaRPr lang="en-CA" sz="1000" i="0" dirty="0"/>
          </a:p>
        </p:txBody>
      </p:sp>
      <p:grpSp>
        <p:nvGrpSpPr>
          <p:cNvPr id="18" name="Group 17">
            <a:extLst>
              <a:ext uri="{FF2B5EF4-FFF2-40B4-BE49-F238E27FC236}">
                <a16:creationId xmlns:a16="http://schemas.microsoft.com/office/drawing/2014/main" id="{C6ABDC61-0F01-E71A-BC3A-F8225CA7C7E0}"/>
              </a:ext>
            </a:extLst>
          </p:cNvPr>
          <p:cNvGrpSpPr/>
          <p:nvPr/>
        </p:nvGrpSpPr>
        <p:grpSpPr>
          <a:xfrm>
            <a:off x="4304939" y="1690689"/>
            <a:ext cx="7264761" cy="2196000"/>
            <a:chOff x="735880" y="1690689"/>
            <a:chExt cx="7264761" cy="2196000"/>
          </a:xfrm>
        </p:grpSpPr>
        <p:sp>
          <p:nvSpPr>
            <p:cNvPr id="143" name="Rectangle 142">
              <a:extLst>
                <a:ext uri="{FF2B5EF4-FFF2-40B4-BE49-F238E27FC236}">
                  <a16:creationId xmlns:a16="http://schemas.microsoft.com/office/drawing/2014/main" id="{4C139F03-A6F7-416B-832E-609140983F45}"/>
                </a:ext>
              </a:extLst>
            </p:cNvPr>
            <p:cNvSpPr/>
            <p:nvPr/>
          </p:nvSpPr>
          <p:spPr>
            <a:xfrm>
              <a:off x="735880" y="1690689"/>
              <a:ext cx="7264761" cy="21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46" name="Rectangle 145">
              <a:extLst>
                <a:ext uri="{FF2B5EF4-FFF2-40B4-BE49-F238E27FC236}">
                  <a16:creationId xmlns:a16="http://schemas.microsoft.com/office/drawing/2014/main" id="{FAC2B03F-38C0-4D0C-95C4-79A79B800D22}"/>
                </a:ext>
              </a:extLst>
            </p:cNvPr>
            <p:cNvSpPr/>
            <p:nvPr/>
          </p:nvSpPr>
          <p:spPr>
            <a:xfrm>
              <a:off x="1030139" y="2357794"/>
              <a:ext cx="1546229" cy="8617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ea typeface="+mn-ea"/>
                  <a:cs typeface="+mn-cs"/>
                </a:rPr>
                <a:t>Avoid stigmatizing or blaming words</a:t>
              </a:r>
              <a:r>
                <a:rPr kumimoji="0" lang="en-US" sz="1800" b="1" i="0" u="none" strike="noStrike" kern="1200" cap="none" spc="0" normalizeH="0" baseline="30000" noProof="0">
                  <a:ln>
                    <a:noFill/>
                  </a:ln>
                  <a:solidFill>
                    <a:schemeClr val="tx1"/>
                  </a:solidFill>
                  <a:effectLst/>
                  <a:uLnTx/>
                  <a:uFillTx/>
                  <a:ea typeface="+mn-ea"/>
                  <a:cs typeface="+mn-cs"/>
                </a:rPr>
                <a:t>1,2</a:t>
              </a:r>
            </a:p>
          </p:txBody>
        </p:sp>
        <p:grpSp>
          <p:nvGrpSpPr>
            <p:cNvPr id="153" name="Group 4">
              <a:extLst>
                <a:ext uri="{FF2B5EF4-FFF2-40B4-BE49-F238E27FC236}">
                  <a16:creationId xmlns:a16="http://schemas.microsoft.com/office/drawing/2014/main" id="{1E2E37BE-DFC7-4DC2-B3D9-26A7FF2445D8}"/>
                </a:ext>
              </a:extLst>
            </p:cNvPr>
            <p:cNvGrpSpPr>
              <a:grpSpLocks noChangeAspect="1"/>
            </p:cNvGrpSpPr>
            <p:nvPr/>
          </p:nvGrpSpPr>
          <p:grpSpPr bwMode="auto">
            <a:xfrm>
              <a:off x="4776283" y="2127494"/>
              <a:ext cx="592347" cy="1322391"/>
              <a:chOff x="2428" y="831"/>
              <a:chExt cx="901" cy="1578"/>
            </a:xfrm>
          </p:grpSpPr>
          <p:sp>
            <p:nvSpPr>
              <p:cNvPr id="154" name="Freeform 5">
                <a:extLst>
                  <a:ext uri="{FF2B5EF4-FFF2-40B4-BE49-F238E27FC236}">
                    <a16:creationId xmlns:a16="http://schemas.microsoft.com/office/drawing/2014/main" id="{CA8ADED4-A37A-4278-9516-A93AAB9F2E7B}"/>
                  </a:ext>
                </a:extLst>
              </p:cNvPr>
              <p:cNvSpPr>
                <a:spLocks/>
              </p:cNvSpPr>
              <p:nvPr/>
            </p:nvSpPr>
            <p:spPr bwMode="auto">
              <a:xfrm>
                <a:off x="2430" y="1541"/>
                <a:ext cx="377" cy="836"/>
              </a:xfrm>
              <a:custGeom>
                <a:avLst/>
                <a:gdLst>
                  <a:gd name="T0" fmla="*/ 117 w 250"/>
                  <a:gd name="T1" fmla="*/ 88 h 550"/>
                  <a:gd name="T2" fmla="*/ 129 w 250"/>
                  <a:gd name="T3" fmla="*/ 75 h 550"/>
                  <a:gd name="T4" fmla="*/ 142 w 250"/>
                  <a:gd name="T5" fmla="*/ 88 h 550"/>
                  <a:gd name="T6" fmla="*/ 174 w 250"/>
                  <a:gd name="T7" fmla="*/ 550 h 550"/>
                  <a:gd name="T8" fmla="*/ 226 w 250"/>
                  <a:gd name="T9" fmla="*/ 550 h 550"/>
                  <a:gd name="T10" fmla="*/ 250 w 250"/>
                  <a:gd name="T11" fmla="*/ 100 h 550"/>
                  <a:gd name="T12" fmla="*/ 250 w 250"/>
                  <a:gd name="T13" fmla="*/ 50 h 550"/>
                  <a:gd name="T14" fmla="*/ 250 w 250"/>
                  <a:gd name="T15" fmla="*/ 0 h 550"/>
                  <a:gd name="T16" fmla="*/ 0 w 250"/>
                  <a:gd name="T17" fmla="*/ 0 h 550"/>
                  <a:gd name="T18" fmla="*/ 48 w 250"/>
                  <a:gd name="T19" fmla="*/ 550 h 550"/>
                  <a:gd name="T20" fmla="*/ 100 w 250"/>
                  <a:gd name="T21" fmla="*/ 550 h 550"/>
                  <a:gd name="T22" fmla="*/ 117 w 250"/>
                  <a:gd name="T23" fmla="*/ 88 h 550"/>
                  <a:gd name="connsiteX0" fmla="*/ 5078 w 10000"/>
                  <a:gd name="connsiteY0" fmla="*/ 3443 h 10000"/>
                  <a:gd name="connsiteX1" fmla="*/ 5160 w 10000"/>
                  <a:gd name="connsiteY1" fmla="*/ 1364 h 10000"/>
                  <a:gd name="connsiteX2" fmla="*/ 5680 w 10000"/>
                  <a:gd name="connsiteY2" fmla="*/ 1600 h 10000"/>
                  <a:gd name="connsiteX3" fmla="*/ 6960 w 10000"/>
                  <a:gd name="connsiteY3" fmla="*/ 10000 h 10000"/>
                  <a:gd name="connsiteX4" fmla="*/ 9040 w 10000"/>
                  <a:gd name="connsiteY4" fmla="*/ 10000 h 10000"/>
                  <a:gd name="connsiteX5" fmla="*/ 10000 w 10000"/>
                  <a:gd name="connsiteY5" fmla="*/ 1818 h 10000"/>
                  <a:gd name="connsiteX6" fmla="*/ 10000 w 10000"/>
                  <a:gd name="connsiteY6" fmla="*/ 909 h 10000"/>
                  <a:gd name="connsiteX7" fmla="*/ 10000 w 10000"/>
                  <a:gd name="connsiteY7" fmla="*/ 0 h 10000"/>
                  <a:gd name="connsiteX8" fmla="*/ 0 w 10000"/>
                  <a:gd name="connsiteY8" fmla="*/ 0 h 10000"/>
                  <a:gd name="connsiteX9" fmla="*/ 1920 w 10000"/>
                  <a:gd name="connsiteY9" fmla="*/ 10000 h 10000"/>
                  <a:gd name="connsiteX10" fmla="*/ 4000 w 10000"/>
                  <a:gd name="connsiteY10" fmla="*/ 10000 h 10000"/>
                  <a:gd name="connsiteX11" fmla="*/ 5078 w 10000"/>
                  <a:gd name="connsiteY11" fmla="*/ 3443 h 10000"/>
                  <a:gd name="connsiteX0" fmla="*/ 5078 w 10000"/>
                  <a:gd name="connsiteY0" fmla="*/ 3443 h 10523"/>
                  <a:gd name="connsiteX1" fmla="*/ 5160 w 10000"/>
                  <a:gd name="connsiteY1" fmla="*/ 1364 h 10523"/>
                  <a:gd name="connsiteX2" fmla="*/ 5441 w 10000"/>
                  <a:gd name="connsiteY2" fmla="*/ 2937 h 10523"/>
                  <a:gd name="connsiteX3" fmla="*/ 6960 w 10000"/>
                  <a:gd name="connsiteY3" fmla="*/ 10000 h 10523"/>
                  <a:gd name="connsiteX4" fmla="*/ 9040 w 10000"/>
                  <a:gd name="connsiteY4" fmla="*/ 10000 h 10523"/>
                  <a:gd name="connsiteX5" fmla="*/ 10000 w 10000"/>
                  <a:gd name="connsiteY5" fmla="*/ 1818 h 10523"/>
                  <a:gd name="connsiteX6" fmla="*/ 10000 w 10000"/>
                  <a:gd name="connsiteY6" fmla="*/ 909 h 10523"/>
                  <a:gd name="connsiteX7" fmla="*/ 10000 w 10000"/>
                  <a:gd name="connsiteY7" fmla="*/ 0 h 10523"/>
                  <a:gd name="connsiteX8" fmla="*/ 0 w 10000"/>
                  <a:gd name="connsiteY8" fmla="*/ 0 h 10523"/>
                  <a:gd name="connsiteX9" fmla="*/ 1920 w 10000"/>
                  <a:gd name="connsiteY9" fmla="*/ 10000 h 10523"/>
                  <a:gd name="connsiteX10" fmla="*/ 4000 w 10000"/>
                  <a:gd name="connsiteY10" fmla="*/ 10000 h 10523"/>
                  <a:gd name="connsiteX11" fmla="*/ 5078 w 10000"/>
                  <a:gd name="connsiteY11" fmla="*/ 3443 h 10523"/>
                  <a:gd name="connsiteX0" fmla="*/ 5078 w 10000"/>
                  <a:gd name="connsiteY0" fmla="*/ 3443 h 10523"/>
                  <a:gd name="connsiteX1" fmla="*/ 5160 w 10000"/>
                  <a:gd name="connsiteY1" fmla="*/ 1364 h 10523"/>
                  <a:gd name="connsiteX2" fmla="*/ 5441 w 10000"/>
                  <a:gd name="connsiteY2" fmla="*/ 2937 h 10523"/>
                  <a:gd name="connsiteX3" fmla="*/ 6960 w 10000"/>
                  <a:gd name="connsiteY3" fmla="*/ 10000 h 10523"/>
                  <a:gd name="connsiteX4" fmla="*/ 9040 w 10000"/>
                  <a:gd name="connsiteY4" fmla="*/ 10000 h 10523"/>
                  <a:gd name="connsiteX5" fmla="*/ 10000 w 10000"/>
                  <a:gd name="connsiteY5" fmla="*/ 1818 h 10523"/>
                  <a:gd name="connsiteX6" fmla="*/ 10000 w 10000"/>
                  <a:gd name="connsiteY6" fmla="*/ 909 h 10523"/>
                  <a:gd name="connsiteX7" fmla="*/ 10000 w 10000"/>
                  <a:gd name="connsiteY7" fmla="*/ 0 h 10523"/>
                  <a:gd name="connsiteX8" fmla="*/ 0 w 10000"/>
                  <a:gd name="connsiteY8" fmla="*/ 0 h 10523"/>
                  <a:gd name="connsiteX9" fmla="*/ 1920 w 10000"/>
                  <a:gd name="connsiteY9" fmla="*/ 10000 h 10523"/>
                  <a:gd name="connsiteX10" fmla="*/ 4000 w 10000"/>
                  <a:gd name="connsiteY10" fmla="*/ 10000 h 10523"/>
                  <a:gd name="connsiteX11" fmla="*/ 5078 w 10000"/>
                  <a:gd name="connsiteY11" fmla="*/ 3443 h 10523"/>
                  <a:gd name="connsiteX0" fmla="*/ 5078 w 10000"/>
                  <a:gd name="connsiteY0" fmla="*/ 3443 h 10072"/>
                  <a:gd name="connsiteX1" fmla="*/ 5160 w 10000"/>
                  <a:gd name="connsiteY1" fmla="*/ 1364 h 10072"/>
                  <a:gd name="connsiteX2" fmla="*/ 5441 w 10000"/>
                  <a:gd name="connsiteY2" fmla="*/ 2937 h 10072"/>
                  <a:gd name="connsiteX3" fmla="*/ 6960 w 10000"/>
                  <a:gd name="connsiteY3" fmla="*/ 10000 h 10072"/>
                  <a:gd name="connsiteX4" fmla="*/ 9040 w 10000"/>
                  <a:gd name="connsiteY4" fmla="*/ 10000 h 10072"/>
                  <a:gd name="connsiteX5" fmla="*/ 10000 w 10000"/>
                  <a:gd name="connsiteY5" fmla="*/ 1818 h 10072"/>
                  <a:gd name="connsiteX6" fmla="*/ 10000 w 10000"/>
                  <a:gd name="connsiteY6" fmla="*/ 909 h 10072"/>
                  <a:gd name="connsiteX7" fmla="*/ 10000 w 10000"/>
                  <a:gd name="connsiteY7" fmla="*/ 0 h 10072"/>
                  <a:gd name="connsiteX8" fmla="*/ 0 w 10000"/>
                  <a:gd name="connsiteY8" fmla="*/ 0 h 10072"/>
                  <a:gd name="connsiteX9" fmla="*/ 1920 w 10000"/>
                  <a:gd name="connsiteY9" fmla="*/ 10000 h 10072"/>
                  <a:gd name="connsiteX10" fmla="*/ 4000 w 10000"/>
                  <a:gd name="connsiteY10" fmla="*/ 10000 h 10072"/>
                  <a:gd name="connsiteX11" fmla="*/ 5078 w 10000"/>
                  <a:gd name="connsiteY11" fmla="*/ 3443 h 1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72">
                    <a:moveTo>
                      <a:pt x="5078" y="3443"/>
                    </a:moveTo>
                    <a:cubicBezTo>
                      <a:pt x="5078" y="3316"/>
                      <a:pt x="5100" y="1448"/>
                      <a:pt x="5160" y="1364"/>
                    </a:cubicBezTo>
                    <a:cubicBezTo>
                      <a:pt x="5220" y="1280"/>
                      <a:pt x="5441" y="2810"/>
                      <a:pt x="5441" y="2937"/>
                    </a:cubicBezTo>
                    <a:cubicBezTo>
                      <a:pt x="5947" y="5291"/>
                      <a:pt x="6360" y="8823"/>
                      <a:pt x="6960" y="10000"/>
                    </a:cubicBezTo>
                    <a:cubicBezTo>
                      <a:pt x="7719" y="10164"/>
                      <a:pt x="8347" y="10000"/>
                      <a:pt x="9040" y="10000"/>
                    </a:cubicBezTo>
                    <a:lnTo>
                      <a:pt x="10000" y="1818"/>
                    </a:lnTo>
                    <a:lnTo>
                      <a:pt x="10000" y="909"/>
                    </a:lnTo>
                    <a:lnTo>
                      <a:pt x="10000" y="0"/>
                    </a:lnTo>
                    <a:lnTo>
                      <a:pt x="0" y="0"/>
                    </a:lnTo>
                    <a:lnTo>
                      <a:pt x="1920" y="10000"/>
                    </a:lnTo>
                    <a:lnTo>
                      <a:pt x="4000" y="10000"/>
                    </a:lnTo>
                    <a:cubicBezTo>
                      <a:pt x="4227" y="7200"/>
                      <a:pt x="4851" y="6243"/>
                      <a:pt x="5078" y="344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5" name="Freeform 6">
                <a:extLst>
                  <a:ext uri="{FF2B5EF4-FFF2-40B4-BE49-F238E27FC236}">
                    <a16:creationId xmlns:a16="http://schemas.microsoft.com/office/drawing/2014/main" id="{44C8CDB2-98D9-423C-B884-007E3A591726}"/>
                  </a:ext>
                </a:extLst>
              </p:cNvPr>
              <p:cNvSpPr>
                <a:spLocks/>
              </p:cNvSpPr>
              <p:nvPr/>
            </p:nvSpPr>
            <p:spPr bwMode="auto">
              <a:xfrm>
                <a:off x="2502" y="2371"/>
                <a:ext cx="154" cy="38"/>
              </a:xfrm>
              <a:custGeom>
                <a:avLst/>
                <a:gdLst>
                  <a:gd name="T0" fmla="*/ 52 w 102"/>
                  <a:gd name="T1" fmla="*/ 0 h 25"/>
                  <a:gd name="T2" fmla="*/ 0 w 102"/>
                  <a:gd name="T3" fmla="*/ 0 h 25"/>
                  <a:gd name="T4" fmla="*/ 0 w 102"/>
                  <a:gd name="T5" fmla="*/ 25 h 25"/>
                  <a:gd name="T6" fmla="*/ 102 w 102"/>
                  <a:gd name="T7" fmla="*/ 25 h 25"/>
                  <a:gd name="T8" fmla="*/ 52 w 102"/>
                  <a:gd name="T9" fmla="*/ 0 h 25"/>
                </a:gdLst>
                <a:ahLst/>
                <a:cxnLst>
                  <a:cxn ang="0">
                    <a:pos x="T0" y="T1"/>
                  </a:cxn>
                  <a:cxn ang="0">
                    <a:pos x="T2" y="T3"/>
                  </a:cxn>
                  <a:cxn ang="0">
                    <a:pos x="T4" y="T5"/>
                  </a:cxn>
                  <a:cxn ang="0">
                    <a:pos x="T6" y="T7"/>
                  </a:cxn>
                  <a:cxn ang="0">
                    <a:pos x="T8" y="T9"/>
                  </a:cxn>
                </a:cxnLst>
                <a:rect l="0" t="0" r="r" b="b"/>
                <a:pathLst>
                  <a:path w="102" h="25">
                    <a:moveTo>
                      <a:pt x="52" y="0"/>
                    </a:moveTo>
                    <a:cubicBezTo>
                      <a:pt x="0" y="0"/>
                      <a:pt x="0" y="0"/>
                      <a:pt x="0" y="0"/>
                    </a:cubicBezTo>
                    <a:cubicBezTo>
                      <a:pt x="0" y="25"/>
                      <a:pt x="0" y="25"/>
                      <a:pt x="0" y="25"/>
                    </a:cubicBezTo>
                    <a:cubicBezTo>
                      <a:pt x="102" y="25"/>
                      <a:pt x="102" y="25"/>
                      <a:pt x="102" y="25"/>
                    </a:cubicBezTo>
                    <a:cubicBezTo>
                      <a:pt x="102" y="25"/>
                      <a:pt x="102" y="0"/>
                      <a:pt x="5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6" name="Freeform 7">
                <a:extLst>
                  <a:ext uri="{FF2B5EF4-FFF2-40B4-BE49-F238E27FC236}">
                    <a16:creationId xmlns:a16="http://schemas.microsoft.com/office/drawing/2014/main" id="{CFCD4D2D-AFA6-4354-9877-0EB42322E491}"/>
                  </a:ext>
                </a:extLst>
              </p:cNvPr>
              <p:cNvSpPr>
                <a:spLocks/>
              </p:cNvSpPr>
              <p:nvPr/>
            </p:nvSpPr>
            <p:spPr bwMode="auto">
              <a:xfrm>
                <a:off x="2693" y="2371"/>
                <a:ext cx="154" cy="38"/>
              </a:xfrm>
              <a:custGeom>
                <a:avLst/>
                <a:gdLst>
                  <a:gd name="T0" fmla="*/ 52 w 102"/>
                  <a:gd name="T1" fmla="*/ 0 h 25"/>
                  <a:gd name="T2" fmla="*/ 0 w 102"/>
                  <a:gd name="T3" fmla="*/ 0 h 25"/>
                  <a:gd name="T4" fmla="*/ 0 w 102"/>
                  <a:gd name="T5" fmla="*/ 25 h 25"/>
                  <a:gd name="T6" fmla="*/ 102 w 102"/>
                  <a:gd name="T7" fmla="*/ 25 h 25"/>
                  <a:gd name="T8" fmla="*/ 52 w 102"/>
                  <a:gd name="T9" fmla="*/ 0 h 25"/>
                </a:gdLst>
                <a:ahLst/>
                <a:cxnLst>
                  <a:cxn ang="0">
                    <a:pos x="T0" y="T1"/>
                  </a:cxn>
                  <a:cxn ang="0">
                    <a:pos x="T2" y="T3"/>
                  </a:cxn>
                  <a:cxn ang="0">
                    <a:pos x="T4" y="T5"/>
                  </a:cxn>
                  <a:cxn ang="0">
                    <a:pos x="T6" y="T7"/>
                  </a:cxn>
                  <a:cxn ang="0">
                    <a:pos x="T8" y="T9"/>
                  </a:cxn>
                </a:cxnLst>
                <a:rect l="0" t="0" r="r" b="b"/>
                <a:pathLst>
                  <a:path w="102" h="25">
                    <a:moveTo>
                      <a:pt x="52" y="0"/>
                    </a:moveTo>
                    <a:cubicBezTo>
                      <a:pt x="0" y="0"/>
                      <a:pt x="0" y="0"/>
                      <a:pt x="0" y="0"/>
                    </a:cubicBezTo>
                    <a:cubicBezTo>
                      <a:pt x="0" y="25"/>
                      <a:pt x="0" y="25"/>
                      <a:pt x="0" y="25"/>
                    </a:cubicBezTo>
                    <a:cubicBezTo>
                      <a:pt x="102" y="25"/>
                      <a:pt x="102" y="25"/>
                      <a:pt x="102" y="25"/>
                    </a:cubicBezTo>
                    <a:cubicBezTo>
                      <a:pt x="102" y="25"/>
                      <a:pt x="102" y="0"/>
                      <a:pt x="5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7" name="Freeform 8">
                <a:extLst>
                  <a:ext uri="{FF2B5EF4-FFF2-40B4-BE49-F238E27FC236}">
                    <a16:creationId xmlns:a16="http://schemas.microsoft.com/office/drawing/2014/main" id="{8FAF82E0-DB9E-4BC0-8E99-09AA6B4F1B18}"/>
                  </a:ext>
                </a:extLst>
              </p:cNvPr>
              <p:cNvSpPr>
                <a:spLocks/>
              </p:cNvSpPr>
              <p:nvPr/>
            </p:nvSpPr>
            <p:spPr bwMode="auto">
              <a:xfrm>
                <a:off x="2963" y="1141"/>
                <a:ext cx="76" cy="679"/>
              </a:xfrm>
              <a:custGeom>
                <a:avLst/>
                <a:gdLst>
                  <a:gd name="T0" fmla="*/ 25 w 50"/>
                  <a:gd name="T1" fmla="*/ 450 h 450"/>
                  <a:gd name="T2" fmla="*/ 0 w 50"/>
                  <a:gd name="T3" fmla="*/ 425 h 450"/>
                  <a:gd name="T4" fmla="*/ 0 w 50"/>
                  <a:gd name="T5" fmla="*/ 25 h 450"/>
                  <a:gd name="T6" fmla="*/ 25 w 50"/>
                  <a:gd name="T7" fmla="*/ 0 h 450"/>
                  <a:gd name="T8" fmla="*/ 50 w 50"/>
                  <a:gd name="T9" fmla="*/ 25 h 450"/>
                  <a:gd name="T10" fmla="*/ 50 w 50"/>
                  <a:gd name="T11" fmla="*/ 425 h 450"/>
                  <a:gd name="T12" fmla="*/ 25 w 50"/>
                  <a:gd name="T13" fmla="*/ 450 h 450"/>
                </a:gdLst>
                <a:ahLst/>
                <a:cxnLst>
                  <a:cxn ang="0">
                    <a:pos x="T0" y="T1"/>
                  </a:cxn>
                  <a:cxn ang="0">
                    <a:pos x="T2" y="T3"/>
                  </a:cxn>
                  <a:cxn ang="0">
                    <a:pos x="T4" y="T5"/>
                  </a:cxn>
                  <a:cxn ang="0">
                    <a:pos x="T6" y="T7"/>
                  </a:cxn>
                  <a:cxn ang="0">
                    <a:pos x="T8" y="T9"/>
                  </a:cxn>
                  <a:cxn ang="0">
                    <a:pos x="T10" y="T11"/>
                  </a:cxn>
                  <a:cxn ang="0">
                    <a:pos x="T12" y="T13"/>
                  </a:cxn>
                </a:cxnLst>
                <a:rect l="0" t="0" r="r" b="b"/>
                <a:pathLst>
                  <a:path w="50" h="450">
                    <a:moveTo>
                      <a:pt x="25" y="450"/>
                    </a:moveTo>
                    <a:cubicBezTo>
                      <a:pt x="11" y="450"/>
                      <a:pt x="0" y="439"/>
                      <a:pt x="0" y="425"/>
                    </a:cubicBezTo>
                    <a:cubicBezTo>
                      <a:pt x="0" y="25"/>
                      <a:pt x="0" y="25"/>
                      <a:pt x="0" y="25"/>
                    </a:cubicBezTo>
                    <a:cubicBezTo>
                      <a:pt x="0" y="12"/>
                      <a:pt x="11" y="0"/>
                      <a:pt x="25" y="0"/>
                    </a:cubicBezTo>
                    <a:cubicBezTo>
                      <a:pt x="39" y="0"/>
                      <a:pt x="50" y="12"/>
                      <a:pt x="50" y="25"/>
                    </a:cubicBezTo>
                    <a:cubicBezTo>
                      <a:pt x="50" y="425"/>
                      <a:pt x="50" y="425"/>
                      <a:pt x="50" y="425"/>
                    </a:cubicBezTo>
                    <a:cubicBezTo>
                      <a:pt x="50" y="439"/>
                      <a:pt x="39" y="450"/>
                      <a:pt x="25" y="4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8" name="Freeform 9">
                <a:extLst>
                  <a:ext uri="{FF2B5EF4-FFF2-40B4-BE49-F238E27FC236}">
                    <a16:creationId xmlns:a16="http://schemas.microsoft.com/office/drawing/2014/main" id="{4DAD17C6-2EA0-44DA-A1B2-7D6670415117}"/>
                  </a:ext>
                </a:extLst>
              </p:cNvPr>
              <p:cNvSpPr>
                <a:spLocks/>
              </p:cNvSpPr>
              <p:nvPr/>
            </p:nvSpPr>
            <p:spPr bwMode="auto">
              <a:xfrm>
                <a:off x="2963" y="1141"/>
                <a:ext cx="76" cy="161"/>
              </a:xfrm>
              <a:custGeom>
                <a:avLst/>
                <a:gdLst>
                  <a:gd name="T0" fmla="*/ 25 w 50"/>
                  <a:gd name="T1" fmla="*/ 0 h 107"/>
                  <a:gd name="T2" fmla="*/ 0 w 50"/>
                  <a:gd name="T3" fmla="*/ 25 h 107"/>
                  <a:gd name="T4" fmla="*/ 0 w 50"/>
                  <a:gd name="T5" fmla="*/ 107 h 107"/>
                  <a:gd name="T6" fmla="*/ 50 w 50"/>
                  <a:gd name="T7" fmla="*/ 68 h 107"/>
                  <a:gd name="T8" fmla="*/ 50 w 50"/>
                  <a:gd name="T9" fmla="*/ 25 h 107"/>
                  <a:gd name="T10" fmla="*/ 25 w 50"/>
                  <a:gd name="T11" fmla="*/ 0 h 107"/>
                </a:gdLst>
                <a:ahLst/>
                <a:cxnLst>
                  <a:cxn ang="0">
                    <a:pos x="T0" y="T1"/>
                  </a:cxn>
                  <a:cxn ang="0">
                    <a:pos x="T2" y="T3"/>
                  </a:cxn>
                  <a:cxn ang="0">
                    <a:pos x="T4" y="T5"/>
                  </a:cxn>
                  <a:cxn ang="0">
                    <a:pos x="T6" y="T7"/>
                  </a:cxn>
                  <a:cxn ang="0">
                    <a:pos x="T8" y="T9"/>
                  </a:cxn>
                  <a:cxn ang="0">
                    <a:pos x="T10" y="T11"/>
                  </a:cxn>
                </a:cxnLst>
                <a:rect l="0" t="0" r="r" b="b"/>
                <a:pathLst>
                  <a:path w="50" h="107">
                    <a:moveTo>
                      <a:pt x="25" y="0"/>
                    </a:moveTo>
                    <a:cubicBezTo>
                      <a:pt x="11" y="0"/>
                      <a:pt x="0" y="12"/>
                      <a:pt x="0" y="25"/>
                    </a:cubicBezTo>
                    <a:cubicBezTo>
                      <a:pt x="0" y="107"/>
                      <a:pt x="0" y="107"/>
                      <a:pt x="0" y="107"/>
                    </a:cubicBezTo>
                    <a:cubicBezTo>
                      <a:pt x="18" y="85"/>
                      <a:pt x="46" y="86"/>
                      <a:pt x="50" y="68"/>
                    </a:cubicBezTo>
                    <a:cubicBezTo>
                      <a:pt x="50" y="25"/>
                      <a:pt x="50" y="25"/>
                      <a:pt x="50" y="25"/>
                    </a:cubicBezTo>
                    <a:cubicBezTo>
                      <a:pt x="50" y="12"/>
                      <a:pt x="39"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9" name="Freeform 10">
                <a:extLst>
                  <a:ext uri="{FF2B5EF4-FFF2-40B4-BE49-F238E27FC236}">
                    <a16:creationId xmlns:a16="http://schemas.microsoft.com/office/drawing/2014/main" id="{AAE779D7-7955-4AB4-9CC3-F602CF5F1814}"/>
                  </a:ext>
                </a:extLst>
              </p:cNvPr>
              <p:cNvSpPr>
                <a:spLocks/>
              </p:cNvSpPr>
              <p:nvPr/>
            </p:nvSpPr>
            <p:spPr bwMode="auto">
              <a:xfrm>
                <a:off x="2963" y="1669"/>
                <a:ext cx="76" cy="151"/>
              </a:xfrm>
              <a:custGeom>
                <a:avLst/>
                <a:gdLst>
                  <a:gd name="T0" fmla="*/ 50 w 50"/>
                  <a:gd name="T1" fmla="*/ 75 h 100"/>
                  <a:gd name="T2" fmla="*/ 50 w 50"/>
                  <a:gd name="T3" fmla="*/ 0 h 100"/>
                  <a:gd name="T4" fmla="*/ 0 w 50"/>
                  <a:gd name="T5" fmla="*/ 0 h 100"/>
                  <a:gd name="T6" fmla="*/ 0 w 50"/>
                  <a:gd name="T7" fmla="*/ 75 h 100"/>
                  <a:gd name="T8" fmla="*/ 25 w 50"/>
                  <a:gd name="T9" fmla="*/ 100 h 100"/>
                  <a:gd name="T10" fmla="*/ 50 w 50"/>
                  <a:gd name="T11" fmla="*/ 75 h 100"/>
                </a:gdLst>
                <a:ahLst/>
                <a:cxnLst>
                  <a:cxn ang="0">
                    <a:pos x="T0" y="T1"/>
                  </a:cxn>
                  <a:cxn ang="0">
                    <a:pos x="T2" y="T3"/>
                  </a:cxn>
                  <a:cxn ang="0">
                    <a:pos x="T4" y="T5"/>
                  </a:cxn>
                  <a:cxn ang="0">
                    <a:pos x="T6" y="T7"/>
                  </a:cxn>
                  <a:cxn ang="0">
                    <a:pos x="T8" y="T9"/>
                  </a:cxn>
                  <a:cxn ang="0">
                    <a:pos x="T10" y="T11"/>
                  </a:cxn>
                </a:cxnLst>
                <a:rect l="0" t="0" r="r" b="b"/>
                <a:pathLst>
                  <a:path w="50" h="100">
                    <a:moveTo>
                      <a:pt x="50" y="75"/>
                    </a:moveTo>
                    <a:cubicBezTo>
                      <a:pt x="50" y="0"/>
                      <a:pt x="50" y="0"/>
                      <a:pt x="50" y="0"/>
                    </a:cubicBezTo>
                    <a:cubicBezTo>
                      <a:pt x="0" y="0"/>
                      <a:pt x="0" y="0"/>
                      <a:pt x="0" y="0"/>
                    </a:cubicBezTo>
                    <a:cubicBezTo>
                      <a:pt x="0" y="75"/>
                      <a:pt x="0" y="75"/>
                      <a:pt x="0" y="75"/>
                    </a:cubicBezTo>
                    <a:cubicBezTo>
                      <a:pt x="0" y="89"/>
                      <a:pt x="11" y="100"/>
                      <a:pt x="25" y="100"/>
                    </a:cubicBezTo>
                    <a:cubicBezTo>
                      <a:pt x="39" y="100"/>
                      <a:pt x="50" y="89"/>
                      <a:pt x="50" y="7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0" name="Freeform 11">
                <a:extLst>
                  <a:ext uri="{FF2B5EF4-FFF2-40B4-BE49-F238E27FC236}">
                    <a16:creationId xmlns:a16="http://schemas.microsoft.com/office/drawing/2014/main" id="{A92994C6-EB73-49D3-AD33-C440BF1D8B17}"/>
                  </a:ext>
                </a:extLst>
              </p:cNvPr>
              <p:cNvSpPr>
                <a:spLocks/>
              </p:cNvSpPr>
              <p:nvPr/>
            </p:nvSpPr>
            <p:spPr bwMode="auto">
              <a:xfrm>
                <a:off x="2773" y="1133"/>
                <a:ext cx="160" cy="242"/>
              </a:xfrm>
              <a:custGeom>
                <a:avLst/>
                <a:gdLst>
                  <a:gd name="T0" fmla="*/ 0 w 106"/>
                  <a:gd name="T1" fmla="*/ 0 h 160"/>
                  <a:gd name="T2" fmla="*/ 0 w 106"/>
                  <a:gd name="T3" fmla="*/ 107 h 160"/>
                  <a:gd name="T4" fmla="*/ 53 w 106"/>
                  <a:gd name="T5" fmla="*/ 160 h 160"/>
                  <a:gd name="T6" fmla="*/ 106 w 106"/>
                  <a:gd name="T7" fmla="*/ 107 h 160"/>
                  <a:gd name="T8" fmla="*/ 106 w 106"/>
                  <a:gd name="T9" fmla="*/ 0 h 160"/>
                  <a:gd name="T10" fmla="*/ 0 w 106"/>
                  <a:gd name="T11" fmla="*/ 0 h 160"/>
                </a:gdLst>
                <a:ahLst/>
                <a:cxnLst>
                  <a:cxn ang="0">
                    <a:pos x="T0" y="T1"/>
                  </a:cxn>
                  <a:cxn ang="0">
                    <a:pos x="T2" y="T3"/>
                  </a:cxn>
                  <a:cxn ang="0">
                    <a:pos x="T4" y="T5"/>
                  </a:cxn>
                  <a:cxn ang="0">
                    <a:pos x="T6" y="T7"/>
                  </a:cxn>
                  <a:cxn ang="0">
                    <a:pos x="T8" y="T9"/>
                  </a:cxn>
                  <a:cxn ang="0">
                    <a:pos x="T10" y="T11"/>
                  </a:cxn>
                </a:cxnLst>
                <a:rect l="0" t="0" r="r" b="b"/>
                <a:pathLst>
                  <a:path w="106" h="160">
                    <a:moveTo>
                      <a:pt x="0" y="0"/>
                    </a:moveTo>
                    <a:cubicBezTo>
                      <a:pt x="0" y="107"/>
                      <a:pt x="0" y="107"/>
                      <a:pt x="0" y="107"/>
                    </a:cubicBezTo>
                    <a:cubicBezTo>
                      <a:pt x="0" y="136"/>
                      <a:pt x="24" y="160"/>
                      <a:pt x="53" y="160"/>
                    </a:cubicBezTo>
                    <a:cubicBezTo>
                      <a:pt x="82" y="160"/>
                      <a:pt x="106" y="136"/>
                      <a:pt x="106" y="107"/>
                    </a:cubicBezTo>
                    <a:cubicBezTo>
                      <a:pt x="106" y="0"/>
                      <a:pt x="106" y="0"/>
                      <a:pt x="106"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1" name="Freeform 12">
                <a:extLst>
                  <a:ext uri="{FF2B5EF4-FFF2-40B4-BE49-F238E27FC236}">
                    <a16:creationId xmlns:a16="http://schemas.microsoft.com/office/drawing/2014/main" id="{43E433EF-7547-4AD5-A008-01FE72557E64}"/>
                  </a:ext>
                </a:extLst>
              </p:cNvPr>
              <p:cNvSpPr>
                <a:spLocks/>
              </p:cNvSpPr>
              <p:nvPr/>
            </p:nvSpPr>
            <p:spPr bwMode="auto">
              <a:xfrm>
                <a:off x="2430" y="1541"/>
                <a:ext cx="377" cy="75"/>
              </a:xfrm>
              <a:custGeom>
                <a:avLst/>
                <a:gdLst>
                  <a:gd name="T0" fmla="*/ 377 w 377"/>
                  <a:gd name="T1" fmla="*/ 0 h 75"/>
                  <a:gd name="T2" fmla="*/ 0 w 377"/>
                  <a:gd name="T3" fmla="*/ 0 h 75"/>
                  <a:gd name="T4" fmla="*/ 377 w 377"/>
                  <a:gd name="T5" fmla="*/ 75 h 75"/>
                  <a:gd name="T6" fmla="*/ 377 w 377"/>
                  <a:gd name="T7" fmla="*/ 0 h 75"/>
                </a:gdLst>
                <a:ahLst/>
                <a:cxnLst>
                  <a:cxn ang="0">
                    <a:pos x="T0" y="T1"/>
                  </a:cxn>
                  <a:cxn ang="0">
                    <a:pos x="T2" y="T3"/>
                  </a:cxn>
                  <a:cxn ang="0">
                    <a:pos x="T4" y="T5"/>
                  </a:cxn>
                  <a:cxn ang="0">
                    <a:pos x="T6" y="T7"/>
                  </a:cxn>
                </a:cxnLst>
                <a:rect l="0" t="0" r="r" b="b"/>
                <a:pathLst>
                  <a:path w="377" h="75">
                    <a:moveTo>
                      <a:pt x="377" y="0"/>
                    </a:moveTo>
                    <a:lnTo>
                      <a:pt x="0" y="0"/>
                    </a:lnTo>
                    <a:lnTo>
                      <a:pt x="377" y="75"/>
                    </a:lnTo>
                    <a:lnTo>
                      <a:pt x="3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2" name="Freeform 13">
                <a:extLst>
                  <a:ext uri="{FF2B5EF4-FFF2-40B4-BE49-F238E27FC236}">
                    <a16:creationId xmlns:a16="http://schemas.microsoft.com/office/drawing/2014/main" id="{D7B076FC-3010-41C4-88FF-583018E704CD}"/>
                  </a:ext>
                </a:extLst>
              </p:cNvPr>
              <p:cNvSpPr>
                <a:spLocks/>
              </p:cNvSpPr>
              <p:nvPr/>
            </p:nvSpPr>
            <p:spPr bwMode="auto">
              <a:xfrm>
                <a:off x="2428" y="968"/>
                <a:ext cx="610" cy="630"/>
              </a:xfrm>
              <a:custGeom>
                <a:avLst/>
                <a:gdLst>
                  <a:gd name="T0" fmla="*/ 393 w 411"/>
                  <a:gd name="T1" fmla="*/ 125 h 386"/>
                  <a:gd name="T2" fmla="*/ 350 w 411"/>
                  <a:gd name="T3" fmla="*/ 76 h 386"/>
                  <a:gd name="T4" fmla="*/ 306 w 411"/>
                  <a:gd name="T5" fmla="*/ 27 h 386"/>
                  <a:gd name="T6" fmla="*/ 234 w 411"/>
                  <a:gd name="T7" fmla="*/ 15 h 386"/>
                  <a:gd name="T8" fmla="*/ 119 w 411"/>
                  <a:gd name="T9" fmla="*/ 136 h 386"/>
                  <a:gd name="T10" fmla="*/ 68 w 411"/>
                  <a:gd name="T11" fmla="*/ 240 h 386"/>
                  <a:gd name="T12" fmla="*/ 0 w 411"/>
                  <a:gd name="T13" fmla="*/ 386 h 386"/>
                  <a:gd name="T14" fmla="*/ 250 w 411"/>
                  <a:gd name="T15" fmla="*/ 386 h 386"/>
                  <a:gd name="T16" fmla="*/ 221 w 411"/>
                  <a:gd name="T17" fmla="*/ 287 h 386"/>
                  <a:gd name="T18" fmla="*/ 264 w 411"/>
                  <a:gd name="T19" fmla="*/ 236 h 386"/>
                  <a:gd name="T20" fmla="*/ 378 w 411"/>
                  <a:gd name="T21" fmla="*/ 171 h 386"/>
                  <a:gd name="T22" fmla="*/ 393 w 411"/>
                  <a:gd name="T23" fmla="*/ 125 h 386"/>
                  <a:gd name="connsiteX0" fmla="*/ 9562 w 9805"/>
                  <a:gd name="connsiteY0" fmla="*/ 3059 h 9965"/>
                  <a:gd name="connsiteX1" fmla="*/ 8516 w 9805"/>
                  <a:gd name="connsiteY1" fmla="*/ 1790 h 9965"/>
                  <a:gd name="connsiteX2" fmla="*/ 7445 w 9805"/>
                  <a:gd name="connsiteY2" fmla="*/ 520 h 9965"/>
                  <a:gd name="connsiteX3" fmla="*/ 5693 w 9805"/>
                  <a:gd name="connsiteY3" fmla="*/ 210 h 9965"/>
                  <a:gd name="connsiteX4" fmla="*/ 2895 w 9805"/>
                  <a:gd name="connsiteY4" fmla="*/ 3344 h 9965"/>
                  <a:gd name="connsiteX5" fmla="*/ 1655 w 9805"/>
                  <a:gd name="connsiteY5" fmla="*/ 6039 h 9965"/>
                  <a:gd name="connsiteX6" fmla="*/ 0 w 9805"/>
                  <a:gd name="connsiteY6" fmla="*/ 9821 h 9965"/>
                  <a:gd name="connsiteX7" fmla="*/ 6083 w 9805"/>
                  <a:gd name="connsiteY7" fmla="*/ 9821 h 9965"/>
                  <a:gd name="connsiteX8" fmla="*/ 6681 w 9805"/>
                  <a:gd name="connsiteY8" fmla="*/ 7873 h 9965"/>
                  <a:gd name="connsiteX9" fmla="*/ 6423 w 9805"/>
                  <a:gd name="connsiteY9" fmla="*/ 5935 h 9965"/>
                  <a:gd name="connsiteX10" fmla="*/ 9197 w 9805"/>
                  <a:gd name="connsiteY10" fmla="*/ 4251 h 9965"/>
                  <a:gd name="connsiteX11" fmla="*/ 9562 w 9805"/>
                  <a:gd name="connsiteY11" fmla="*/ 3059 h 9965"/>
                  <a:gd name="connsiteX0" fmla="*/ 9752 w 10000"/>
                  <a:gd name="connsiteY0" fmla="*/ 3070 h 10838"/>
                  <a:gd name="connsiteX1" fmla="*/ 8685 w 10000"/>
                  <a:gd name="connsiteY1" fmla="*/ 1796 h 10838"/>
                  <a:gd name="connsiteX2" fmla="*/ 7593 w 10000"/>
                  <a:gd name="connsiteY2" fmla="*/ 522 h 10838"/>
                  <a:gd name="connsiteX3" fmla="*/ 5806 w 10000"/>
                  <a:gd name="connsiteY3" fmla="*/ 211 h 10838"/>
                  <a:gd name="connsiteX4" fmla="*/ 2953 w 10000"/>
                  <a:gd name="connsiteY4" fmla="*/ 3356 h 10838"/>
                  <a:gd name="connsiteX5" fmla="*/ 1688 w 10000"/>
                  <a:gd name="connsiteY5" fmla="*/ 6060 h 10838"/>
                  <a:gd name="connsiteX6" fmla="*/ 0 w 10000"/>
                  <a:gd name="connsiteY6" fmla="*/ 9855 h 10838"/>
                  <a:gd name="connsiteX7" fmla="*/ 6450 w 10000"/>
                  <a:gd name="connsiteY7" fmla="*/ 10784 h 10838"/>
                  <a:gd name="connsiteX8" fmla="*/ 6814 w 10000"/>
                  <a:gd name="connsiteY8" fmla="*/ 7901 h 10838"/>
                  <a:gd name="connsiteX9" fmla="*/ 6551 w 10000"/>
                  <a:gd name="connsiteY9" fmla="*/ 5956 h 10838"/>
                  <a:gd name="connsiteX10" fmla="*/ 9380 w 10000"/>
                  <a:gd name="connsiteY10" fmla="*/ 4266 h 10838"/>
                  <a:gd name="connsiteX11" fmla="*/ 9752 w 10000"/>
                  <a:gd name="connsiteY11" fmla="*/ 3070 h 10838"/>
                  <a:gd name="connsiteX0" fmla="*/ 9752 w 9985"/>
                  <a:gd name="connsiteY0" fmla="*/ 3070 h 10838"/>
                  <a:gd name="connsiteX1" fmla="*/ 8685 w 9985"/>
                  <a:gd name="connsiteY1" fmla="*/ 1796 h 10838"/>
                  <a:gd name="connsiteX2" fmla="*/ 7593 w 9985"/>
                  <a:gd name="connsiteY2" fmla="*/ 522 h 10838"/>
                  <a:gd name="connsiteX3" fmla="*/ 5806 w 9985"/>
                  <a:gd name="connsiteY3" fmla="*/ 211 h 10838"/>
                  <a:gd name="connsiteX4" fmla="*/ 2953 w 9985"/>
                  <a:gd name="connsiteY4" fmla="*/ 3356 h 10838"/>
                  <a:gd name="connsiteX5" fmla="*/ 1688 w 9985"/>
                  <a:gd name="connsiteY5" fmla="*/ 6060 h 10838"/>
                  <a:gd name="connsiteX6" fmla="*/ 0 w 9985"/>
                  <a:gd name="connsiteY6" fmla="*/ 9855 h 10838"/>
                  <a:gd name="connsiteX7" fmla="*/ 6450 w 9985"/>
                  <a:gd name="connsiteY7" fmla="*/ 10784 h 10838"/>
                  <a:gd name="connsiteX8" fmla="*/ 6814 w 9985"/>
                  <a:gd name="connsiteY8" fmla="*/ 7901 h 10838"/>
                  <a:gd name="connsiteX9" fmla="*/ 6551 w 9985"/>
                  <a:gd name="connsiteY9" fmla="*/ 5956 h 10838"/>
                  <a:gd name="connsiteX10" fmla="*/ 9331 w 9985"/>
                  <a:gd name="connsiteY10" fmla="*/ 4937 h 10838"/>
                  <a:gd name="connsiteX11" fmla="*/ 9752 w 9985"/>
                  <a:gd name="connsiteY11" fmla="*/ 3070 h 10838"/>
                  <a:gd name="connsiteX0" fmla="*/ 9767 w 10000"/>
                  <a:gd name="connsiteY0" fmla="*/ 2833 h 10000"/>
                  <a:gd name="connsiteX1" fmla="*/ 8698 w 10000"/>
                  <a:gd name="connsiteY1" fmla="*/ 1657 h 10000"/>
                  <a:gd name="connsiteX2" fmla="*/ 7604 w 10000"/>
                  <a:gd name="connsiteY2" fmla="*/ 482 h 10000"/>
                  <a:gd name="connsiteX3" fmla="*/ 5815 w 10000"/>
                  <a:gd name="connsiteY3" fmla="*/ 195 h 10000"/>
                  <a:gd name="connsiteX4" fmla="*/ 2957 w 10000"/>
                  <a:gd name="connsiteY4" fmla="*/ 3097 h 10000"/>
                  <a:gd name="connsiteX5" fmla="*/ 1691 w 10000"/>
                  <a:gd name="connsiteY5" fmla="*/ 5591 h 10000"/>
                  <a:gd name="connsiteX6" fmla="*/ 0 w 10000"/>
                  <a:gd name="connsiteY6" fmla="*/ 9093 h 10000"/>
                  <a:gd name="connsiteX7" fmla="*/ 6460 w 10000"/>
                  <a:gd name="connsiteY7" fmla="*/ 9950 h 10000"/>
                  <a:gd name="connsiteX8" fmla="*/ 6824 w 10000"/>
                  <a:gd name="connsiteY8" fmla="*/ 7290 h 10000"/>
                  <a:gd name="connsiteX9" fmla="*/ 7252 w 10000"/>
                  <a:gd name="connsiteY9" fmla="*/ 5638 h 10000"/>
                  <a:gd name="connsiteX10" fmla="*/ 9345 w 10000"/>
                  <a:gd name="connsiteY10" fmla="*/ 4555 h 10000"/>
                  <a:gd name="connsiteX11" fmla="*/ 9767 w 10000"/>
                  <a:gd name="connsiteY11" fmla="*/ 2833 h 10000"/>
                  <a:gd name="connsiteX0" fmla="*/ 9767 w 10000"/>
                  <a:gd name="connsiteY0" fmla="*/ 2833 h 10000"/>
                  <a:gd name="connsiteX1" fmla="*/ 8698 w 10000"/>
                  <a:gd name="connsiteY1" fmla="*/ 1657 h 10000"/>
                  <a:gd name="connsiteX2" fmla="*/ 7604 w 10000"/>
                  <a:gd name="connsiteY2" fmla="*/ 482 h 10000"/>
                  <a:gd name="connsiteX3" fmla="*/ 5815 w 10000"/>
                  <a:gd name="connsiteY3" fmla="*/ 195 h 10000"/>
                  <a:gd name="connsiteX4" fmla="*/ 2612 w 10000"/>
                  <a:gd name="connsiteY4" fmla="*/ 3002 h 10000"/>
                  <a:gd name="connsiteX5" fmla="*/ 1691 w 10000"/>
                  <a:gd name="connsiteY5" fmla="*/ 5591 h 10000"/>
                  <a:gd name="connsiteX6" fmla="*/ 0 w 10000"/>
                  <a:gd name="connsiteY6" fmla="*/ 9093 h 10000"/>
                  <a:gd name="connsiteX7" fmla="*/ 6460 w 10000"/>
                  <a:gd name="connsiteY7" fmla="*/ 9950 h 10000"/>
                  <a:gd name="connsiteX8" fmla="*/ 6824 w 10000"/>
                  <a:gd name="connsiteY8" fmla="*/ 7290 h 10000"/>
                  <a:gd name="connsiteX9" fmla="*/ 7252 w 10000"/>
                  <a:gd name="connsiteY9" fmla="*/ 5638 h 10000"/>
                  <a:gd name="connsiteX10" fmla="*/ 9345 w 10000"/>
                  <a:gd name="connsiteY10" fmla="*/ 4555 h 10000"/>
                  <a:gd name="connsiteX11" fmla="*/ 9767 w 10000"/>
                  <a:gd name="connsiteY11" fmla="*/ 2833 h 10000"/>
                  <a:gd name="connsiteX0" fmla="*/ 9767 w 10000"/>
                  <a:gd name="connsiteY0" fmla="*/ 2833 h 9999"/>
                  <a:gd name="connsiteX1" fmla="*/ 8698 w 10000"/>
                  <a:gd name="connsiteY1" fmla="*/ 1657 h 9999"/>
                  <a:gd name="connsiteX2" fmla="*/ 7604 w 10000"/>
                  <a:gd name="connsiteY2" fmla="*/ 482 h 9999"/>
                  <a:gd name="connsiteX3" fmla="*/ 5815 w 10000"/>
                  <a:gd name="connsiteY3" fmla="*/ 195 h 9999"/>
                  <a:gd name="connsiteX4" fmla="*/ 2612 w 10000"/>
                  <a:gd name="connsiteY4" fmla="*/ 3002 h 9999"/>
                  <a:gd name="connsiteX5" fmla="*/ 1691 w 10000"/>
                  <a:gd name="connsiteY5" fmla="*/ 5591 h 9999"/>
                  <a:gd name="connsiteX6" fmla="*/ 0 w 10000"/>
                  <a:gd name="connsiteY6" fmla="*/ 9093 h 9999"/>
                  <a:gd name="connsiteX7" fmla="*/ 6460 w 10000"/>
                  <a:gd name="connsiteY7" fmla="*/ 9950 h 9999"/>
                  <a:gd name="connsiteX8" fmla="*/ 6824 w 10000"/>
                  <a:gd name="connsiteY8" fmla="*/ 7290 h 9999"/>
                  <a:gd name="connsiteX9" fmla="*/ 7252 w 10000"/>
                  <a:gd name="connsiteY9" fmla="*/ 5638 h 9999"/>
                  <a:gd name="connsiteX10" fmla="*/ 9345 w 10000"/>
                  <a:gd name="connsiteY10" fmla="*/ 4555 h 9999"/>
                  <a:gd name="connsiteX11" fmla="*/ 9767 w 10000"/>
                  <a:gd name="connsiteY11" fmla="*/ 2833 h 9999"/>
                  <a:gd name="connsiteX0" fmla="*/ 9934 w 10167"/>
                  <a:gd name="connsiteY0" fmla="*/ 2833 h 10000"/>
                  <a:gd name="connsiteX1" fmla="*/ 8865 w 10167"/>
                  <a:gd name="connsiteY1" fmla="*/ 1657 h 10000"/>
                  <a:gd name="connsiteX2" fmla="*/ 7771 w 10167"/>
                  <a:gd name="connsiteY2" fmla="*/ 482 h 10000"/>
                  <a:gd name="connsiteX3" fmla="*/ 5982 w 10167"/>
                  <a:gd name="connsiteY3" fmla="*/ 195 h 10000"/>
                  <a:gd name="connsiteX4" fmla="*/ 2779 w 10167"/>
                  <a:gd name="connsiteY4" fmla="*/ 3002 h 10000"/>
                  <a:gd name="connsiteX5" fmla="*/ 1858 w 10167"/>
                  <a:gd name="connsiteY5" fmla="*/ 5592 h 10000"/>
                  <a:gd name="connsiteX6" fmla="*/ 167 w 10167"/>
                  <a:gd name="connsiteY6" fmla="*/ 9094 h 10000"/>
                  <a:gd name="connsiteX7" fmla="*/ 6627 w 10167"/>
                  <a:gd name="connsiteY7" fmla="*/ 9951 h 10000"/>
                  <a:gd name="connsiteX8" fmla="*/ 6991 w 10167"/>
                  <a:gd name="connsiteY8" fmla="*/ 7291 h 10000"/>
                  <a:gd name="connsiteX9" fmla="*/ 7419 w 10167"/>
                  <a:gd name="connsiteY9" fmla="*/ 5639 h 10000"/>
                  <a:gd name="connsiteX10" fmla="*/ 9512 w 10167"/>
                  <a:gd name="connsiteY10" fmla="*/ 4555 h 10000"/>
                  <a:gd name="connsiteX11" fmla="*/ 9934 w 10167"/>
                  <a:gd name="connsiteY11" fmla="*/ 2833 h 10000"/>
                  <a:gd name="connsiteX0" fmla="*/ 9795 w 10028"/>
                  <a:gd name="connsiteY0" fmla="*/ 2833 h 10000"/>
                  <a:gd name="connsiteX1" fmla="*/ 8726 w 10028"/>
                  <a:gd name="connsiteY1" fmla="*/ 1657 h 10000"/>
                  <a:gd name="connsiteX2" fmla="*/ 7632 w 10028"/>
                  <a:gd name="connsiteY2" fmla="*/ 482 h 10000"/>
                  <a:gd name="connsiteX3" fmla="*/ 5843 w 10028"/>
                  <a:gd name="connsiteY3" fmla="*/ 195 h 10000"/>
                  <a:gd name="connsiteX4" fmla="*/ 2640 w 10028"/>
                  <a:gd name="connsiteY4" fmla="*/ 3002 h 10000"/>
                  <a:gd name="connsiteX5" fmla="*/ 1719 w 10028"/>
                  <a:gd name="connsiteY5" fmla="*/ 5592 h 10000"/>
                  <a:gd name="connsiteX6" fmla="*/ 28 w 10028"/>
                  <a:gd name="connsiteY6" fmla="*/ 9094 h 10000"/>
                  <a:gd name="connsiteX7" fmla="*/ 6488 w 10028"/>
                  <a:gd name="connsiteY7" fmla="*/ 9951 h 10000"/>
                  <a:gd name="connsiteX8" fmla="*/ 6852 w 10028"/>
                  <a:gd name="connsiteY8" fmla="*/ 7291 h 10000"/>
                  <a:gd name="connsiteX9" fmla="*/ 7280 w 10028"/>
                  <a:gd name="connsiteY9" fmla="*/ 5639 h 10000"/>
                  <a:gd name="connsiteX10" fmla="*/ 9373 w 10028"/>
                  <a:gd name="connsiteY10" fmla="*/ 4555 h 10000"/>
                  <a:gd name="connsiteX11" fmla="*/ 9795 w 10028"/>
                  <a:gd name="connsiteY11" fmla="*/ 283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8" h="10000">
                    <a:moveTo>
                      <a:pt x="9795" y="2833"/>
                    </a:moveTo>
                    <a:lnTo>
                      <a:pt x="8726" y="1657"/>
                    </a:lnTo>
                    <a:lnTo>
                      <a:pt x="7632" y="482"/>
                    </a:lnTo>
                    <a:cubicBezTo>
                      <a:pt x="7211" y="2"/>
                      <a:pt x="6365" y="-166"/>
                      <a:pt x="5843" y="195"/>
                    </a:cubicBezTo>
                    <a:cubicBezTo>
                      <a:pt x="4973" y="770"/>
                      <a:pt x="3734" y="1442"/>
                      <a:pt x="2640" y="3002"/>
                    </a:cubicBezTo>
                    <a:cubicBezTo>
                      <a:pt x="2094" y="3745"/>
                      <a:pt x="2016" y="4680"/>
                      <a:pt x="1719" y="5592"/>
                    </a:cubicBezTo>
                    <a:cubicBezTo>
                      <a:pt x="724" y="6384"/>
                      <a:pt x="-169" y="6324"/>
                      <a:pt x="28" y="9094"/>
                    </a:cubicBezTo>
                    <a:cubicBezTo>
                      <a:pt x="6241" y="9094"/>
                      <a:pt x="5351" y="10252"/>
                      <a:pt x="6488" y="9951"/>
                    </a:cubicBezTo>
                    <a:cubicBezTo>
                      <a:pt x="7625" y="9651"/>
                      <a:pt x="7300" y="8059"/>
                      <a:pt x="6852" y="7291"/>
                    </a:cubicBezTo>
                    <a:cubicBezTo>
                      <a:pt x="7126" y="6859"/>
                      <a:pt x="6858" y="6046"/>
                      <a:pt x="7280" y="5639"/>
                    </a:cubicBezTo>
                    <a:cubicBezTo>
                      <a:pt x="8174" y="4775"/>
                      <a:pt x="9373" y="4555"/>
                      <a:pt x="9373" y="4555"/>
                    </a:cubicBezTo>
                    <a:cubicBezTo>
                      <a:pt x="10019" y="4435"/>
                      <a:pt x="10242" y="3312"/>
                      <a:pt x="9795" y="28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3" name="Freeform 14">
                <a:extLst>
                  <a:ext uri="{FF2B5EF4-FFF2-40B4-BE49-F238E27FC236}">
                    <a16:creationId xmlns:a16="http://schemas.microsoft.com/office/drawing/2014/main" id="{38B22609-5726-4C90-88F9-2DCD00E15D1A}"/>
                  </a:ext>
                </a:extLst>
              </p:cNvPr>
              <p:cNvSpPr>
                <a:spLocks/>
              </p:cNvSpPr>
              <p:nvPr/>
            </p:nvSpPr>
            <p:spPr bwMode="auto">
              <a:xfrm>
                <a:off x="2752" y="1606"/>
                <a:ext cx="55" cy="10"/>
              </a:xfrm>
              <a:custGeom>
                <a:avLst/>
                <a:gdLst>
                  <a:gd name="T0" fmla="*/ 0 w 55"/>
                  <a:gd name="T1" fmla="*/ 0 h 10"/>
                  <a:gd name="T2" fmla="*/ 55 w 55"/>
                  <a:gd name="T3" fmla="*/ 10 h 10"/>
                  <a:gd name="T4" fmla="*/ 0 w 55"/>
                  <a:gd name="T5" fmla="*/ 0 h 10"/>
                  <a:gd name="T6" fmla="*/ 0 w 55"/>
                  <a:gd name="T7" fmla="*/ 0 h 10"/>
                </a:gdLst>
                <a:ahLst/>
                <a:cxnLst>
                  <a:cxn ang="0">
                    <a:pos x="T0" y="T1"/>
                  </a:cxn>
                  <a:cxn ang="0">
                    <a:pos x="T2" y="T3"/>
                  </a:cxn>
                  <a:cxn ang="0">
                    <a:pos x="T4" y="T5"/>
                  </a:cxn>
                  <a:cxn ang="0">
                    <a:pos x="T6" y="T7"/>
                  </a:cxn>
                </a:cxnLst>
                <a:rect l="0" t="0" r="r" b="b"/>
                <a:pathLst>
                  <a:path w="55" h="10">
                    <a:moveTo>
                      <a:pt x="0" y="0"/>
                    </a:moveTo>
                    <a:lnTo>
                      <a:pt x="55" y="10"/>
                    </a:lnTo>
                    <a:lnTo>
                      <a:pt x="0" y="0"/>
                    </a:lnTo>
                    <a:lnTo>
                      <a:pt x="0" y="0"/>
                    </a:lnTo>
                    <a:close/>
                  </a:path>
                </a:pathLst>
              </a:custGeom>
              <a:solidFill>
                <a:srgbClr val="D7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4" name="Freeform 15">
                <a:extLst>
                  <a:ext uri="{FF2B5EF4-FFF2-40B4-BE49-F238E27FC236}">
                    <a16:creationId xmlns:a16="http://schemas.microsoft.com/office/drawing/2014/main" id="{8E6E8DDA-C2FA-4535-85D8-1736E8FCB5F8}"/>
                  </a:ext>
                </a:extLst>
              </p:cNvPr>
              <p:cNvSpPr>
                <a:spLocks/>
              </p:cNvSpPr>
              <p:nvPr/>
            </p:nvSpPr>
            <p:spPr bwMode="auto">
              <a:xfrm>
                <a:off x="2752" y="1064"/>
                <a:ext cx="55" cy="552"/>
              </a:xfrm>
              <a:custGeom>
                <a:avLst/>
                <a:gdLst>
                  <a:gd name="T0" fmla="*/ 25 w 37"/>
                  <a:gd name="T1" fmla="*/ 221 h 366"/>
                  <a:gd name="T2" fmla="*/ 6 w 37"/>
                  <a:gd name="T3" fmla="*/ 0 h 366"/>
                  <a:gd name="T4" fmla="*/ 0 w 37"/>
                  <a:gd name="T5" fmla="*/ 359 h 366"/>
                  <a:gd name="T6" fmla="*/ 37 w 37"/>
                  <a:gd name="T7" fmla="*/ 366 h 366"/>
                  <a:gd name="T8" fmla="*/ 37 w 37"/>
                  <a:gd name="T9" fmla="*/ 316 h 366"/>
                  <a:gd name="T10" fmla="*/ 17 w 37"/>
                  <a:gd name="T11" fmla="*/ 248 h 366"/>
                  <a:gd name="T12" fmla="*/ 25 w 37"/>
                  <a:gd name="T13" fmla="*/ 221 h 366"/>
                </a:gdLst>
                <a:ahLst/>
                <a:cxnLst>
                  <a:cxn ang="0">
                    <a:pos x="T0" y="T1"/>
                  </a:cxn>
                  <a:cxn ang="0">
                    <a:pos x="T2" y="T3"/>
                  </a:cxn>
                  <a:cxn ang="0">
                    <a:pos x="T4" y="T5"/>
                  </a:cxn>
                  <a:cxn ang="0">
                    <a:pos x="T6" y="T7"/>
                  </a:cxn>
                  <a:cxn ang="0">
                    <a:pos x="T8" y="T9"/>
                  </a:cxn>
                  <a:cxn ang="0">
                    <a:pos x="T10" y="T11"/>
                  </a:cxn>
                  <a:cxn ang="0">
                    <a:pos x="T12" y="T13"/>
                  </a:cxn>
                </a:cxnLst>
                <a:rect l="0" t="0" r="r" b="b"/>
                <a:pathLst>
                  <a:path w="37" h="366">
                    <a:moveTo>
                      <a:pt x="25" y="221"/>
                    </a:moveTo>
                    <a:cubicBezTo>
                      <a:pt x="7" y="168"/>
                      <a:pt x="11" y="0"/>
                      <a:pt x="6" y="0"/>
                    </a:cubicBezTo>
                    <a:cubicBezTo>
                      <a:pt x="2" y="0"/>
                      <a:pt x="0" y="344"/>
                      <a:pt x="0" y="359"/>
                    </a:cubicBezTo>
                    <a:cubicBezTo>
                      <a:pt x="37" y="366"/>
                      <a:pt x="37" y="366"/>
                      <a:pt x="37" y="366"/>
                    </a:cubicBezTo>
                    <a:cubicBezTo>
                      <a:pt x="37" y="316"/>
                      <a:pt x="37" y="316"/>
                      <a:pt x="37" y="316"/>
                    </a:cubicBezTo>
                    <a:cubicBezTo>
                      <a:pt x="37" y="291"/>
                      <a:pt x="30" y="268"/>
                      <a:pt x="17" y="248"/>
                    </a:cubicBezTo>
                    <a:cubicBezTo>
                      <a:pt x="19" y="239"/>
                      <a:pt x="21" y="230"/>
                      <a:pt x="25" y="2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5" name="Freeform 16">
                <a:extLst>
                  <a:ext uri="{FF2B5EF4-FFF2-40B4-BE49-F238E27FC236}">
                    <a16:creationId xmlns:a16="http://schemas.microsoft.com/office/drawing/2014/main" id="{955B0172-9BCC-488D-822B-C8453DF17AFD}"/>
                  </a:ext>
                </a:extLst>
              </p:cNvPr>
              <p:cNvSpPr>
                <a:spLocks/>
              </p:cNvSpPr>
              <p:nvPr/>
            </p:nvSpPr>
            <p:spPr bwMode="auto">
              <a:xfrm>
                <a:off x="2752" y="1606"/>
                <a:ext cx="55" cy="214"/>
              </a:xfrm>
              <a:custGeom>
                <a:avLst/>
                <a:gdLst>
                  <a:gd name="T0" fmla="*/ 0 w 37"/>
                  <a:gd name="T1" fmla="*/ 105 h 142"/>
                  <a:gd name="T2" fmla="*/ 33 w 37"/>
                  <a:gd name="T3" fmla="*/ 142 h 142"/>
                  <a:gd name="T4" fmla="*/ 37 w 37"/>
                  <a:gd name="T5" fmla="*/ 57 h 142"/>
                  <a:gd name="T6" fmla="*/ 37 w 37"/>
                  <a:gd name="T7" fmla="*/ 7 h 142"/>
                  <a:gd name="T8" fmla="*/ 0 w 37"/>
                  <a:gd name="T9" fmla="*/ 0 h 142"/>
                  <a:gd name="T10" fmla="*/ 0 w 37"/>
                  <a:gd name="T11" fmla="*/ 105 h 142"/>
                </a:gdLst>
                <a:ahLst/>
                <a:cxnLst>
                  <a:cxn ang="0">
                    <a:pos x="T0" y="T1"/>
                  </a:cxn>
                  <a:cxn ang="0">
                    <a:pos x="T2" y="T3"/>
                  </a:cxn>
                  <a:cxn ang="0">
                    <a:pos x="T4" y="T5"/>
                  </a:cxn>
                  <a:cxn ang="0">
                    <a:pos x="T6" y="T7"/>
                  </a:cxn>
                  <a:cxn ang="0">
                    <a:pos x="T8" y="T9"/>
                  </a:cxn>
                  <a:cxn ang="0">
                    <a:pos x="T10" y="T11"/>
                  </a:cxn>
                </a:cxnLst>
                <a:rect l="0" t="0" r="r" b="b"/>
                <a:pathLst>
                  <a:path w="37" h="142">
                    <a:moveTo>
                      <a:pt x="0" y="105"/>
                    </a:moveTo>
                    <a:cubicBezTo>
                      <a:pt x="0" y="124"/>
                      <a:pt x="14" y="139"/>
                      <a:pt x="33" y="142"/>
                    </a:cubicBezTo>
                    <a:cubicBezTo>
                      <a:pt x="37" y="57"/>
                      <a:pt x="37" y="57"/>
                      <a:pt x="37" y="57"/>
                    </a:cubicBezTo>
                    <a:cubicBezTo>
                      <a:pt x="37" y="7"/>
                      <a:pt x="37" y="7"/>
                      <a:pt x="37" y="7"/>
                    </a:cubicBezTo>
                    <a:cubicBezTo>
                      <a:pt x="0" y="0"/>
                      <a:pt x="0" y="0"/>
                      <a:pt x="0" y="0"/>
                    </a:cubicBezTo>
                    <a:lnTo>
                      <a:pt x="0" y="105"/>
                    </a:lnTo>
                    <a:close/>
                  </a:path>
                </a:pathLst>
              </a:custGeom>
              <a:solidFill>
                <a:srgbClr val="001423">
                  <a:alpha val="3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6" name="Freeform 17">
                <a:extLst>
                  <a:ext uri="{FF2B5EF4-FFF2-40B4-BE49-F238E27FC236}">
                    <a16:creationId xmlns:a16="http://schemas.microsoft.com/office/drawing/2014/main" id="{B9D31093-F334-4305-B40E-6B5D95E039F0}"/>
                  </a:ext>
                </a:extLst>
              </p:cNvPr>
              <p:cNvSpPr>
                <a:spLocks/>
              </p:cNvSpPr>
              <p:nvPr/>
            </p:nvSpPr>
            <p:spPr bwMode="auto">
              <a:xfrm>
                <a:off x="2838" y="1064"/>
                <a:ext cx="24" cy="314"/>
              </a:xfrm>
              <a:custGeom>
                <a:avLst/>
                <a:gdLst>
                  <a:gd name="T0" fmla="*/ 4 w 16"/>
                  <a:gd name="T1" fmla="*/ 207 h 208"/>
                  <a:gd name="T2" fmla="*/ 16 w 16"/>
                  <a:gd name="T3" fmla="*/ 205 h 208"/>
                  <a:gd name="T4" fmla="*/ 9 w 16"/>
                  <a:gd name="T5" fmla="*/ 0 h 208"/>
                  <a:gd name="T6" fmla="*/ 0 w 16"/>
                  <a:gd name="T7" fmla="*/ 208 h 208"/>
                  <a:gd name="T8" fmla="*/ 4 w 16"/>
                  <a:gd name="T9" fmla="*/ 207 h 208"/>
                </a:gdLst>
                <a:ahLst/>
                <a:cxnLst>
                  <a:cxn ang="0">
                    <a:pos x="T0" y="T1"/>
                  </a:cxn>
                  <a:cxn ang="0">
                    <a:pos x="T2" y="T3"/>
                  </a:cxn>
                  <a:cxn ang="0">
                    <a:pos x="T4" y="T5"/>
                  </a:cxn>
                  <a:cxn ang="0">
                    <a:pos x="T6" y="T7"/>
                  </a:cxn>
                  <a:cxn ang="0">
                    <a:pos x="T8" y="T9"/>
                  </a:cxn>
                </a:cxnLst>
                <a:rect l="0" t="0" r="r" b="b"/>
                <a:pathLst>
                  <a:path w="16" h="208">
                    <a:moveTo>
                      <a:pt x="4" y="207"/>
                    </a:moveTo>
                    <a:cubicBezTo>
                      <a:pt x="8" y="207"/>
                      <a:pt x="12" y="206"/>
                      <a:pt x="16" y="205"/>
                    </a:cubicBezTo>
                    <a:cubicBezTo>
                      <a:pt x="14" y="100"/>
                      <a:pt x="13" y="0"/>
                      <a:pt x="9" y="0"/>
                    </a:cubicBezTo>
                    <a:cubicBezTo>
                      <a:pt x="6" y="0"/>
                      <a:pt x="2" y="129"/>
                      <a:pt x="0" y="208"/>
                    </a:cubicBezTo>
                    <a:cubicBezTo>
                      <a:pt x="1" y="207"/>
                      <a:pt x="2" y="207"/>
                      <a:pt x="4" y="2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7" name="Freeform 18">
                <a:extLst>
                  <a:ext uri="{FF2B5EF4-FFF2-40B4-BE49-F238E27FC236}">
                    <a16:creationId xmlns:a16="http://schemas.microsoft.com/office/drawing/2014/main" id="{95ADE35C-D2BD-4E4E-BAD4-64684B14CEA1}"/>
                  </a:ext>
                </a:extLst>
              </p:cNvPr>
              <p:cNvSpPr>
                <a:spLocks/>
              </p:cNvSpPr>
              <p:nvPr/>
            </p:nvSpPr>
            <p:spPr bwMode="auto">
              <a:xfrm>
                <a:off x="2770" y="973"/>
                <a:ext cx="75" cy="830"/>
              </a:xfrm>
              <a:custGeom>
                <a:avLst/>
                <a:gdLst>
                  <a:gd name="T0" fmla="*/ 25 w 50"/>
                  <a:gd name="T1" fmla="*/ 550 h 550"/>
                  <a:gd name="T2" fmla="*/ 0 w 50"/>
                  <a:gd name="T3" fmla="*/ 525 h 550"/>
                  <a:gd name="T4" fmla="*/ 0 w 50"/>
                  <a:gd name="T5" fmla="*/ 25 h 550"/>
                  <a:gd name="T6" fmla="*/ 25 w 50"/>
                  <a:gd name="T7" fmla="*/ 0 h 550"/>
                  <a:gd name="T8" fmla="*/ 50 w 50"/>
                  <a:gd name="T9" fmla="*/ 25 h 550"/>
                  <a:gd name="T10" fmla="*/ 50 w 50"/>
                  <a:gd name="T11" fmla="*/ 525 h 550"/>
                  <a:gd name="T12" fmla="*/ 25 w 50"/>
                  <a:gd name="T13" fmla="*/ 550 h 550"/>
                </a:gdLst>
                <a:ahLst/>
                <a:cxnLst>
                  <a:cxn ang="0">
                    <a:pos x="T0" y="T1"/>
                  </a:cxn>
                  <a:cxn ang="0">
                    <a:pos x="T2" y="T3"/>
                  </a:cxn>
                  <a:cxn ang="0">
                    <a:pos x="T4" y="T5"/>
                  </a:cxn>
                  <a:cxn ang="0">
                    <a:pos x="T6" y="T7"/>
                  </a:cxn>
                  <a:cxn ang="0">
                    <a:pos x="T8" y="T9"/>
                  </a:cxn>
                  <a:cxn ang="0">
                    <a:pos x="T10" y="T11"/>
                  </a:cxn>
                  <a:cxn ang="0">
                    <a:pos x="T12" y="T13"/>
                  </a:cxn>
                </a:cxnLst>
                <a:rect l="0" t="0" r="r" b="b"/>
                <a:pathLst>
                  <a:path w="50" h="550">
                    <a:moveTo>
                      <a:pt x="25" y="550"/>
                    </a:moveTo>
                    <a:cubicBezTo>
                      <a:pt x="11" y="550"/>
                      <a:pt x="0" y="539"/>
                      <a:pt x="0" y="525"/>
                    </a:cubicBezTo>
                    <a:cubicBezTo>
                      <a:pt x="0" y="25"/>
                      <a:pt x="0" y="25"/>
                      <a:pt x="0" y="25"/>
                    </a:cubicBezTo>
                    <a:cubicBezTo>
                      <a:pt x="0" y="12"/>
                      <a:pt x="11" y="0"/>
                      <a:pt x="25" y="0"/>
                    </a:cubicBezTo>
                    <a:cubicBezTo>
                      <a:pt x="39" y="0"/>
                      <a:pt x="50" y="12"/>
                      <a:pt x="50" y="25"/>
                    </a:cubicBezTo>
                    <a:cubicBezTo>
                      <a:pt x="50" y="525"/>
                      <a:pt x="50" y="525"/>
                      <a:pt x="50" y="525"/>
                    </a:cubicBezTo>
                    <a:cubicBezTo>
                      <a:pt x="50" y="539"/>
                      <a:pt x="39" y="550"/>
                      <a:pt x="25" y="5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8" name="Freeform 19">
                <a:extLst>
                  <a:ext uri="{FF2B5EF4-FFF2-40B4-BE49-F238E27FC236}">
                    <a16:creationId xmlns:a16="http://schemas.microsoft.com/office/drawing/2014/main" id="{4A204333-92E0-40D6-9092-0FEEAF1927D5}"/>
                  </a:ext>
                </a:extLst>
              </p:cNvPr>
              <p:cNvSpPr>
                <a:spLocks/>
              </p:cNvSpPr>
              <p:nvPr/>
            </p:nvSpPr>
            <p:spPr bwMode="auto">
              <a:xfrm>
                <a:off x="2770" y="1653"/>
                <a:ext cx="75" cy="150"/>
              </a:xfrm>
              <a:custGeom>
                <a:avLst/>
                <a:gdLst>
                  <a:gd name="T0" fmla="*/ 50 w 50"/>
                  <a:gd name="T1" fmla="*/ 75 h 100"/>
                  <a:gd name="T2" fmla="*/ 50 w 50"/>
                  <a:gd name="T3" fmla="*/ 0 h 100"/>
                  <a:gd name="T4" fmla="*/ 0 w 50"/>
                  <a:gd name="T5" fmla="*/ 0 h 100"/>
                  <a:gd name="T6" fmla="*/ 0 w 50"/>
                  <a:gd name="T7" fmla="*/ 75 h 100"/>
                  <a:gd name="T8" fmla="*/ 25 w 50"/>
                  <a:gd name="T9" fmla="*/ 100 h 100"/>
                  <a:gd name="T10" fmla="*/ 50 w 50"/>
                  <a:gd name="T11" fmla="*/ 75 h 100"/>
                </a:gdLst>
                <a:ahLst/>
                <a:cxnLst>
                  <a:cxn ang="0">
                    <a:pos x="T0" y="T1"/>
                  </a:cxn>
                  <a:cxn ang="0">
                    <a:pos x="T2" y="T3"/>
                  </a:cxn>
                  <a:cxn ang="0">
                    <a:pos x="T4" y="T5"/>
                  </a:cxn>
                  <a:cxn ang="0">
                    <a:pos x="T6" y="T7"/>
                  </a:cxn>
                  <a:cxn ang="0">
                    <a:pos x="T8" y="T9"/>
                  </a:cxn>
                  <a:cxn ang="0">
                    <a:pos x="T10" y="T11"/>
                  </a:cxn>
                </a:cxnLst>
                <a:rect l="0" t="0" r="r" b="b"/>
                <a:pathLst>
                  <a:path w="50" h="100">
                    <a:moveTo>
                      <a:pt x="50" y="75"/>
                    </a:moveTo>
                    <a:cubicBezTo>
                      <a:pt x="50" y="0"/>
                      <a:pt x="50" y="0"/>
                      <a:pt x="50" y="0"/>
                    </a:cubicBezTo>
                    <a:cubicBezTo>
                      <a:pt x="0" y="0"/>
                      <a:pt x="0" y="0"/>
                      <a:pt x="0" y="0"/>
                    </a:cubicBezTo>
                    <a:cubicBezTo>
                      <a:pt x="0" y="75"/>
                      <a:pt x="0" y="75"/>
                      <a:pt x="0" y="75"/>
                    </a:cubicBezTo>
                    <a:cubicBezTo>
                      <a:pt x="0" y="89"/>
                      <a:pt x="11" y="100"/>
                      <a:pt x="25" y="100"/>
                    </a:cubicBezTo>
                    <a:cubicBezTo>
                      <a:pt x="39" y="100"/>
                      <a:pt x="50" y="89"/>
                      <a:pt x="50" y="7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9" name="Freeform 20">
                <a:extLst>
                  <a:ext uri="{FF2B5EF4-FFF2-40B4-BE49-F238E27FC236}">
                    <a16:creationId xmlns:a16="http://schemas.microsoft.com/office/drawing/2014/main" id="{4AB1094F-ED02-4C8A-AFD8-8CEDB901135A}"/>
                  </a:ext>
                </a:extLst>
              </p:cNvPr>
              <p:cNvSpPr>
                <a:spLocks/>
              </p:cNvSpPr>
              <p:nvPr/>
            </p:nvSpPr>
            <p:spPr bwMode="auto">
              <a:xfrm>
                <a:off x="2913" y="1059"/>
                <a:ext cx="129" cy="133"/>
              </a:xfrm>
              <a:custGeom>
                <a:avLst/>
                <a:gdLst>
                  <a:gd name="T0" fmla="*/ 30 w 85"/>
                  <a:gd name="T1" fmla="*/ 9 h 88"/>
                  <a:gd name="T2" fmla="*/ 22 w 85"/>
                  <a:gd name="T3" fmla="*/ 0 h 88"/>
                  <a:gd name="T4" fmla="*/ 7 w 85"/>
                  <a:gd name="T5" fmla="*/ 25 h 88"/>
                  <a:gd name="T6" fmla="*/ 45 w 85"/>
                  <a:gd name="T7" fmla="*/ 43 h 88"/>
                  <a:gd name="T8" fmla="*/ 48 w 85"/>
                  <a:gd name="T9" fmla="*/ 42 h 88"/>
                  <a:gd name="T10" fmla="*/ 67 w 85"/>
                  <a:gd name="T11" fmla="*/ 76 h 88"/>
                  <a:gd name="T12" fmla="*/ 82 w 85"/>
                  <a:gd name="T13" fmla="*/ 88 h 88"/>
                  <a:gd name="T14" fmla="*/ 73 w 85"/>
                  <a:gd name="T15" fmla="*/ 58 h 88"/>
                  <a:gd name="T16" fmla="*/ 30 w 85"/>
                  <a:gd name="T17"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8">
                    <a:moveTo>
                      <a:pt x="30" y="9"/>
                    </a:moveTo>
                    <a:cubicBezTo>
                      <a:pt x="22" y="0"/>
                      <a:pt x="22" y="0"/>
                      <a:pt x="22" y="0"/>
                    </a:cubicBezTo>
                    <a:cubicBezTo>
                      <a:pt x="13" y="8"/>
                      <a:pt x="0" y="14"/>
                      <a:pt x="7" y="25"/>
                    </a:cubicBezTo>
                    <a:cubicBezTo>
                      <a:pt x="18" y="43"/>
                      <a:pt x="35" y="46"/>
                      <a:pt x="45" y="43"/>
                    </a:cubicBezTo>
                    <a:cubicBezTo>
                      <a:pt x="46" y="43"/>
                      <a:pt x="47" y="42"/>
                      <a:pt x="48" y="42"/>
                    </a:cubicBezTo>
                    <a:cubicBezTo>
                      <a:pt x="51" y="55"/>
                      <a:pt x="57" y="67"/>
                      <a:pt x="67" y="76"/>
                    </a:cubicBezTo>
                    <a:cubicBezTo>
                      <a:pt x="71" y="81"/>
                      <a:pt x="76" y="85"/>
                      <a:pt x="82" y="88"/>
                    </a:cubicBezTo>
                    <a:cubicBezTo>
                      <a:pt x="85" y="79"/>
                      <a:pt x="82" y="69"/>
                      <a:pt x="73" y="58"/>
                    </a:cubicBezTo>
                    <a:lnTo>
                      <a:pt x="3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0" name="Freeform 21">
                <a:extLst>
                  <a:ext uri="{FF2B5EF4-FFF2-40B4-BE49-F238E27FC236}">
                    <a16:creationId xmlns:a16="http://schemas.microsoft.com/office/drawing/2014/main" id="{A7B0443C-25DB-4A1B-BB41-E00E435EC931}"/>
                  </a:ext>
                </a:extLst>
              </p:cNvPr>
              <p:cNvSpPr>
                <a:spLocks/>
              </p:cNvSpPr>
              <p:nvPr/>
            </p:nvSpPr>
            <p:spPr bwMode="auto">
              <a:xfrm>
                <a:off x="2912" y="978"/>
                <a:ext cx="213" cy="139"/>
              </a:xfrm>
              <a:custGeom>
                <a:avLst/>
                <a:gdLst>
                  <a:gd name="T0" fmla="*/ 35 w 141"/>
                  <a:gd name="T1" fmla="*/ 89 h 92"/>
                  <a:gd name="T2" fmla="*/ 8 w 141"/>
                  <a:gd name="T3" fmla="*/ 79 h 92"/>
                  <a:gd name="T4" fmla="*/ 15 w 141"/>
                  <a:gd name="T5" fmla="*/ 44 h 92"/>
                  <a:gd name="T6" fmla="*/ 106 w 141"/>
                  <a:gd name="T7" fmla="*/ 4 h 92"/>
                  <a:gd name="T8" fmla="*/ 137 w 141"/>
                  <a:gd name="T9" fmla="*/ 22 h 92"/>
                  <a:gd name="T10" fmla="*/ 119 w 141"/>
                  <a:gd name="T11" fmla="*/ 52 h 92"/>
                  <a:gd name="T12" fmla="*/ 42 w 141"/>
                  <a:gd name="T13" fmla="*/ 86 h 92"/>
                  <a:gd name="T14" fmla="*/ 35 w 141"/>
                  <a:gd name="T15" fmla="*/ 89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92">
                    <a:moveTo>
                      <a:pt x="35" y="89"/>
                    </a:moveTo>
                    <a:cubicBezTo>
                      <a:pt x="25" y="92"/>
                      <a:pt x="14" y="88"/>
                      <a:pt x="8" y="79"/>
                    </a:cubicBezTo>
                    <a:cubicBezTo>
                      <a:pt x="0" y="67"/>
                      <a:pt x="4" y="51"/>
                      <a:pt x="15" y="44"/>
                    </a:cubicBezTo>
                    <a:cubicBezTo>
                      <a:pt x="43" y="26"/>
                      <a:pt x="74" y="13"/>
                      <a:pt x="106" y="4"/>
                    </a:cubicBezTo>
                    <a:cubicBezTo>
                      <a:pt x="120" y="0"/>
                      <a:pt x="133" y="8"/>
                      <a:pt x="137" y="22"/>
                    </a:cubicBezTo>
                    <a:cubicBezTo>
                      <a:pt x="141" y="35"/>
                      <a:pt x="133" y="49"/>
                      <a:pt x="119" y="52"/>
                    </a:cubicBezTo>
                    <a:cubicBezTo>
                      <a:pt x="92" y="60"/>
                      <a:pt x="66" y="71"/>
                      <a:pt x="42" y="86"/>
                    </a:cubicBezTo>
                    <a:cubicBezTo>
                      <a:pt x="40" y="88"/>
                      <a:pt x="38" y="89"/>
                      <a:pt x="35" y="8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1" name="Oval 22">
                <a:extLst>
                  <a:ext uri="{FF2B5EF4-FFF2-40B4-BE49-F238E27FC236}">
                    <a16:creationId xmlns:a16="http://schemas.microsoft.com/office/drawing/2014/main" id="{05160D79-B419-47C7-9C27-03DF1DD139AE}"/>
                  </a:ext>
                </a:extLst>
              </p:cNvPr>
              <p:cNvSpPr>
                <a:spLocks noChangeArrowheads="1"/>
              </p:cNvSpPr>
              <p:nvPr/>
            </p:nvSpPr>
            <p:spPr bwMode="auto">
              <a:xfrm>
                <a:off x="3027" y="831"/>
                <a:ext cx="302" cy="30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2" name="Freeform 23">
                <a:extLst>
                  <a:ext uri="{FF2B5EF4-FFF2-40B4-BE49-F238E27FC236}">
                    <a16:creationId xmlns:a16="http://schemas.microsoft.com/office/drawing/2014/main" id="{4A23C08D-3CE5-4B20-A482-FBF9850B8FDA}"/>
                  </a:ext>
                </a:extLst>
              </p:cNvPr>
              <p:cNvSpPr>
                <a:spLocks/>
              </p:cNvSpPr>
              <p:nvPr/>
            </p:nvSpPr>
            <p:spPr bwMode="auto">
              <a:xfrm>
                <a:off x="3083" y="948"/>
                <a:ext cx="226" cy="422"/>
              </a:xfrm>
              <a:custGeom>
                <a:avLst/>
                <a:gdLst>
                  <a:gd name="T0" fmla="*/ 0 w 150"/>
                  <a:gd name="T1" fmla="*/ 0 h 280"/>
                  <a:gd name="T2" fmla="*/ 150 w 150"/>
                  <a:gd name="T3" fmla="*/ 0 h 280"/>
                  <a:gd name="T4" fmla="*/ 150 w 150"/>
                  <a:gd name="T5" fmla="*/ 250 h 280"/>
                  <a:gd name="T6" fmla="*/ 73 w 150"/>
                  <a:gd name="T7" fmla="*/ 280 h 280"/>
                  <a:gd name="T8" fmla="*/ 0 w 150"/>
                  <a:gd name="T9" fmla="*/ 250 h 280"/>
                  <a:gd name="T10" fmla="*/ 0 w 150"/>
                  <a:gd name="T11" fmla="*/ 0 h 280"/>
                </a:gdLst>
                <a:ahLst/>
                <a:cxnLst>
                  <a:cxn ang="0">
                    <a:pos x="T0" y="T1"/>
                  </a:cxn>
                  <a:cxn ang="0">
                    <a:pos x="T2" y="T3"/>
                  </a:cxn>
                  <a:cxn ang="0">
                    <a:pos x="T4" y="T5"/>
                  </a:cxn>
                  <a:cxn ang="0">
                    <a:pos x="T6" y="T7"/>
                  </a:cxn>
                  <a:cxn ang="0">
                    <a:pos x="T8" y="T9"/>
                  </a:cxn>
                  <a:cxn ang="0">
                    <a:pos x="T10" y="T11"/>
                  </a:cxn>
                </a:cxnLst>
                <a:rect l="0" t="0" r="r" b="b"/>
                <a:pathLst>
                  <a:path w="150" h="280">
                    <a:moveTo>
                      <a:pt x="0" y="0"/>
                    </a:moveTo>
                    <a:cubicBezTo>
                      <a:pt x="150" y="0"/>
                      <a:pt x="150" y="0"/>
                      <a:pt x="150" y="0"/>
                    </a:cubicBezTo>
                    <a:cubicBezTo>
                      <a:pt x="150" y="250"/>
                      <a:pt x="150" y="250"/>
                      <a:pt x="150" y="250"/>
                    </a:cubicBezTo>
                    <a:cubicBezTo>
                      <a:pt x="150" y="250"/>
                      <a:pt x="119" y="280"/>
                      <a:pt x="73" y="280"/>
                    </a:cubicBezTo>
                    <a:cubicBezTo>
                      <a:pt x="25" y="280"/>
                      <a:pt x="0" y="250"/>
                      <a:pt x="0" y="25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3" name="Freeform 24">
                <a:extLst>
                  <a:ext uri="{FF2B5EF4-FFF2-40B4-BE49-F238E27FC236}">
                    <a16:creationId xmlns:a16="http://schemas.microsoft.com/office/drawing/2014/main" id="{B96BD764-9718-409A-8563-F88FC665BFA5}"/>
                  </a:ext>
                </a:extLst>
              </p:cNvPr>
              <p:cNvSpPr>
                <a:spLocks/>
              </p:cNvSpPr>
              <p:nvPr/>
            </p:nvSpPr>
            <p:spPr bwMode="auto">
              <a:xfrm>
                <a:off x="3083" y="1002"/>
                <a:ext cx="228" cy="252"/>
              </a:xfrm>
              <a:custGeom>
                <a:avLst/>
                <a:gdLst>
                  <a:gd name="T0" fmla="*/ 150 w 151"/>
                  <a:gd name="T1" fmla="*/ 38 h 167"/>
                  <a:gd name="T2" fmla="*/ 149 w 151"/>
                  <a:gd name="T3" fmla="*/ 38 h 167"/>
                  <a:gd name="T4" fmla="*/ 144 w 151"/>
                  <a:gd name="T5" fmla="*/ 0 h 167"/>
                  <a:gd name="T6" fmla="*/ 11 w 151"/>
                  <a:gd name="T7" fmla="*/ 0 h 167"/>
                  <a:gd name="T8" fmla="*/ 0 w 151"/>
                  <a:gd name="T9" fmla="*/ 11 h 167"/>
                  <a:gd name="T10" fmla="*/ 0 w 151"/>
                  <a:gd name="T11" fmla="*/ 163 h 167"/>
                  <a:gd name="T12" fmla="*/ 61 w 151"/>
                  <a:gd name="T13" fmla="*/ 144 h 167"/>
                  <a:gd name="T14" fmla="*/ 79 w 151"/>
                  <a:gd name="T15" fmla="*/ 126 h 167"/>
                  <a:gd name="T16" fmla="*/ 138 w 151"/>
                  <a:gd name="T17" fmla="*/ 141 h 167"/>
                  <a:gd name="T18" fmla="*/ 150 w 151"/>
                  <a:gd name="T19" fmla="*/ 140 h 167"/>
                  <a:gd name="T20" fmla="*/ 150 w 151"/>
                  <a:gd name="T21" fmla="*/ 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67">
                    <a:moveTo>
                      <a:pt x="150" y="38"/>
                    </a:moveTo>
                    <a:cubicBezTo>
                      <a:pt x="149" y="38"/>
                      <a:pt x="149" y="38"/>
                      <a:pt x="149" y="38"/>
                    </a:cubicBezTo>
                    <a:cubicBezTo>
                      <a:pt x="151" y="25"/>
                      <a:pt x="149" y="12"/>
                      <a:pt x="144" y="0"/>
                    </a:cubicBezTo>
                    <a:cubicBezTo>
                      <a:pt x="11" y="0"/>
                      <a:pt x="11" y="0"/>
                      <a:pt x="11" y="0"/>
                    </a:cubicBezTo>
                    <a:cubicBezTo>
                      <a:pt x="0" y="11"/>
                      <a:pt x="0" y="11"/>
                      <a:pt x="0" y="11"/>
                    </a:cubicBezTo>
                    <a:cubicBezTo>
                      <a:pt x="0" y="163"/>
                      <a:pt x="0" y="163"/>
                      <a:pt x="0" y="163"/>
                    </a:cubicBezTo>
                    <a:cubicBezTo>
                      <a:pt x="21" y="167"/>
                      <a:pt x="44" y="161"/>
                      <a:pt x="61" y="144"/>
                    </a:cubicBezTo>
                    <a:cubicBezTo>
                      <a:pt x="79" y="126"/>
                      <a:pt x="79" y="126"/>
                      <a:pt x="79" y="126"/>
                    </a:cubicBezTo>
                    <a:cubicBezTo>
                      <a:pt x="97" y="135"/>
                      <a:pt x="117" y="141"/>
                      <a:pt x="138" y="141"/>
                    </a:cubicBezTo>
                    <a:cubicBezTo>
                      <a:pt x="142" y="141"/>
                      <a:pt x="146" y="140"/>
                      <a:pt x="150" y="140"/>
                    </a:cubicBezTo>
                    <a:lnTo>
                      <a:pt x="150" y="38"/>
                    </a:lnTo>
                    <a:close/>
                  </a:path>
                </a:pathLst>
              </a:custGeom>
              <a:solidFill>
                <a:srgbClr val="001423">
                  <a:alpha val="3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4" name="Freeform 25">
                <a:extLst>
                  <a:ext uri="{FF2B5EF4-FFF2-40B4-BE49-F238E27FC236}">
                    <a16:creationId xmlns:a16="http://schemas.microsoft.com/office/drawing/2014/main" id="{DA0D0D90-B2A3-4648-91A9-923D370AF45A}"/>
                  </a:ext>
                </a:extLst>
              </p:cNvPr>
              <p:cNvSpPr>
                <a:spLocks/>
              </p:cNvSpPr>
              <p:nvPr/>
            </p:nvSpPr>
            <p:spPr bwMode="auto">
              <a:xfrm>
                <a:off x="2987" y="850"/>
                <a:ext cx="331" cy="332"/>
              </a:xfrm>
              <a:custGeom>
                <a:avLst/>
                <a:gdLst>
                  <a:gd name="T0" fmla="*/ 192 w 219"/>
                  <a:gd name="T1" fmla="*/ 27 h 220"/>
                  <a:gd name="T2" fmla="*/ 95 w 219"/>
                  <a:gd name="T3" fmla="*/ 27 h 220"/>
                  <a:gd name="T4" fmla="*/ 26 w 219"/>
                  <a:gd name="T5" fmla="*/ 96 h 220"/>
                  <a:gd name="T6" fmla="*/ 26 w 219"/>
                  <a:gd name="T7" fmla="*/ 193 h 220"/>
                  <a:gd name="T8" fmla="*/ 124 w 219"/>
                  <a:gd name="T9" fmla="*/ 193 h 220"/>
                  <a:gd name="T10" fmla="*/ 192 w 219"/>
                  <a:gd name="T11" fmla="*/ 125 h 220"/>
                  <a:gd name="T12" fmla="*/ 192 w 219"/>
                  <a:gd name="T13" fmla="*/ 27 h 220"/>
                </a:gdLst>
                <a:ahLst/>
                <a:cxnLst>
                  <a:cxn ang="0">
                    <a:pos x="T0" y="T1"/>
                  </a:cxn>
                  <a:cxn ang="0">
                    <a:pos x="T2" y="T3"/>
                  </a:cxn>
                  <a:cxn ang="0">
                    <a:pos x="T4" y="T5"/>
                  </a:cxn>
                  <a:cxn ang="0">
                    <a:pos x="T6" y="T7"/>
                  </a:cxn>
                  <a:cxn ang="0">
                    <a:pos x="T8" y="T9"/>
                  </a:cxn>
                  <a:cxn ang="0">
                    <a:pos x="T10" y="T11"/>
                  </a:cxn>
                  <a:cxn ang="0">
                    <a:pos x="T12" y="T13"/>
                  </a:cxn>
                </a:cxnLst>
                <a:rect l="0" t="0" r="r" b="b"/>
                <a:pathLst>
                  <a:path w="219" h="220">
                    <a:moveTo>
                      <a:pt x="192" y="27"/>
                    </a:moveTo>
                    <a:cubicBezTo>
                      <a:pt x="166" y="0"/>
                      <a:pt x="122" y="0"/>
                      <a:pt x="95" y="27"/>
                    </a:cubicBezTo>
                    <a:cubicBezTo>
                      <a:pt x="26" y="96"/>
                      <a:pt x="26" y="96"/>
                      <a:pt x="26" y="96"/>
                    </a:cubicBezTo>
                    <a:cubicBezTo>
                      <a:pt x="0" y="123"/>
                      <a:pt x="0" y="166"/>
                      <a:pt x="26" y="193"/>
                    </a:cubicBezTo>
                    <a:cubicBezTo>
                      <a:pt x="53" y="220"/>
                      <a:pt x="97" y="220"/>
                      <a:pt x="124" y="193"/>
                    </a:cubicBezTo>
                    <a:cubicBezTo>
                      <a:pt x="192" y="125"/>
                      <a:pt x="192" y="125"/>
                      <a:pt x="192" y="125"/>
                    </a:cubicBezTo>
                    <a:cubicBezTo>
                      <a:pt x="219" y="98"/>
                      <a:pt x="219" y="54"/>
                      <a:pt x="192" y="2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5" name="Freeform 26">
                <a:extLst>
                  <a:ext uri="{FF2B5EF4-FFF2-40B4-BE49-F238E27FC236}">
                    <a16:creationId xmlns:a16="http://schemas.microsoft.com/office/drawing/2014/main" id="{C85118AF-7F90-4414-B1BC-8378940273D2}"/>
                  </a:ext>
                </a:extLst>
              </p:cNvPr>
              <p:cNvSpPr>
                <a:spLocks/>
              </p:cNvSpPr>
              <p:nvPr/>
            </p:nvSpPr>
            <p:spPr bwMode="auto">
              <a:xfrm>
                <a:off x="3102" y="890"/>
                <a:ext cx="204" cy="248"/>
              </a:xfrm>
              <a:custGeom>
                <a:avLst/>
                <a:gdLst>
                  <a:gd name="T0" fmla="*/ 116 w 135"/>
                  <a:gd name="T1" fmla="*/ 98 h 164"/>
                  <a:gd name="T2" fmla="*/ 135 w 135"/>
                  <a:gd name="T3" fmla="*/ 63 h 164"/>
                  <a:gd name="T4" fmla="*/ 116 w 135"/>
                  <a:gd name="T5" fmla="*/ 27 h 164"/>
                  <a:gd name="T6" fmla="*/ 19 w 135"/>
                  <a:gd name="T7" fmla="*/ 27 h 164"/>
                  <a:gd name="T8" fmla="*/ 1 w 135"/>
                  <a:gd name="T9" fmla="*/ 45 h 164"/>
                  <a:gd name="T10" fmla="*/ 0 w 135"/>
                  <a:gd name="T11" fmla="*/ 64 h 164"/>
                  <a:gd name="T12" fmla="*/ 2 w 135"/>
                  <a:gd name="T13" fmla="*/ 87 h 164"/>
                  <a:gd name="T14" fmla="*/ 2 w 135"/>
                  <a:gd name="T15" fmla="*/ 87 h 164"/>
                  <a:gd name="T16" fmla="*/ 2 w 135"/>
                  <a:gd name="T17" fmla="*/ 88 h 164"/>
                  <a:gd name="T18" fmla="*/ 3 w 135"/>
                  <a:gd name="T19" fmla="*/ 92 h 164"/>
                  <a:gd name="T20" fmla="*/ 4 w 135"/>
                  <a:gd name="T21" fmla="*/ 97 h 164"/>
                  <a:gd name="T22" fmla="*/ 5 w 135"/>
                  <a:gd name="T23" fmla="*/ 101 h 164"/>
                  <a:gd name="T24" fmla="*/ 6 w 135"/>
                  <a:gd name="T25" fmla="*/ 104 h 164"/>
                  <a:gd name="T26" fmla="*/ 8 w 135"/>
                  <a:gd name="T27" fmla="*/ 108 h 164"/>
                  <a:gd name="T28" fmla="*/ 10 w 135"/>
                  <a:gd name="T29" fmla="*/ 113 h 164"/>
                  <a:gd name="T30" fmla="*/ 11 w 135"/>
                  <a:gd name="T31" fmla="*/ 116 h 164"/>
                  <a:gd name="T32" fmla="*/ 13 w 135"/>
                  <a:gd name="T33" fmla="*/ 120 h 164"/>
                  <a:gd name="T34" fmla="*/ 15 w 135"/>
                  <a:gd name="T35" fmla="*/ 124 h 164"/>
                  <a:gd name="T36" fmla="*/ 17 w 135"/>
                  <a:gd name="T37" fmla="*/ 128 h 164"/>
                  <a:gd name="T38" fmla="*/ 19 w 135"/>
                  <a:gd name="T39" fmla="*/ 131 h 164"/>
                  <a:gd name="T40" fmla="*/ 22 w 135"/>
                  <a:gd name="T41" fmla="*/ 136 h 164"/>
                  <a:gd name="T42" fmla="*/ 23 w 135"/>
                  <a:gd name="T43" fmla="*/ 137 h 164"/>
                  <a:gd name="T44" fmla="*/ 27 w 135"/>
                  <a:gd name="T45" fmla="*/ 142 h 164"/>
                  <a:gd name="T46" fmla="*/ 28 w 135"/>
                  <a:gd name="T47" fmla="*/ 144 h 164"/>
                  <a:gd name="T48" fmla="*/ 33 w 135"/>
                  <a:gd name="T49" fmla="*/ 149 h 164"/>
                  <a:gd name="T50" fmla="*/ 34 w 135"/>
                  <a:gd name="T51" fmla="*/ 150 h 164"/>
                  <a:gd name="T52" fmla="*/ 38 w 135"/>
                  <a:gd name="T53" fmla="*/ 155 h 164"/>
                  <a:gd name="T54" fmla="*/ 39 w 135"/>
                  <a:gd name="T55" fmla="*/ 156 h 164"/>
                  <a:gd name="T56" fmla="*/ 45 w 135"/>
                  <a:gd name="T57" fmla="*/ 161 h 164"/>
                  <a:gd name="T58" fmla="*/ 46 w 135"/>
                  <a:gd name="T59" fmla="*/ 161 h 164"/>
                  <a:gd name="T60" fmla="*/ 50 w 135"/>
                  <a:gd name="T61" fmla="*/ 164 h 164"/>
                  <a:gd name="T62" fmla="*/ 116 w 135"/>
                  <a:gd name="T63" fmla="*/ 9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164">
                    <a:moveTo>
                      <a:pt x="116" y="98"/>
                    </a:moveTo>
                    <a:cubicBezTo>
                      <a:pt x="127" y="88"/>
                      <a:pt x="133" y="75"/>
                      <a:pt x="135" y="63"/>
                    </a:cubicBezTo>
                    <a:cubicBezTo>
                      <a:pt x="133" y="49"/>
                      <a:pt x="127" y="37"/>
                      <a:pt x="116" y="27"/>
                    </a:cubicBezTo>
                    <a:cubicBezTo>
                      <a:pt x="90" y="0"/>
                      <a:pt x="46" y="0"/>
                      <a:pt x="19" y="27"/>
                    </a:cubicBezTo>
                    <a:cubicBezTo>
                      <a:pt x="1" y="45"/>
                      <a:pt x="1" y="45"/>
                      <a:pt x="1" y="45"/>
                    </a:cubicBezTo>
                    <a:cubicBezTo>
                      <a:pt x="0" y="51"/>
                      <a:pt x="0" y="57"/>
                      <a:pt x="0" y="64"/>
                    </a:cubicBezTo>
                    <a:cubicBezTo>
                      <a:pt x="0" y="72"/>
                      <a:pt x="0" y="79"/>
                      <a:pt x="2" y="87"/>
                    </a:cubicBezTo>
                    <a:cubicBezTo>
                      <a:pt x="2" y="87"/>
                      <a:pt x="2" y="87"/>
                      <a:pt x="2" y="87"/>
                    </a:cubicBezTo>
                    <a:cubicBezTo>
                      <a:pt x="2" y="87"/>
                      <a:pt x="2" y="88"/>
                      <a:pt x="2" y="88"/>
                    </a:cubicBezTo>
                    <a:cubicBezTo>
                      <a:pt x="2" y="89"/>
                      <a:pt x="3" y="91"/>
                      <a:pt x="3" y="92"/>
                    </a:cubicBezTo>
                    <a:cubicBezTo>
                      <a:pt x="3" y="94"/>
                      <a:pt x="4" y="95"/>
                      <a:pt x="4" y="97"/>
                    </a:cubicBezTo>
                    <a:cubicBezTo>
                      <a:pt x="4" y="98"/>
                      <a:pt x="5" y="100"/>
                      <a:pt x="5" y="101"/>
                    </a:cubicBezTo>
                    <a:cubicBezTo>
                      <a:pt x="6" y="102"/>
                      <a:pt x="6" y="103"/>
                      <a:pt x="6" y="104"/>
                    </a:cubicBezTo>
                    <a:cubicBezTo>
                      <a:pt x="7" y="106"/>
                      <a:pt x="7" y="107"/>
                      <a:pt x="8" y="108"/>
                    </a:cubicBezTo>
                    <a:cubicBezTo>
                      <a:pt x="8" y="110"/>
                      <a:pt x="9" y="112"/>
                      <a:pt x="10" y="113"/>
                    </a:cubicBezTo>
                    <a:cubicBezTo>
                      <a:pt x="10" y="114"/>
                      <a:pt x="11" y="115"/>
                      <a:pt x="11" y="116"/>
                    </a:cubicBezTo>
                    <a:cubicBezTo>
                      <a:pt x="12" y="118"/>
                      <a:pt x="12" y="119"/>
                      <a:pt x="13" y="120"/>
                    </a:cubicBezTo>
                    <a:cubicBezTo>
                      <a:pt x="14" y="121"/>
                      <a:pt x="14" y="122"/>
                      <a:pt x="15" y="124"/>
                    </a:cubicBezTo>
                    <a:cubicBezTo>
                      <a:pt x="16" y="125"/>
                      <a:pt x="16" y="127"/>
                      <a:pt x="17" y="128"/>
                    </a:cubicBezTo>
                    <a:cubicBezTo>
                      <a:pt x="18" y="129"/>
                      <a:pt x="18" y="130"/>
                      <a:pt x="19" y="131"/>
                    </a:cubicBezTo>
                    <a:cubicBezTo>
                      <a:pt x="20" y="132"/>
                      <a:pt x="21" y="134"/>
                      <a:pt x="22" y="136"/>
                    </a:cubicBezTo>
                    <a:cubicBezTo>
                      <a:pt x="23" y="136"/>
                      <a:pt x="23" y="137"/>
                      <a:pt x="23" y="137"/>
                    </a:cubicBezTo>
                    <a:cubicBezTo>
                      <a:pt x="25" y="139"/>
                      <a:pt x="26" y="141"/>
                      <a:pt x="27" y="142"/>
                    </a:cubicBezTo>
                    <a:cubicBezTo>
                      <a:pt x="27" y="143"/>
                      <a:pt x="28" y="143"/>
                      <a:pt x="28" y="144"/>
                    </a:cubicBezTo>
                    <a:cubicBezTo>
                      <a:pt x="30" y="146"/>
                      <a:pt x="31" y="147"/>
                      <a:pt x="33" y="149"/>
                    </a:cubicBezTo>
                    <a:cubicBezTo>
                      <a:pt x="33" y="149"/>
                      <a:pt x="34" y="150"/>
                      <a:pt x="34" y="150"/>
                    </a:cubicBezTo>
                    <a:cubicBezTo>
                      <a:pt x="35" y="152"/>
                      <a:pt x="37" y="153"/>
                      <a:pt x="38" y="155"/>
                    </a:cubicBezTo>
                    <a:cubicBezTo>
                      <a:pt x="39" y="155"/>
                      <a:pt x="39" y="155"/>
                      <a:pt x="39" y="156"/>
                    </a:cubicBezTo>
                    <a:cubicBezTo>
                      <a:pt x="41" y="157"/>
                      <a:pt x="43" y="159"/>
                      <a:pt x="45" y="161"/>
                    </a:cubicBezTo>
                    <a:cubicBezTo>
                      <a:pt x="45" y="161"/>
                      <a:pt x="46" y="161"/>
                      <a:pt x="46" y="161"/>
                    </a:cubicBezTo>
                    <a:cubicBezTo>
                      <a:pt x="47" y="162"/>
                      <a:pt x="49" y="163"/>
                      <a:pt x="50" y="164"/>
                    </a:cubicBezTo>
                    <a:lnTo>
                      <a:pt x="116"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6" name="Freeform 27">
                <a:extLst>
                  <a:ext uri="{FF2B5EF4-FFF2-40B4-BE49-F238E27FC236}">
                    <a16:creationId xmlns:a16="http://schemas.microsoft.com/office/drawing/2014/main" id="{C5FBDB30-B1F9-47C9-90E8-A0BA0A6FB0B3}"/>
                  </a:ext>
                </a:extLst>
              </p:cNvPr>
              <p:cNvSpPr>
                <a:spLocks/>
              </p:cNvSpPr>
              <p:nvPr/>
            </p:nvSpPr>
            <p:spPr bwMode="auto">
              <a:xfrm>
                <a:off x="3102" y="858"/>
                <a:ext cx="211" cy="254"/>
              </a:xfrm>
              <a:custGeom>
                <a:avLst/>
                <a:gdLst>
                  <a:gd name="T0" fmla="*/ 116 w 143"/>
                  <a:gd name="T1" fmla="*/ 27 h 175"/>
                  <a:gd name="T2" fmla="*/ 19 w 143"/>
                  <a:gd name="T3" fmla="*/ 27 h 175"/>
                  <a:gd name="T4" fmla="*/ 1 w 143"/>
                  <a:gd name="T5" fmla="*/ 45 h 175"/>
                  <a:gd name="T6" fmla="*/ 0 w 143"/>
                  <a:gd name="T7" fmla="*/ 65 h 175"/>
                  <a:gd name="T8" fmla="*/ 66 w 143"/>
                  <a:gd name="T9" fmla="*/ 175 h 175"/>
                  <a:gd name="T10" fmla="*/ 116 w 143"/>
                  <a:gd name="T11" fmla="*/ 125 h 175"/>
                  <a:gd name="T12" fmla="*/ 116 w 143"/>
                  <a:gd name="T13" fmla="*/ 27 h 175"/>
                  <a:gd name="connsiteX0" fmla="*/ 8112 w 9753"/>
                  <a:gd name="connsiteY0" fmla="*/ 1158 h 9615"/>
                  <a:gd name="connsiteX1" fmla="*/ 1329 w 9753"/>
                  <a:gd name="connsiteY1" fmla="*/ 1158 h 9615"/>
                  <a:gd name="connsiteX2" fmla="*/ 70 w 9753"/>
                  <a:gd name="connsiteY2" fmla="*/ 2186 h 9615"/>
                  <a:gd name="connsiteX3" fmla="*/ 0 w 9753"/>
                  <a:gd name="connsiteY3" fmla="*/ 3329 h 9615"/>
                  <a:gd name="connsiteX4" fmla="*/ 4615 w 9753"/>
                  <a:gd name="connsiteY4" fmla="*/ 9615 h 9615"/>
                  <a:gd name="connsiteX5" fmla="*/ 8529 w 9753"/>
                  <a:gd name="connsiteY5" fmla="*/ 6531 h 9615"/>
                  <a:gd name="connsiteX6" fmla="*/ 8112 w 9753"/>
                  <a:gd name="connsiteY6" fmla="*/ 1158 h 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3" h="9615">
                    <a:moveTo>
                      <a:pt x="8112" y="1158"/>
                    </a:moveTo>
                    <a:cubicBezTo>
                      <a:pt x="6294" y="-385"/>
                      <a:pt x="3217" y="-385"/>
                      <a:pt x="1329" y="1158"/>
                    </a:cubicBezTo>
                    <a:lnTo>
                      <a:pt x="70" y="2186"/>
                    </a:lnTo>
                    <a:cubicBezTo>
                      <a:pt x="0" y="2529"/>
                      <a:pt x="0" y="2929"/>
                      <a:pt x="0" y="3329"/>
                    </a:cubicBezTo>
                    <a:cubicBezTo>
                      <a:pt x="0" y="6072"/>
                      <a:pt x="1888" y="8415"/>
                      <a:pt x="4615" y="9615"/>
                    </a:cubicBezTo>
                    <a:cubicBezTo>
                      <a:pt x="8112" y="6758"/>
                      <a:pt x="8529" y="6531"/>
                      <a:pt x="8529" y="6531"/>
                    </a:cubicBezTo>
                    <a:cubicBezTo>
                      <a:pt x="10417" y="4988"/>
                      <a:pt x="10000" y="2701"/>
                      <a:pt x="8112" y="11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7" name="Freeform 28">
                <a:extLst>
                  <a:ext uri="{FF2B5EF4-FFF2-40B4-BE49-F238E27FC236}">
                    <a16:creationId xmlns:a16="http://schemas.microsoft.com/office/drawing/2014/main" id="{E6FA5B7F-0460-434E-AA0B-FDD3F0BB9127}"/>
                  </a:ext>
                </a:extLst>
              </p:cNvPr>
              <p:cNvSpPr>
                <a:spLocks/>
              </p:cNvSpPr>
              <p:nvPr/>
            </p:nvSpPr>
            <p:spPr bwMode="auto">
              <a:xfrm>
                <a:off x="3033" y="861"/>
                <a:ext cx="142" cy="125"/>
              </a:xfrm>
              <a:custGeom>
                <a:avLst/>
                <a:gdLst>
                  <a:gd name="T0" fmla="*/ 0 w 94"/>
                  <a:gd name="T1" fmla="*/ 83 h 83"/>
                  <a:gd name="T2" fmla="*/ 94 w 94"/>
                  <a:gd name="T3" fmla="*/ 0 h 83"/>
                  <a:gd name="T4" fmla="*/ 65 w 94"/>
                  <a:gd name="T5" fmla="*/ 17 h 83"/>
                  <a:gd name="T6" fmla="*/ 0 w 94"/>
                  <a:gd name="T7" fmla="*/ 83 h 83"/>
                </a:gdLst>
                <a:ahLst/>
                <a:cxnLst>
                  <a:cxn ang="0">
                    <a:pos x="T0" y="T1"/>
                  </a:cxn>
                  <a:cxn ang="0">
                    <a:pos x="T2" y="T3"/>
                  </a:cxn>
                  <a:cxn ang="0">
                    <a:pos x="T4" y="T5"/>
                  </a:cxn>
                  <a:cxn ang="0">
                    <a:pos x="T6" y="T7"/>
                  </a:cxn>
                </a:cxnLst>
                <a:rect l="0" t="0" r="r" b="b"/>
                <a:pathLst>
                  <a:path w="94" h="83">
                    <a:moveTo>
                      <a:pt x="0" y="83"/>
                    </a:moveTo>
                    <a:cubicBezTo>
                      <a:pt x="47" y="81"/>
                      <a:pt x="86" y="46"/>
                      <a:pt x="94" y="0"/>
                    </a:cubicBezTo>
                    <a:cubicBezTo>
                      <a:pt x="83" y="3"/>
                      <a:pt x="73" y="9"/>
                      <a:pt x="65" y="17"/>
                    </a:cubicBezTo>
                    <a:lnTo>
                      <a:pt x="0"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8" name="Freeform 29">
                <a:extLst>
                  <a:ext uri="{FF2B5EF4-FFF2-40B4-BE49-F238E27FC236}">
                    <a16:creationId xmlns:a16="http://schemas.microsoft.com/office/drawing/2014/main" id="{95814B29-049F-4B06-9DA6-F6B48471B334}"/>
                  </a:ext>
                </a:extLst>
              </p:cNvPr>
              <p:cNvSpPr>
                <a:spLocks/>
              </p:cNvSpPr>
              <p:nvPr/>
            </p:nvSpPr>
            <p:spPr bwMode="auto">
              <a:xfrm>
                <a:off x="3105" y="981"/>
                <a:ext cx="224" cy="155"/>
              </a:xfrm>
              <a:custGeom>
                <a:avLst/>
                <a:gdLst>
                  <a:gd name="T0" fmla="*/ 123 w 148"/>
                  <a:gd name="T1" fmla="*/ 103 h 103"/>
                  <a:gd name="T2" fmla="*/ 148 w 148"/>
                  <a:gd name="T3" fmla="*/ 100 h 103"/>
                  <a:gd name="T4" fmla="*/ 148 w 148"/>
                  <a:gd name="T5" fmla="*/ 0 h 103"/>
                  <a:gd name="T6" fmla="*/ 0 w 148"/>
                  <a:gd name="T7" fmla="*/ 0 h 103"/>
                  <a:gd name="T8" fmla="*/ 123 w 148"/>
                  <a:gd name="T9" fmla="*/ 103 h 103"/>
                </a:gdLst>
                <a:ahLst/>
                <a:cxnLst>
                  <a:cxn ang="0">
                    <a:pos x="T0" y="T1"/>
                  </a:cxn>
                  <a:cxn ang="0">
                    <a:pos x="T2" y="T3"/>
                  </a:cxn>
                  <a:cxn ang="0">
                    <a:pos x="T4" y="T5"/>
                  </a:cxn>
                  <a:cxn ang="0">
                    <a:pos x="T6" y="T7"/>
                  </a:cxn>
                  <a:cxn ang="0">
                    <a:pos x="T8" y="T9"/>
                  </a:cxn>
                </a:cxnLst>
                <a:rect l="0" t="0" r="r" b="b"/>
                <a:pathLst>
                  <a:path w="148" h="103">
                    <a:moveTo>
                      <a:pt x="123" y="103"/>
                    </a:moveTo>
                    <a:cubicBezTo>
                      <a:pt x="131" y="103"/>
                      <a:pt x="139" y="102"/>
                      <a:pt x="148" y="100"/>
                    </a:cubicBezTo>
                    <a:cubicBezTo>
                      <a:pt x="148" y="0"/>
                      <a:pt x="148" y="0"/>
                      <a:pt x="148" y="0"/>
                    </a:cubicBezTo>
                    <a:cubicBezTo>
                      <a:pt x="0" y="0"/>
                      <a:pt x="0" y="0"/>
                      <a:pt x="0" y="0"/>
                    </a:cubicBezTo>
                    <a:cubicBezTo>
                      <a:pt x="10" y="59"/>
                      <a:pt x="61" y="103"/>
                      <a:pt x="123"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sp>
          <p:nvSpPr>
            <p:cNvPr id="179" name="TextBox 178">
              <a:extLst>
                <a:ext uri="{FF2B5EF4-FFF2-40B4-BE49-F238E27FC236}">
                  <a16:creationId xmlns:a16="http://schemas.microsoft.com/office/drawing/2014/main" id="{4258C766-E5A2-4D8C-9ECF-CEF58ED65242}"/>
                </a:ext>
              </a:extLst>
            </p:cNvPr>
            <p:cNvSpPr txBox="1"/>
            <p:nvPr/>
          </p:nvSpPr>
          <p:spPr>
            <a:xfrm>
              <a:off x="5525979" y="2915402"/>
              <a:ext cx="2333160"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effectLst/>
                  <a:uLnTx/>
                  <a:uFillTx/>
                  <a:ea typeface="+mn-ea"/>
                  <a:cs typeface="+mn-cs"/>
                </a:rPr>
                <a:t>Use “patient-first” language &amp; be mindful of your approach</a:t>
              </a:r>
              <a:r>
                <a:rPr kumimoji="0" lang="en-CA" sz="1600" b="0" i="0" u="none" strike="noStrike" kern="1200" cap="none" spc="0" normalizeH="0" baseline="30000" noProof="0">
                  <a:ln>
                    <a:noFill/>
                  </a:ln>
                  <a:effectLst/>
                  <a:uLnTx/>
                  <a:uFillTx/>
                  <a:ea typeface="+mn-ea"/>
                  <a:cs typeface="+mn-cs"/>
                </a:rPr>
                <a:t>1</a:t>
              </a:r>
              <a:endParaRPr kumimoji="0" lang="en-US" sz="1600" b="0" i="0" u="none" strike="noStrike" kern="1200" cap="none" spc="0" normalizeH="0" baseline="30000" noProof="0">
                <a:ln>
                  <a:noFill/>
                </a:ln>
                <a:effectLst/>
                <a:uLnTx/>
                <a:uFillTx/>
                <a:ea typeface="+mn-ea"/>
                <a:cs typeface="+mn-cs"/>
              </a:endParaRPr>
            </a:p>
          </p:txBody>
        </p:sp>
        <p:grpSp>
          <p:nvGrpSpPr>
            <p:cNvPr id="11" name="Group 10">
              <a:extLst>
                <a:ext uri="{FF2B5EF4-FFF2-40B4-BE49-F238E27FC236}">
                  <a16:creationId xmlns:a16="http://schemas.microsoft.com/office/drawing/2014/main" id="{E85AD0FA-EF16-4107-BEB0-9D0291742373}"/>
                </a:ext>
              </a:extLst>
            </p:cNvPr>
            <p:cNvGrpSpPr/>
            <p:nvPr/>
          </p:nvGrpSpPr>
          <p:grpSpPr>
            <a:xfrm>
              <a:off x="5492932" y="1722039"/>
              <a:ext cx="2291809" cy="1193364"/>
              <a:chOff x="-1276339" y="4612291"/>
              <a:chExt cx="2291809" cy="989919"/>
            </a:xfrm>
          </p:grpSpPr>
          <p:sp>
            <p:nvSpPr>
              <p:cNvPr id="8" name="Speech Bubble: Oval 7">
                <a:extLst>
                  <a:ext uri="{FF2B5EF4-FFF2-40B4-BE49-F238E27FC236}">
                    <a16:creationId xmlns:a16="http://schemas.microsoft.com/office/drawing/2014/main" id="{65BD5475-7238-4FC2-951E-90901F5E5F42}"/>
                  </a:ext>
                </a:extLst>
              </p:cNvPr>
              <p:cNvSpPr/>
              <p:nvPr/>
            </p:nvSpPr>
            <p:spPr>
              <a:xfrm>
                <a:off x="-1276339" y="4612291"/>
                <a:ext cx="2291809" cy="989919"/>
              </a:xfrm>
              <a:prstGeom prst="wedgeEllipseCallout">
                <a:avLst>
                  <a:gd name="adj1" fmla="val 49017"/>
                  <a:gd name="adj2" fmla="val 5771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TextBox 128">
                <a:extLst>
                  <a:ext uri="{FF2B5EF4-FFF2-40B4-BE49-F238E27FC236}">
                    <a16:creationId xmlns:a16="http://schemas.microsoft.com/office/drawing/2014/main" id="{3CD67AC8-51DC-4430-A3A6-B9D5BCABD102}"/>
                  </a:ext>
                </a:extLst>
              </p:cNvPr>
              <p:cNvSpPr txBox="1"/>
              <p:nvPr/>
            </p:nvSpPr>
            <p:spPr>
              <a:xfrm>
                <a:off x="-1075662" y="4768889"/>
                <a:ext cx="1925017" cy="689329"/>
              </a:xfrm>
              <a:prstGeom prst="rect">
                <a:avLst/>
              </a:prstGeom>
              <a:noFill/>
            </p:spPr>
            <p:txBody>
              <a:bodyPr wrap="square" lIns="91440" tIns="45720" rIns="91440" bIns="45720" rtlCol="0" anchor="t">
                <a:spAutoFit/>
              </a:bodyPr>
              <a:lstStyle/>
              <a:p>
                <a:pPr algn="ctr"/>
                <a:r>
                  <a:rPr lang="en-CA" sz="1600" b="1" dirty="0">
                    <a:solidFill>
                      <a:schemeClr val="bg1"/>
                    </a:solidFill>
                  </a:rPr>
                  <a:t>High BMI</a:t>
                </a:r>
              </a:p>
              <a:p>
                <a:pPr algn="ctr"/>
                <a:r>
                  <a:rPr lang="en-CA" sz="1600" b="1" dirty="0">
                    <a:solidFill>
                      <a:schemeClr val="bg1"/>
                    </a:solidFill>
                  </a:rPr>
                  <a:t>Unhealthy weight</a:t>
                </a:r>
              </a:p>
              <a:p>
                <a:pPr algn="ctr"/>
                <a:r>
                  <a:rPr lang="en-CA" sz="1600" b="1" dirty="0">
                    <a:solidFill>
                      <a:schemeClr val="bg1"/>
                    </a:solidFill>
                    <a:cs typeface="Arial"/>
                  </a:rPr>
                  <a:t>Having obesity</a:t>
                </a:r>
              </a:p>
            </p:txBody>
          </p:sp>
        </p:grpSp>
        <p:grpSp>
          <p:nvGrpSpPr>
            <p:cNvPr id="10" name="Group 9">
              <a:extLst>
                <a:ext uri="{FF2B5EF4-FFF2-40B4-BE49-F238E27FC236}">
                  <a16:creationId xmlns:a16="http://schemas.microsoft.com/office/drawing/2014/main" id="{13467947-C824-49C4-B26E-4EEEA1517343}"/>
                </a:ext>
              </a:extLst>
            </p:cNvPr>
            <p:cNvGrpSpPr/>
            <p:nvPr/>
          </p:nvGrpSpPr>
          <p:grpSpPr>
            <a:xfrm>
              <a:off x="2798291" y="1929253"/>
              <a:ext cx="1730056" cy="1718872"/>
              <a:chOff x="-982753" y="1357861"/>
              <a:chExt cx="1739243" cy="1728000"/>
            </a:xfrm>
          </p:grpSpPr>
          <p:sp>
            <p:nvSpPr>
              <p:cNvPr id="131" name="Oval 130">
                <a:extLst>
                  <a:ext uri="{FF2B5EF4-FFF2-40B4-BE49-F238E27FC236}">
                    <a16:creationId xmlns:a16="http://schemas.microsoft.com/office/drawing/2014/main" id="{AF8AF186-0335-4D60-9553-002C781A1ACE}"/>
                  </a:ext>
                </a:extLst>
              </p:cNvPr>
              <p:cNvSpPr/>
              <p:nvPr/>
            </p:nvSpPr>
            <p:spPr>
              <a:xfrm>
                <a:off x="-977132" y="1357861"/>
                <a:ext cx="1728000" cy="1728000"/>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84E2D618-79C3-4626-8C51-1890DD777A0C}"/>
                  </a:ext>
                </a:extLst>
              </p:cNvPr>
              <p:cNvSpPr/>
              <p:nvPr/>
            </p:nvSpPr>
            <p:spPr>
              <a:xfrm>
                <a:off x="-923132" y="1411861"/>
                <a:ext cx="1620000" cy="16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C2FBE59B-BEE9-4456-A61E-EFF6EF63ED77}"/>
                  </a:ext>
                </a:extLst>
              </p:cNvPr>
              <p:cNvCxnSpPr>
                <a:cxnSpLocks/>
              </p:cNvCxnSpPr>
              <p:nvPr/>
            </p:nvCxnSpPr>
            <p:spPr>
              <a:xfrm>
                <a:off x="-630182" y="1594787"/>
                <a:ext cx="1145512" cy="11455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508D0FC-69AF-462D-B0EF-978108DC4F65}"/>
                  </a:ext>
                </a:extLst>
              </p:cNvPr>
              <p:cNvSpPr txBox="1"/>
              <p:nvPr/>
            </p:nvSpPr>
            <p:spPr>
              <a:xfrm>
                <a:off x="-982753" y="1822453"/>
                <a:ext cx="1739243" cy="830997"/>
              </a:xfrm>
              <a:prstGeom prst="rect">
                <a:avLst/>
              </a:prstGeom>
              <a:noFill/>
            </p:spPr>
            <p:txBody>
              <a:bodyPr wrap="square" rtlCol="0">
                <a:spAutoFit/>
              </a:bodyPr>
              <a:lstStyle/>
              <a:p>
                <a:pPr algn="ctr"/>
                <a:r>
                  <a:rPr lang="en-CA" sz="1600" b="1">
                    <a:solidFill>
                      <a:schemeClr val="bg1"/>
                    </a:solidFill>
                  </a:rPr>
                  <a:t>Obese</a:t>
                </a:r>
              </a:p>
              <a:p>
                <a:pPr algn="ctr"/>
                <a:r>
                  <a:rPr lang="en-CA" sz="1600" b="1">
                    <a:solidFill>
                      <a:schemeClr val="bg1"/>
                    </a:solidFill>
                  </a:rPr>
                  <a:t>Morbidly obese</a:t>
                </a:r>
              </a:p>
              <a:p>
                <a:pPr algn="ctr"/>
                <a:r>
                  <a:rPr lang="en-CA" sz="1600" b="1">
                    <a:solidFill>
                      <a:schemeClr val="bg1"/>
                    </a:solidFill>
                  </a:rPr>
                  <a:t>Fat</a:t>
                </a:r>
              </a:p>
            </p:txBody>
          </p:sp>
        </p:grpSp>
      </p:grpSp>
      <p:grpSp>
        <p:nvGrpSpPr>
          <p:cNvPr id="21" name="Group 20">
            <a:extLst>
              <a:ext uri="{FF2B5EF4-FFF2-40B4-BE49-F238E27FC236}">
                <a16:creationId xmlns:a16="http://schemas.microsoft.com/office/drawing/2014/main" id="{C69FA471-5963-2E10-BA19-C40E560086C7}"/>
              </a:ext>
            </a:extLst>
          </p:cNvPr>
          <p:cNvGrpSpPr/>
          <p:nvPr/>
        </p:nvGrpSpPr>
        <p:grpSpPr>
          <a:xfrm>
            <a:off x="735880" y="4054799"/>
            <a:ext cx="8201809" cy="2195638"/>
            <a:chOff x="735880" y="4054799"/>
            <a:chExt cx="8201809" cy="2195638"/>
          </a:xfrm>
        </p:grpSpPr>
        <p:sp>
          <p:nvSpPr>
            <p:cNvPr id="144" name="Rectangle 143">
              <a:extLst>
                <a:ext uri="{FF2B5EF4-FFF2-40B4-BE49-F238E27FC236}">
                  <a16:creationId xmlns:a16="http://schemas.microsoft.com/office/drawing/2014/main" id="{D61F5379-2A6E-4411-98FF-8BCC39A4647C}"/>
                </a:ext>
              </a:extLst>
            </p:cNvPr>
            <p:cNvSpPr/>
            <p:nvPr/>
          </p:nvSpPr>
          <p:spPr>
            <a:xfrm>
              <a:off x="735880" y="4054799"/>
              <a:ext cx="8201809" cy="2195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80" name="Speech Bubble: Rectangle 179">
              <a:extLst>
                <a:ext uri="{FF2B5EF4-FFF2-40B4-BE49-F238E27FC236}">
                  <a16:creationId xmlns:a16="http://schemas.microsoft.com/office/drawing/2014/main" id="{9312E671-E829-443F-914A-7F22C691D20B}"/>
                </a:ext>
              </a:extLst>
            </p:cNvPr>
            <p:cNvSpPr/>
            <p:nvPr/>
          </p:nvSpPr>
          <p:spPr>
            <a:xfrm>
              <a:off x="863600" y="4709808"/>
              <a:ext cx="3213100" cy="861790"/>
            </a:xfrm>
            <a:prstGeom prst="wedgeRectCallout">
              <a:avLst>
                <a:gd name="adj1" fmla="val -4058"/>
                <a:gd name="adj2" fmla="val 8653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ea typeface="+mn-ea"/>
                  <a:cs typeface="+mn-cs"/>
                </a:rPr>
                <a:t>Implement sensitivity training &amp; check materials for language &amp; imagery</a:t>
              </a:r>
              <a:r>
                <a:rPr kumimoji="0" lang="en-US" sz="1800" b="1" i="0" u="none" strike="noStrike" kern="1200" cap="none" spc="0" normalizeH="0" baseline="30000" noProof="0" dirty="0">
                  <a:ln>
                    <a:noFill/>
                  </a:ln>
                  <a:solidFill>
                    <a:schemeClr val="tx1"/>
                  </a:solidFill>
                  <a:effectLst/>
                  <a:uLnTx/>
                  <a:uFillTx/>
                  <a:ea typeface="+mn-ea"/>
                  <a:cs typeface="+mn-cs"/>
                </a:rPr>
                <a:t>2</a:t>
              </a:r>
            </a:p>
          </p:txBody>
        </p:sp>
        <p:sp>
          <p:nvSpPr>
            <p:cNvPr id="181" name="Speech Bubble: Rectangle 180">
              <a:extLst>
                <a:ext uri="{FF2B5EF4-FFF2-40B4-BE49-F238E27FC236}">
                  <a16:creationId xmlns:a16="http://schemas.microsoft.com/office/drawing/2014/main" id="{F27C23FF-E24E-4E30-BA6E-A516B4BDEBDD}"/>
                </a:ext>
              </a:extLst>
            </p:cNvPr>
            <p:cNvSpPr/>
            <p:nvPr/>
          </p:nvSpPr>
          <p:spPr>
            <a:xfrm>
              <a:off x="4049299" y="5279604"/>
              <a:ext cx="2207079" cy="749051"/>
            </a:xfrm>
            <a:prstGeom prst="wedgeRectCallout">
              <a:avLst>
                <a:gd name="adj1" fmla="val 69363"/>
                <a:gd name="adj2" fmla="val -3899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Patients with obesity, patients affected by obesity…</a:t>
              </a:r>
            </a:p>
          </p:txBody>
        </p:sp>
        <p:sp>
          <p:nvSpPr>
            <p:cNvPr id="182" name="Speech Bubble: Rectangle 181">
              <a:extLst>
                <a:ext uri="{FF2B5EF4-FFF2-40B4-BE49-F238E27FC236}">
                  <a16:creationId xmlns:a16="http://schemas.microsoft.com/office/drawing/2014/main" id="{D1A6E786-C5F4-49C3-91C5-2F8C9CDC7792}"/>
                </a:ext>
              </a:extLst>
            </p:cNvPr>
            <p:cNvSpPr/>
            <p:nvPr/>
          </p:nvSpPr>
          <p:spPr>
            <a:xfrm flipH="1">
              <a:off x="4455808" y="4272727"/>
              <a:ext cx="1800571" cy="752905"/>
            </a:xfrm>
            <a:prstGeom prst="wedgeRectCallout">
              <a:avLst>
                <a:gd name="adj1" fmla="val -77334"/>
                <a:gd name="adj2" fmla="val 32826"/>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Could we talk about </a:t>
              </a:r>
              <a:br>
                <a:rPr kumimoji="0" lang="en-US" sz="1400" b="0" i="0" u="none" strike="noStrike" kern="1200" cap="none" spc="0" normalizeH="0" baseline="0" noProof="0">
                  <a:ln>
                    <a:noFill/>
                  </a:ln>
                  <a:solidFill>
                    <a:srgbClr val="FFFFFF"/>
                  </a:solidFill>
                  <a:effectLst/>
                  <a:uLnTx/>
                  <a:uFillTx/>
                  <a:ea typeface="+mn-ea"/>
                  <a:cs typeface="+mn-cs"/>
                </a:rPr>
              </a:br>
              <a:r>
                <a:rPr kumimoji="0" lang="en-US" sz="1400" b="0" i="0" u="none" strike="noStrike" kern="1200" cap="none" spc="0" normalizeH="0" baseline="0" noProof="0">
                  <a:ln>
                    <a:noFill/>
                  </a:ln>
                  <a:solidFill>
                    <a:srgbClr val="FFFFFF"/>
                  </a:solidFill>
                  <a:effectLst/>
                  <a:uLnTx/>
                  <a:uFillTx/>
                  <a:ea typeface="+mn-ea"/>
                  <a:cs typeface="+mn-cs"/>
                </a:rPr>
                <a:t>your weight today?</a:t>
              </a:r>
            </a:p>
          </p:txBody>
        </p:sp>
        <p:grpSp>
          <p:nvGrpSpPr>
            <p:cNvPr id="9" name="Group 8">
              <a:extLst>
                <a:ext uri="{FF2B5EF4-FFF2-40B4-BE49-F238E27FC236}">
                  <a16:creationId xmlns:a16="http://schemas.microsoft.com/office/drawing/2014/main" id="{37F1C43E-5D90-1BF0-EF0E-20B9E188536B}"/>
                </a:ext>
              </a:extLst>
            </p:cNvPr>
            <p:cNvGrpSpPr/>
            <p:nvPr/>
          </p:nvGrpSpPr>
          <p:grpSpPr>
            <a:xfrm flipH="1">
              <a:off x="6843554" y="4168703"/>
              <a:ext cx="1944000" cy="1944000"/>
              <a:chOff x="-1399334" y="3385746"/>
              <a:chExt cx="1944000" cy="1944000"/>
            </a:xfrm>
          </p:grpSpPr>
          <p:sp>
            <p:nvSpPr>
              <p:cNvPr id="61" name="Oval 60">
                <a:extLst>
                  <a:ext uri="{FF2B5EF4-FFF2-40B4-BE49-F238E27FC236}">
                    <a16:creationId xmlns:a16="http://schemas.microsoft.com/office/drawing/2014/main" id="{AFBFD6CA-C8AD-CB0A-1772-55C52D0E3493}"/>
                  </a:ext>
                </a:extLst>
              </p:cNvPr>
              <p:cNvSpPr/>
              <p:nvPr/>
            </p:nvSpPr>
            <p:spPr>
              <a:xfrm>
                <a:off x="-1353709" y="3421746"/>
                <a:ext cx="1872000" cy="187200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nvGrpSpPr>
              <p:cNvPr id="62" name="Group 61">
                <a:extLst>
                  <a:ext uri="{FF2B5EF4-FFF2-40B4-BE49-F238E27FC236}">
                    <a16:creationId xmlns:a16="http://schemas.microsoft.com/office/drawing/2014/main" id="{4564C5E6-6220-3054-6FC9-41C5BA4F5A24}"/>
                  </a:ext>
                </a:extLst>
              </p:cNvPr>
              <p:cNvGrpSpPr/>
              <p:nvPr/>
            </p:nvGrpSpPr>
            <p:grpSpPr>
              <a:xfrm>
                <a:off x="-705709" y="3489771"/>
                <a:ext cx="576000" cy="612000"/>
                <a:chOff x="3608644" y="2572862"/>
                <a:chExt cx="661700" cy="660550"/>
              </a:xfrm>
            </p:grpSpPr>
            <p:sp>
              <p:nvSpPr>
                <p:cNvPr id="63" name="Freeform: Shape 62">
                  <a:extLst>
                    <a:ext uri="{FF2B5EF4-FFF2-40B4-BE49-F238E27FC236}">
                      <a16:creationId xmlns:a16="http://schemas.microsoft.com/office/drawing/2014/main" id="{8EA4D071-D34A-CD68-70C7-AFD84E151A04}"/>
                    </a:ext>
                  </a:extLst>
                </p:cNvPr>
                <p:cNvSpPr/>
                <p:nvPr/>
              </p:nvSpPr>
              <p:spPr>
                <a:xfrm>
                  <a:off x="3608644" y="2572862"/>
                  <a:ext cx="661700" cy="660550"/>
                </a:xfrm>
                <a:custGeom>
                  <a:avLst/>
                  <a:gdLst>
                    <a:gd name="connsiteX0" fmla="*/ 92503 w 655696"/>
                    <a:gd name="connsiteY0" fmla="*/ 0 h 661462"/>
                    <a:gd name="connsiteX1" fmla="*/ 563193 w 655696"/>
                    <a:gd name="connsiteY1" fmla="*/ 0 h 661462"/>
                    <a:gd name="connsiteX2" fmla="*/ 644554 w 655696"/>
                    <a:gd name="connsiteY2" fmla="*/ 81361 h 661462"/>
                    <a:gd name="connsiteX3" fmla="*/ 644554 w 655696"/>
                    <a:gd name="connsiteY3" fmla="*/ 406795 h 661462"/>
                    <a:gd name="connsiteX4" fmla="*/ 563193 w 655696"/>
                    <a:gd name="connsiteY4" fmla="*/ 488156 h 661462"/>
                    <a:gd name="connsiteX5" fmla="*/ 497522 w 655696"/>
                    <a:gd name="connsiteY5" fmla="*/ 488156 h 661462"/>
                    <a:gd name="connsiteX6" fmla="*/ 655696 w 655696"/>
                    <a:gd name="connsiteY6" fmla="*/ 661461 h 661462"/>
                    <a:gd name="connsiteX7" fmla="*/ 429633 w 655696"/>
                    <a:gd name="connsiteY7" fmla="*/ 488156 h 661462"/>
                    <a:gd name="connsiteX8" fmla="*/ 226064 w 655696"/>
                    <a:gd name="connsiteY8" fmla="*/ 488156 h 661462"/>
                    <a:gd name="connsiteX9" fmla="*/ 0 w 655696"/>
                    <a:gd name="connsiteY9" fmla="*/ 661462 h 661462"/>
                    <a:gd name="connsiteX10" fmla="*/ 158175 w 655696"/>
                    <a:gd name="connsiteY10" fmla="*/ 488156 h 661462"/>
                    <a:gd name="connsiteX11" fmla="*/ 92503 w 655696"/>
                    <a:gd name="connsiteY11" fmla="*/ 488156 h 661462"/>
                    <a:gd name="connsiteX12" fmla="*/ 11142 w 655696"/>
                    <a:gd name="connsiteY12" fmla="*/ 406795 h 661462"/>
                    <a:gd name="connsiteX13" fmla="*/ 11142 w 655696"/>
                    <a:gd name="connsiteY13" fmla="*/ 81361 h 661462"/>
                    <a:gd name="connsiteX14" fmla="*/ 92503 w 655696"/>
                    <a:gd name="connsiteY14" fmla="*/ 0 h 6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696" h="661462">
                      <a:moveTo>
                        <a:pt x="92503" y="0"/>
                      </a:moveTo>
                      <a:lnTo>
                        <a:pt x="563193" y="0"/>
                      </a:lnTo>
                      <a:cubicBezTo>
                        <a:pt x="608127" y="0"/>
                        <a:pt x="644554" y="36427"/>
                        <a:pt x="644554" y="81361"/>
                      </a:cubicBezTo>
                      <a:lnTo>
                        <a:pt x="644554" y="406795"/>
                      </a:lnTo>
                      <a:cubicBezTo>
                        <a:pt x="644554" y="451729"/>
                        <a:pt x="608127" y="488156"/>
                        <a:pt x="563193" y="488156"/>
                      </a:cubicBezTo>
                      <a:lnTo>
                        <a:pt x="497522" y="488156"/>
                      </a:lnTo>
                      <a:lnTo>
                        <a:pt x="655696" y="661461"/>
                      </a:lnTo>
                      <a:lnTo>
                        <a:pt x="429633" y="488156"/>
                      </a:lnTo>
                      <a:lnTo>
                        <a:pt x="226064" y="488156"/>
                      </a:lnTo>
                      <a:lnTo>
                        <a:pt x="0" y="661462"/>
                      </a:lnTo>
                      <a:lnTo>
                        <a:pt x="158175" y="488156"/>
                      </a:lnTo>
                      <a:lnTo>
                        <a:pt x="92503" y="488156"/>
                      </a:lnTo>
                      <a:cubicBezTo>
                        <a:pt x="47569" y="488156"/>
                        <a:pt x="11142" y="451729"/>
                        <a:pt x="11142" y="406795"/>
                      </a:cubicBezTo>
                      <a:lnTo>
                        <a:pt x="11142" y="81361"/>
                      </a:lnTo>
                      <a:cubicBezTo>
                        <a:pt x="11142" y="36427"/>
                        <a:pt x="47569" y="0"/>
                        <a:pt x="92503" y="0"/>
                      </a:cubicBezTo>
                      <a:close/>
                    </a:path>
                  </a:pathLst>
                </a:custGeom>
                <a:solidFill>
                  <a:srgbClr val="F5F3F2"/>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sp>
              <p:nvSpPr>
                <p:cNvPr id="65" name="Cross 64">
                  <a:extLst>
                    <a:ext uri="{FF2B5EF4-FFF2-40B4-BE49-F238E27FC236}">
                      <a16:creationId xmlns:a16="http://schemas.microsoft.com/office/drawing/2014/main" id="{78B24632-5CCE-6C6B-2444-67D30AD4888F}"/>
                    </a:ext>
                  </a:extLst>
                </p:cNvPr>
                <p:cNvSpPr/>
                <p:nvPr/>
              </p:nvSpPr>
              <p:spPr>
                <a:xfrm>
                  <a:off x="3795494" y="2670237"/>
                  <a:ext cx="288000" cy="288000"/>
                </a:xfrm>
                <a:prstGeom prst="plus">
                  <a:avLst>
                    <a:gd name="adj" fmla="val 3653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grpSp>
            <p:nvGrpSpPr>
              <p:cNvPr id="66" name="Group 65">
                <a:extLst>
                  <a:ext uri="{FF2B5EF4-FFF2-40B4-BE49-F238E27FC236}">
                    <a16:creationId xmlns:a16="http://schemas.microsoft.com/office/drawing/2014/main" id="{228CF458-2BBE-0A8A-0864-97E8E3A6289D}"/>
                  </a:ext>
                </a:extLst>
              </p:cNvPr>
              <p:cNvGrpSpPr/>
              <p:nvPr/>
            </p:nvGrpSpPr>
            <p:grpSpPr>
              <a:xfrm>
                <a:off x="-198298" y="3972932"/>
                <a:ext cx="521220" cy="978648"/>
                <a:chOff x="4776679" y="2990145"/>
                <a:chExt cx="691200" cy="1123550"/>
              </a:xfrm>
            </p:grpSpPr>
            <p:sp>
              <p:nvSpPr>
                <p:cNvPr id="67" name="Rectangle: Rounded Corners 66">
                  <a:extLst>
                    <a:ext uri="{FF2B5EF4-FFF2-40B4-BE49-F238E27FC236}">
                      <a16:creationId xmlns:a16="http://schemas.microsoft.com/office/drawing/2014/main" id="{62280B7C-6799-D50B-254B-10E7C5918BF1}"/>
                    </a:ext>
                  </a:extLst>
                </p:cNvPr>
                <p:cNvSpPr/>
                <p:nvPr/>
              </p:nvSpPr>
              <p:spPr>
                <a:xfrm>
                  <a:off x="4776679" y="3366019"/>
                  <a:ext cx="691200" cy="747676"/>
                </a:xfrm>
                <a:prstGeom prst="roundRect">
                  <a:avLst>
                    <a:gd name="adj" fmla="val 3333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68" name="Oval 67">
                  <a:extLst>
                    <a:ext uri="{FF2B5EF4-FFF2-40B4-BE49-F238E27FC236}">
                      <a16:creationId xmlns:a16="http://schemas.microsoft.com/office/drawing/2014/main" id="{7C948F63-4F7F-71AD-E66B-BAF380FA2542}"/>
                    </a:ext>
                  </a:extLst>
                </p:cNvPr>
                <p:cNvSpPr/>
                <p:nvPr/>
              </p:nvSpPr>
              <p:spPr>
                <a:xfrm flipH="1">
                  <a:off x="4888279" y="2990145"/>
                  <a:ext cx="468000" cy="468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69" name="Isosceles Triangle 68">
                  <a:extLst>
                    <a:ext uri="{FF2B5EF4-FFF2-40B4-BE49-F238E27FC236}">
                      <a16:creationId xmlns:a16="http://schemas.microsoft.com/office/drawing/2014/main" id="{ECC9CDEF-91BF-3993-2856-F508C36199EE}"/>
                    </a:ext>
                  </a:extLst>
                </p:cNvPr>
                <p:cNvSpPr/>
                <p:nvPr/>
              </p:nvSpPr>
              <p:spPr>
                <a:xfrm rot="5551646" flipH="1">
                  <a:off x="4890713" y="3137533"/>
                  <a:ext cx="132850" cy="21391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70" name="Arc 69">
                  <a:extLst>
                    <a:ext uri="{FF2B5EF4-FFF2-40B4-BE49-F238E27FC236}">
                      <a16:creationId xmlns:a16="http://schemas.microsoft.com/office/drawing/2014/main" id="{A33F9C38-F60E-FA58-987A-AF5B73CDE979}"/>
                    </a:ext>
                  </a:extLst>
                </p:cNvPr>
                <p:cNvSpPr/>
                <p:nvPr/>
              </p:nvSpPr>
              <p:spPr>
                <a:xfrm flipV="1">
                  <a:off x="4985119" y="3213409"/>
                  <a:ext cx="274321" cy="416568"/>
                </a:xfrm>
                <a:prstGeom prst="arc">
                  <a:avLst>
                    <a:gd name="adj1" fmla="val 10819134"/>
                    <a:gd name="adj2" fmla="val 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1" name="Arc 70">
                  <a:extLst>
                    <a:ext uri="{FF2B5EF4-FFF2-40B4-BE49-F238E27FC236}">
                      <a16:creationId xmlns:a16="http://schemas.microsoft.com/office/drawing/2014/main" id="{AA7F3342-19A0-FAF2-3399-D7A798C245A4}"/>
                    </a:ext>
                  </a:extLst>
                </p:cNvPr>
                <p:cNvSpPr/>
                <p:nvPr/>
              </p:nvSpPr>
              <p:spPr>
                <a:xfrm flipH="1" flipV="1">
                  <a:off x="5107196" y="3378878"/>
                  <a:ext cx="195549" cy="468000"/>
                </a:xfrm>
                <a:prstGeom prst="arc">
                  <a:avLst>
                    <a:gd name="adj1" fmla="val 14579138"/>
                    <a:gd name="adj2" fmla="val 21183402"/>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2" name="Oval 71">
                  <a:extLst>
                    <a:ext uri="{FF2B5EF4-FFF2-40B4-BE49-F238E27FC236}">
                      <a16:creationId xmlns:a16="http://schemas.microsoft.com/office/drawing/2014/main" id="{D51188B1-C183-D4C3-BDC7-628A034E787D}"/>
                    </a:ext>
                  </a:extLst>
                </p:cNvPr>
                <p:cNvSpPr/>
                <p:nvPr/>
              </p:nvSpPr>
              <p:spPr>
                <a:xfrm>
                  <a:off x="5259602" y="3728576"/>
                  <a:ext cx="50400" cy="50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sp>
            <p:nvSpPr>
              <p:cNvPr id="73" name="Oval 72">
                <a:extLst>
                  <a:ext uri="{FF2B5EF4-FFF2-40B4-BE49-F238E27FC236}">
                    <a16:creationId xmlns:a16="http://schemas.microsoft.com/office/drawing/2014/main" id="{2F64F4DD-32F8-E8FA-705D-EF36DB86005A}"/>
                  </a:ext>
                </a:extLst>
              </p:cNvPr>
              <p:cNvSpPr/>
              <p:nvPr/>
            </p:nvSpPr>
            <p:spPr>
              <a:xfrm>
                <a:off x="-1399334" y="3385746"/>
                <a:ext cx="1944000" cy="1944000"/>
              </a:xfrm>
              <a:prstGeom prst="ellipse">
                <a:avLst/>
              </a:prstGeom>
              <a:noFill/>
              <a:ln w="285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nvGrpSpPr>
              <p:cNvPr id="74" name="Group 73">
                <a:extLst>
                  <a:ext uri="{FF2B5EF4-FFF2-40B4-BE49-F238E27FC236}">
                    <a16:creationId xmlns:a16="http://schemas.microsoft.com/office/drawing/2014/main" id="{98114045-CCF7-9F2D-4025-36A69E24B0BE}"/>
                  </a:ext>
                </a:extLst>
              </p:cNvPr>
              <p:cNvGrpSpPr/>
              <p:nvPr/>
            </p:nvGrpSpPr>
            <p:grpSpPr>
              <a:xfrm>
                <a:off x="-1180801" y="3972932"/>
                <a:ext cx="521220" cy="978648"/>
                <a:chOff x="2455688" y="2907988"/>
                <a:chExt cx="691200" cy="1123550"/>
              </a:xfrm>
            </p:grpSpPr>
            <p:sp>
              <p:nvSpPr>
                <p:cNvPr id="75" name="Rectangle: Rounded Corners 74">
                  <a:extLst>
                    <a:ext uri="{FF2B5EF4-FFF2-40B4-BE49-F238E27FC236}">
                      <a16:creationId xmlns:a16="http://schemas.microsoft.com/office/drawing/2014/main" id="{65FC8D8C-A414-A1FC-532E-D2331E719724}"/>
                    </a:ext>
                  </a:extLst>
                </p:cNvPr>
                <p:cNvSpPr/>
                <p:nvPr/>
              </p:nvSpPr>
              <p:spPr>
                <a:xfrm>
                  <a:off x="2455688" y="3283862"/>
                  <a:ext cx="691200" cy="747676"/>
                </a:xfrm>
                <a:prstGeom prst="roundRect">
                  <a:avLst>
                    <a:gd name="adj" fmla="val 33334"/>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nvGrpSpPr>
                <p:cNvPr id="76" name="Group 75">
                  <a:extLst>
                    <a:ext uri="{FF2B5EF4-FFF2-40B4-BE49-F238E27FC236}">
                      <a16:creationId xmlns:a16="http://schemas.microsoft.com/office/drawing/2014/main" id="{B2F0AA83-3331-1C61-694C-C586751A1BD0}"/>
                    </a:ext>
                  </a:extLst>
                </p:cNvPr>
                <p:cNvGrpSpPr/>
                <p:nvPr/>
              </p:nvGrpSpPr>
              <p:grpSpPr>
                <a:xfrm>
                  <a:off x="2567288" y="2907988"/>
                  <a:ext cx="520975" cy="468000"/>
                  <a:chOff x="2567288" y="2907988"/>
                  <a:chExt cx="520975" cy="468000"/>
                </a:xfrm>
              </p:grpSpPr>
              <p:sp>
                <p:nvSpPr>
                  <p:cNvPr id="77" name="Oval 76">
                    <a:extLst>
                      <a:ext uri="{FF2B5EF4-FFF2-40B4-BE49-F238E27FC236}">
                        <a16:creationId xmlns:a16="http://schemas.microsoft.com/office/drawing/2014/main" id="{495A9D07-3390-DC8A-01FD-715EF479CCE8}"/>
                      </a:ext>
                    </a:extLst>
                  </p:cNvPr>
                  <p:cNvSpPr/>
                  <p:nvPr/>
                </p:nvSpPr>
                <p:spPr>
                  <a:xfrm>
                    <a:off x="2567288" y="2907988"/>
                    <a:ext cx="468000" cy="468000"/>
                  </a:xfrm>
                  <a:prstGeom prst="ellipse">
                    <a:avLst/>
                  </a:prstGeom>
                  <a:solidFill>
                    <a:srgbClr val="3B97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78" name="Isosceles Triangle 77">
                    <a:extLst>
                      <a:ext uri="{FF2B5EF4-FFF2-40B4-BE49-F238E27FC236}">
                        <a16:creationId xmlns:a16="http://schemas.microsoft.com/office/drawing/2014/main" id="{D896EEA9-BC3C-BAAD-3A6E-15180155CCAB}"/>
                      </a:ext>
                    </a:extLst>
                  </p:cNvPr>
                  <p:cNvSpPr/>
                  <p:nvPr/>
                </p:nvSpPr>
                <p:spPr>
                  <a:xfrm rot="16048354">
                    <a:off x="2914879" y="3055376"/>
                    <a:ext cx="132850" cy="21391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grpSp>
        </p:grpSp>
      </p:grpSp>
      <p:grpSp>
        <p:nvGrpSpPr>
          <p:cNvPr id="17" name="Group 16">
            <a:extLst>
              <a:ext uri="{FF2B5EF4-FFF2-40B4-BE49-F238E27FC236}">
                <a16:creationId xmlns:a16="http://schemas.microsoft.com/office/drawing/2014/main" id="{EF1C9202-FC53-D1FB-0F53-8A256113967A}"/>
              </a:ext>
            </a:extLst>
          </p:cNvPr>
          <p:cNvGrpSpPr/>
          <p:nvPr/>
        </p:nvGrpSpPr>
        <p:grpSpPr>
          <a:xfrm>
            <a:off x="735880" y="1690689"/>
            <a:ext cx="3475703" cy="2196000"/>
            <a:chOff x="8093997" y="1690689"/>
            <a:chExt cx="3475703" cy="2196000"/>
          </a:xfrm>
        </p:grpSpPr>
        <p:sp>
          <p:nvSpPr>
            <p:cNvPr id="14" name="Rectangle 13">
              <a:extLst>
                <a:ext uri="{FF2B5EF4-FFF2-40B4-BE49-F238E27FC236}">
                  <a16:creationId xmlns:a16="http://schemas.microsoft.com/office/drawing/2014/main" id="{B72482E8-7A4F-86C0-6278-D831B2CF9DBD}"/>
                </a:ext>
              </a:extLst>
            </p:cNvPr>
            <p:cNvSpPr/>
            <p:nvPr/>
          </p:nvSpPr>
          <p:spPr>
            <a:xfrm>
              <a:off x="8093997" y="1690689"/>
              <a:ext cx="3475703" cy="21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5" name="TextBox 14">
              <a:extLst>
                <a:ext uri="{FF2B5EF4-FFF2-40B4-BE49-F238E27FC236}">
                  <a16:creationId xmlns:a16="http://schemas.microsoft.com/office/drawing/2014/main" id="{A7A00EE0-FF9E-89F3-CDB8-5FDC2898BF90}"/>
                </a:ext>
              </a:extLst>
            </p:cNvPr>
            <p:cNvSpPr txBox="1"/>
            <p:nvPr/>
          </p:nvSpPr>
          <p:spPr>
            <a:xfrm>
              <a:off x="8145003" y="1805740"/>
              <a:ext cx="3373690"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effectLst/>
                  <a:uLnTx/>
                  <a:uFillTx/>
                  <a:ea typeface="+mn-ea"/>
                  <a:cs typeface="+mn-cs"/>
                </a:rPr>
                <a:t>Emphasize benefits of </a:t>
              </a:r>
              <a:br>
                <a:rPr kumimoji="0" lang="en-CA" sz="1600" b="1" i="0" u="none" strike="noStrike" kern="1200" cap="none" spc="0" normalizeH="0" baseline="0" noProof="0">
                  <a:ln>
                    <a:noFill/>
                  </a:ln>
                  <a:effectLst/>
                  <a:uLnTx/>
                  <a:uFillTx/>
                  <a:ea typeface="+mn-ea"/>
                  <a:cs typeface="+mn-cs"/>
                </a:rPr>
              </a:br>
              <a:r>
                <a:rPr kumimoji="0" lang="en-CA" sz="1600" b="1" i="0" u="none" strike="noStrike" kern="1200" cap="none" spc="0" normalizeH="0" baseline="0" noProof="0">
                  <a:ln>
                    <a:noFill/>
                  </a:ln>
                  <a:effectLst/>
                  <a:uLnTx/>
                  <a:uFillTx/>
                  <a:ea typeface="+mn-ea"/>
                  <a:cs typeface="+mn-cs"/>
                </a:rPr>
                <a:t>healthy behaviors</a:t>
              </a:r>
              <a:r>
                <a:rPr kumimoji="0" lang="en-CA" sz="1600" b="1" i="0" u="none" strike="noStrike" kern="1200" cap="none" spc="0" normalizeH="0" baseline="30000" noProof="0">
                  <a:ln>
                    <a:noFill/>
                  </a:ln>
                  <a:effectLst/>
                  <a:uLnTx/>
                  <a:uFillTx/>
                  <a:ea typeface="+mn-ea"/>
                  <a:cs typeface="+mn-cs"/>
                </a:rPr>
                <a:t>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CA" sz="1200"/>
                <a:t>Reduce emphasis on obesity/weight loss</a:t>
              </a:r>
              <a:endParaRPr kumimoji="0" lang="en-US" sz="1200" b="0" i="0" u="none" strike="noStrike" kern="1200" cap="none" spc="0" normalizeH="0" baseline="0" noProof="0">
                <a:ln>
                  <a:noFill/>
                </a:ln>
                <a:effectLst/>
                <a:uLnTx/>
                <a:uFillTx/>
                <a:ea typeface="+mn-ea"/>
                <a:cs typeface="+mn-cs"/>
              </a:endParaRPr>
            </a:p>
          </p:txBody>
        </p:sp>
        <p:sp>
          <p:nvSpPr>
            <p:cNvPr id="16" name="TextBox 15">
              <a:extLst>
                <a:ext uri="{FF2B5EF4-FFF2-40B4-BE49-F238E27FC236}">
                  <a16:creationId xmlns:a16="http://schemas.microsoft.com/office/drawing/2014/main" id="{AE172273-9FE5-7295-0E1F-D178B79B0A4D}"/>
                </a:ext>
              </a:extLst>
            </p:cNvPr>
            <p:cNvSpPr txBox="1"/>
            <p:nvPr/>
          </p:nvSpPr>
          <p:spPr>
            <a:xfrm>
              <a:off x="8427072" y="2824782"/>
              <a:ext cx="2809552" cy="738664"/>
            </a:xfrm>
            <a:prstGeom prst="rect">
              <a:avLst/>
            </a:prstGeom>
            <a:noFill/>
          </p:spPr>
          <p:txBody>
            <a:bodyPr wrap="square" rtlCol="0">
              <a:spAutoFit/>
            </a:bodyPr>
            <a:lstStyle/>
            <a:p>
              <a:pPr marL="285750" marR="0" lvl="0" indent="-2857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1" i="0" u="none" strike="noStrike" kern="1200" cap="none" spc="0" normalizeH="0" baseline="0" noProof="0">
                  <a:ln>
                    <a:noFill/>
                  </a:ln>
                  <a:effectLst/>
                  <a:uLnTx/>
                  <a:uFillTx/>
                  <a:ea typeface="+mn-ea"/>
                  <a:cs typeface="+mn-cs"/>
                </a:rPr>
                <a:t>Nutrient-rich diets</a:t>
              </a:r>
            </a:p>
            <a:p>
              <a:pPr marL="285750" marR="0" lvl="0" indent="-2857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b="1"/>
                <a:t>Regular physical activity</a:t>
              </a:r>
            </a:p>
            <a:p>
              <a:pPr marL="285750" marR="0" lvl="0" indent="-2857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1" i="0" u="none" strike="noStrike" kern="1200" cap="none" spc="0" normalizeH="0" baseline="0" noProof="0">
                  <a:ln>
                    <a:noFill/>
                  </a:ln>
                  <a:effectLst/>
                  <a:uLnTx/>
                  <a:uFillTx/>
                  <a:ea typeface="+mn-ea"/>
                  <a:cs typeface="+mn-cs"/>
                </a:rPr>
                <a:t>Sleep sufficiency</a:t>
              </a:r>
              <a:endParaRPr kumimoji="0" lang="en-US" sz="1100" b="0" i="0" u="none" strike="noStrike" kern="1200" cap="none" spc="0" normalizeH="0" baseline="0" noProof="0">
                <a:ln>
                  <a:noFill/>
                </a:ln>
                <a:effectLst/>
                <a:uLnTx/>
                <a:uFillTx/>
                <a:ea typeface="+mn-ea"/>
                <a:cs typeface="+mn-cs"/>
              </a:endParaRPr>
            </a:p>
          </p:txBody>
        </p:sp>
      </p:grpSp>
      <p:grpSp>
        <p:nvGrpSpPr>
          <p:cNvPr id="20" name="Group 19">
            <a:extLst>
              <a:ext uri="{FF2B5EF4-FFF2-40B4-BE49-F238E27FC236}">
                <a16:creationId xmlns:a16="http://schemas.microsoft.com/office/drawing/2014/main" id="{82665B84-F46A-1A47-81C2-E29796C21642}"/>
              </a:ext>
            </a:extLst>
          </p:cNvPr>
          <p:cNvGrpSpPr/>
          <p:nvPr/>
        </p:nvGrpSpPr>
        <p:grpSpPr>
          <a:xfrm>
            <a:off x="9056741" y="4057577"/>
            <a:ext cx="2512959" cy="2195638"/>
            <a:chOff x="9056741" y="4057577"/>
            <a:chExt cx="2512959" cy="2195638"/>
          </a:xfrm>
        </p:grpSpPr>
        <p:sp>
          <p:nvSpPr>
            <p:cNvPr id="19" name="Rectangle 18">
              <a:extLst>
                <a:ext uri="{FF2B5EF4-FFF2-40B4-BE49-F238E27FC236}">
                  <a16:creationId xmlns:a16="http://schemas.microsoft.com/office/drawing/2014/main" id="{417ACFA9-2379-BCAD-49D6-04F309D1F2B6}"/>
                </a:ext>
              </a:extLst>
            </p:cNvPr>
            <p:cNvSpPr/>
            <p:nvPr/>
          </p:nvSpPr>
          <p:spPr>
            <a:xfrm>
              <a:off x="9056741" y="4057577"/>
              <a:ext cx="2512959" cy="2195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3" name="Speech Bubble: Rectangle 12">
              <a:extLst>
                <a:ext uri="{FF2B5EF4-FFF2-40B4-BE49-F238E27FC236}">
                  <a16:creationId xmlns:a16="http://schemas.microsoft.com/office/drawing/2014/main" id="{B44DC88C-C7CF-400B-B049-0AB49668EE57}"/>
                </a:ext>
              </a:extLst>
            </p:cNvPr>
            <p:cNvSpPr/>
            <p:nvPr/>
          </p:nvSpPr>
          <p:spPr>
            <a:xfrm>
              <a:off x="9310428" y="4721723"/>
              <a:ext cx="2170783" cy="861790"/>
            </a:xfrm>
            <a:prstGeom prst="wedgeRectCallout">
              <a:avLst>
                <a:gd name="adj1" fmla="val -4058"/>
                <a:gd name="adj2" fmla="val 8653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ea typeface="+mn-ea"/>
                  <a:cs typeface="+mn-cs"/>
                </a:rPr>
                <a:t>Teach the biology of obesity</a:t>
              </a:r>
              <a:r>
                <a:rPr kumimoji="0" lang="en-US" sz="1800" b="1" i="0" u="none" strike="noStrike" kern="1200" cap="none" spc="0" normalizeH="0" baseline="30000" noProof="0" dirty="0">
                  <a:ln>
                    <a:noFill/>
                  </a:ln>
                  <a:solidFill>
                    <a:schemeClr val="tx1"/>
                  </a:solidFill>
                  <a:effectLst/>
                  <a:uLnTx/>
                  <a:uFillTx/>
                  <a:ea typeface="+mn-ea"/>
                  <a:cs typeface="+mn-cs"/>
                </a:rPr>
                <a:t>2</a:t>
              </a:r>
            </a:p>
          </p:txBody>
        </p:sp>
      </p:grpSp>
    </p:spTree>
    <p:extLst>
      <p:ext uri="{BB962C8B-B14F-4D97-AF65-F5344CB8AC3E}">
        <p14:creationId xmlns:p14="http://schemas.microsoft.com/office/powerpoint/2010/main" val="337448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2F2-BE07-46E8-8FF8-373BD9C8DF43}"/>
              </a:ext>
            </a:extLst>
          </p:cNvPr>
          <p:cNvSpPr>
            <a:spLocks noGrp="1"/>
          </p:cNvSpPr>
          <p:nvPr>
            <p:ph type="title"/>
          </p:nvPr>
        </p:nvSpPr>
        <p:spPr/>
        <p:txBody>
          <a:bodyPr/>
          <a:lstStyle/>
          <a:p>
            <a:r>
              <a:rPr lang="en-CA"/>
              <a:t>Key takeaways</a:t>
            </a:r>
          </a:p>
        </p:txBody>
      </p:sp>
      <p:sp>
        <p:nvSpPr>
          <p:cNvPr id="3" name="Content Placeholder 2">
            <a:extLst>
              <a:ext uri="{FF2B5EF4-FFF2-40B4-BE49-F238E27FC236}">
                <a16:creationId xmlns:a16="http://schemas.microsoft.com/office/drawing/2014/main" id="{222948D6-E5B9-42B7-9073-9484FC05A0A7}"/>
              </a:ext>
            </a:extLst>
          </p:cNvPr>
          <p:cNvSpPr>
            <a:spLocks noGrp="1"/>
          </p:cNvSpPr>
          <p:nvPr>
            <p:ph idx="1"/>
          </p:nvPr>
        </p:nvSpPr>
        <p:spPr/>
        <p:txBody>
          <a:bodyPr>
            <a:normAutofit lnSpcReduction="10000"/>
          </a:bodyPr>
          <a:lstStyle/>
          <a:p>
            <a:r>
              <a:rPr lang="en-CA" sz="2400"/>
              <a:t>Weight stigma and bias are inherently harmful and negatively impact treatment of obesity</a:t>
            </a:r>
          </a:p>
          <a:p>
            <a:endParaRPr lang="en-CA" sz="2400"/>
          </a:p>
          <a:p>
            <a:r>
              <a:rPr lang="en-CA" sz="2400"/>
              <a:t>The burden of obesity is exacerbated by racial and ethnic disparities where groups of individuals have systematically experienced greater social and/or economic obstacles to health</a:t>
            </a:r>
          </a:p>
          <a:p>
            <a:endParaRPr lang="en-CA" sz="2400"/>
          </a:p>
          <a:p>
            <a:r>
              <a:rPr lang="en-CA" sz="2400"/>
              <a:t>Many societies are advocating for equitable access to obesity care</a:t>
            </a:r>
            <a:br>
              <a:rPr lang="en-CA" sz="2400"/>
            </a:br>
            <a:endParaRPr lang="en-CA" sz="2400"/>
          </a:p>
          <a:p>
            <a:r>
              <a:rPr lang="en-CA" sz="2400"/>
              <a:t>HCPs who are self-aware and engage in empathetic conversations can create environments and interactions that are conducive to improvements in the care of their patients with obesity</a:t>
            </a:r>
          </a:p>
          <a:p>
            <a:endParaRPr lang="en-CA" sz="2400"/>
          </a:p>
        </p:txBody>
      </p:sp>
      <p:sp>
        <p:nvSpPr>
          <p:cNvPr id="8" name="Text Placeholder 2">
            <a:extLst>
              <a:ext uri="{FF2B5EF4-FFF2-40B4-BE49-F238E27FC236}">
                <a16:creationId xmlns:a16="http://schemas.microsoft.com/office/drawing/2014/main" id="{E2E5C16C-A1B1-509E-9504-14B79D8D967D}"/>
              </a:ext>
            </a:extLst>
          </p:cNvPr>
          <p:cNvSpPr txBox="1">
            <a:spLocks/>
          </p:cNvSpPr>
          <p:nvPr/>
        </p:nvSpPr>
        <p:spPr>
          <a:xfrm>
            <a:off x="563775" y="6354384"/>
            <a:ext cx="8652000" cy="324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000"/>
              <a:t>HCP, healthcare professional. </a:t>
            </a:r>
          </a:p>
        </p:txBody>
      </p:sp>
    </p:spTree>
    <p:extLst>
      <p:ext uri="{BB962C8B-B14F-4D97-AF65-F5344CB8AC3E}">
        <p14:creationId xmlns:p14="http://schemas.microsoft.com/office/powerpoint/2010/main" val="243473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408972"/>
            <a:ext cx="10515600" cy="5237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900">
                <a:latin typeface="Arial" panose="020B0604020202020204" pitchFamily="34" charset="0"/>
                <a:cs typeface="Times New Roman" panose="02020603050405020304" pitchFamily="18" charset="0"/>
              </a:rPr>
              <a:t>Arjun is a 43-year-old man who has recently undergone laparoscopic Roux-en-Y gastric bypass surgery. He has attended his 3 scheduled postoperative visits at one, 6-, and 12-weeks post-surgery. After his last visit, he expressed that he will not be returning for a further follow up due to feeling uncomfortable with the HCPs. What weight bias could Arjun have experienced that led him to decline additional follow up?</a:t>
            </a:r>
          </a:p>
          <a:p>
            <a:pPr lvl="1">
              <a:lnSpc>
                <a:spcPct val="107000"/>
              </a:lnSpc>
              <a:spcBef>
                <a:spcPts val="0"/>
              </a:spcBef>
              <a:buFont typeface="+mj-lt"/>
              <a:buAutoNum type="alphaLcPeriod"/>
            </a:pPr>
            <a:r>
              <a:rPr lang="en-US" sz="900">
                <a:latin typeface="Arial" panose="020B0604020202020204" pitchFamily="34" charset="0"/>
                <a:ea typeface="Calibri" panose="020F0502020204030204" pitchFamily="34" charset="0"/>
                <a:cs typeface="Times New Roman" panose="02020603050405020304" pitchFamily="18" charset="0"/>
              </a:rPr>
              <a:t>Surgeon seemed rushed during appointments and with brief replies to Arjun’s questions</a:t>
            </a:r>
          </a:p>
          <a:p>
            <a:pPr lvl="1">
              <a:lnSpc>
                <a:spcPct val="107000"/>
              </a:lnSpc>
              <a:spcBef>
                <a:spcPts val="0"/>
              </a:spcBef>
              <a:buFont typeface="+mj-lt"/>
              <a:buAutoNum type="alphaLcPeriod"/>
            </a:pPr>
            <a:r>
              <a:rPr lang="en-US" sz="900">
                <a:latin typeface="Arial" panose="020B0604020202020204" pitchFamily="34" charset="0"/>
                <a:ea typeface="Calibri" panose="020F0502020204030204" pitchFamily="34" charset="0"/>
                <a:cs typeface="Times New Roman" panose="02020603050405020304" pitchFamily="18" charset="0"/>
              </a:rPr>
              <a:t>Dietician referred to Arjun as having obesity not as an obese patient</a:t>
            </a:r>
          </a:p>
          <a:p>
            <a:pPr lvl="1">
              <a:lnSpc>
                <a:spcPct val="107000"/>
              </a:lnSpc>
              <a:spcBef>
                <a:spcPts val="0"/>
              </a:spcBef>
              <a:buFont typeface="+mj-lt"/>
              <a:buAutoNum type="alphaLcPeriod"/>
            </a:pPr>
            <a:r>
              <a:rPr lang="en-US" sz="900">
                <a:latin typeface="Arial" panose="020B0604020202020204" pitchFamily="34" charset="0"/>
                <a:ea typeface="Calibri" panose="020F0502020204030204" pitchFamily="34" charset="0"/>
                <a:cs typeface="Times New Roman" panose="02020603050405020304" pitchFamily="18" charset="0"/>
              </a:rPr>
              <a:t>Surgeon expressed disbelief that Arjun was following the dietician’s plan given Arjun’s less than optimal weight loss</a:t>
            </a:r>
          </a:p>
          <a:p>
            <a:pPr lvl="1">
              <a:lnSpc>
                <a:spcPct val="107000"/>
              </a:lnSpc>
              <a:spcBef>
                <a:spcPts val="0"/>
              </a:spcBef>
              <a:buFont typeface="+mj-lt"/>
              <a:buAutoNum type="alphaLcPeriod"/>
            </a:pPr>
            <a:r>
              <a:rPr lang="en-US" sz="900">
                <a:latin typeface="Arial" panose="020B0604020202020204" pitchFamily="34" charset="0"/>
                <a:ea typeface="Calibri" panose="020F0502020204030204" pitchFamily="34" charset="0"/>
                <a:cs typeface="Times New Roman" panose="02020603050405020304" pitchFamily="18" charset="0"/>
              </a:rPr>
              <a:t>Both a. and c.</a:t>
            </a:r>
          </a:p>
          <a:p>
            <a:pPr>
              <a:lnSpc>
                <a:spcPct val="107000"/>
              </a:lnSpc>
              <a:spcAft>
                <a:spcPts val="800"/>
              </a:spcAft>
              <a:buFont typeface="+mj-lt"/>
              <a:buAutoNum type="arabicPeriod"/>
            </a:pPr>
            <a:r>
              <a:rPr lang="en-US" sz="900">
                <a:latin typeface="Arial" panose="020B0604020202020204" pitchFamily="34" charset="0"/>
                <a:cs typeface="Times New Roman" panose="02020603050405020304" pitchFamily="18" charset="0"/>
              </a:rPr>
              <a:t>Yichen is a 37-year-old woman with a BMI of 36 kg/m</a:t>
            </a:r>
            <a:r>
              <a:rPr lang="en-US" sz="900" baseline="30000">
                <a:latin typeface="Arial" panose="020B0604020202020204" pitchFamily="34" charset="0"/>
                <a:cs typeface="Times New Roman" panose="02020603050405020304" pitchFamily="18" charset="0"/>
              </a:rPr>
              <a:t>2</a:t>
            </a:r>
            <a:r>
              <a:rPr lang="en-US" sz="900">
                <a:latin typeface="Arial" panose="020B0604020202020204" pitchFamily="34" charset="0"/>
                <a:cs typeface="Times New Roman" panose="02020603050405020304" pitchFamily="18" charset="0"/>
              </a:rPr>
              <a:t> and comorbidities, including hypertension and type 2 diabetes. After attending an information seminar, she decided she needed formal treatment for her obesity though gastrectomy surgery. Throughout her hospital stay, the staff constantly questioned if she met the criteria for surgery and perceived her as taking the easy way out. What negative effect could this weight stigma have on Yichen’s weight loss journey?</a:t>
            </a:r>
          </a:p>
          <a:p>
            <a:pPr lvl="1">
              <a:lnSpc>
                <a:spcPct val="107000"/>
              </a:lnSpc>
              <a:spcBef>
                <a:spcPts val="0"/>
              </a:spcBef>
              <a:buFont typeface="+mj-lt"/>
              <a:buAutoNum type="alphaLcPeriod"/>
            </a:pPr>
            <a:r>
              <a:rPr lang="en-US" sz="900">
                <a:latin typeface="Arial" panose="020B0604020202020204" pitchFamily="34" charset="0"/>
                <a:cs typeface="Times New Roman" panose="02020603050405020304" pitchFamily="18" charset="0"/>
              </a:rPr>
              <a:t>Yichen loses more weight due to this judgement</a:t>
            </a:r>
          </a:p>
          <a:p>
            <a:pPr lvl="1">
              <a:lnSpc>
                <a:spcPct val="107000"/>
              </a:lnSpc>
              <a:spcBef>
                <a:spcPts val="0"/>
              </a:spcBef>
              <a:buFont typeface="+mj-lt"/>
              <a:buAutoNum type="alphaLcPeriod"/>
            </a:pPr>
            <a:r>
              <a:rPr lang="en-CA" sz="900">
                <a:latin typeface="Arial" panose="020B0604020202020204" pitchFamily="34" charset="0"/>
                <a:cs typeface="Times New Roman" panose="02020603050405020304" pitchFamily="18" charset="0"/>
              </a:rPr>
              <a:t>Yichen is more likely to avoid exercise</a:t>
            </a:r>
          </a:p>
          <a:p>
            <a:pPr lvl="1">
              <a:lnSpc>
                <a:spcPct val="107000"/>
              </a:lnSpc>
              <a:spcBef>
                <a:spcPts val="0"/>
              </a:spcBef>
              <a:buFont typeface="+mj-lt"/>
              <a:buAutoNum type="alphaLcPeriod"/>
            </a:pPr>
            <a:r>
              <a:rPr lang="en-CA" sz="900">
                <a:latin typeface="Arial" panose="020B0604020202020204" pitchFamily="34" charset="0"/>
                <a:cs typeface="Times New Roman" panose="02020603050405020304" pitchFamily="18" charset="0"/>
              </a:rPr>
              <a:t>Yichen experiences less distress over her body image</a:t>
            </a:r>
          </a:p>
          <a:p>
            <a:pPr lvl="1">
              <a:lnSpc>
                <a:spcPct val="107000"/>
              </a:lnSpc>
              <a:spcBef>
                <a:spcPts val="0"/>
              </a:spcBef>
              <a:buFont typeface="+mj-lt"/>
              <a:buAutoNum type="alphaLcPeriod"/>
            </a:pPr>
            <a:r>
              <a:rPr lang="en-CA" sz="900">
                <a:latin typeface="Arial" panose="020B0604020202020204" pitchFamily="34" charset="0"/>
                <a:cs typeface="Times New Roman" panose="02020603050405020304" pitchFamily="18" charset="0"/>
              </a:rPr>
              <a:t>Yichen exercises greater control over her diet</a:t>
            </a:r>
          </a:p>
          <a:p>
            <a:pPr>
              <a:lnSpc>
                <a:spcPct val="107000"/>
              </a:lnSpc>
              <a:spcAft>
                <a:spcPts val="800"/>
              </a:spcAft>
              <a:buFont typeface="+mj-lt"/>
              <a:buAutoNum type="arabicPeriod"/>
            </a:pPr>
            <a:r>
              <a:rPr lang="en-CA" sz="900">
                <a:latin typeface="Arial" panose="020B0604020202020204" pitchFamily="34" charset="0"/>
                <a:cs typeface="Times New Roman" panose="02020603050405020304" pitchFamily="18" charset="0"/>
              </a:rPr>
              <a:t>Valentina is a 52-year-old woman who started her weight loss journey at 564 pounds (256 kilograms). During her preoperative weight loss program, she was treated respectfully by the staff, but often felt ashamed and dehumanized due to the lack of accessibility in the hospital. What are some strategies to improve accessibility and comfort in healthcare environments for patients with obesity?</a:t>
            </a:r>
          </a:p>
          <a:p>
            <a:pPr lvl="1">
              <a:lnSpc>
                <a:spcPct val="107000"/>
              </a:lnSpc>
              <a:spcBef>
                <a:spcPts val="0"/>
              </a:spcBef>
              <a:buFont typeface="+mj-lt"/>
              <a:buAutoNum type="alphaLcPeriod"/>
            </a:pPr>
            <a:r>
              <a:rPr lang="en-US" sz="900">
                <a:latin typeface="Arial" panose="020B0604020202020204" pitchFamily="34" charset="0"/>
                <a:cs typeface="Times New Roman" panose="02020603050405020304" pitchFamily="18" charset="0"/>
              </a:rPr>
              <a:t>Scales with adequate capacity for people with obesity</a:t>
            </a:r>
          </a:p>
          <a:p>
            <a:pPr lvl="1">
              <a:lnSpc>
                <a:spcPct val="107000"/>
              </a:lnSpc>
              <a:spcBef>
                <a:spcPts val="0"/>
              </a:spcBef>
              <a:buFont typeface="+mj-lt"/>
              <a:buAutoNum type="alphaLcPeriod"/>
            </a:pPr>
            <a:r>
              <a:rPr lang="en-US" sz="900">
                <a:latin typeface="Arial" panose="020B0604020202020204" pitchFamily="34" charset="0"/>
                <a:cs typeface="Times New Roman" panose="02020603050405020304" pitchFamily="18" charset="0"/>
              </a:rPr>
              <a:t>Removal of reading materials that stigmatize weight</a:t>
            </a:r>
          </a:p>
          <a:p>
            <a:pPr lvl="1">
              <a:lnSpc>
                <a:spcPct val="107000"/>
              </a:lnSpc>
              <a:spcBef>
                <a:spcPts val="0"/>
              </a:spcBef>
              <a:buFont typeface="+mj-lt"/>
              <a:buAutoNum type="alphaLcPeriod"/>
            </a:pPr>
            <a:r>
              <a:rPr lang="en-US" sz="900">
                <a:latin typeface="Arial" panose="020B0604020202020204" pitchFamily="34" charset="0"/>
                <a:cs typeface="Times New Roman" panose="02020603050405020304" pitchFamily="18" charset="0"/>
              </a:rPr>
              <a:t>Weighing patients in discrete areas</a:t>
            </a:r>
          </a:p>
          <a:p>
            <a:pPr lvl="1">
              <a:lnSpc>
                <a:spcPct val="107000"/>
              </a:lnSpc>
              <a:spcBef>
                <a:spcPts val="0"/>
              </a:spcBef>
              <a:buFont typeface="+mj-lt"/>
              <a:buAutoNum type="alphaLcPeriod"/>
            </a:pPr>
            <a:r>
              <a:rPr lang="en-US" sz="900">
                <a:latin typeface="Arial" panose="020B0604020202020204" pitchFamily="34" charset="0"/>
                <a:cs typeface="Times New Roman" panose="02020603050405020304" pitchFamily="18" charset="0"/>
              </a:rPr>
              <a:t>All of the above</a:t>
            </a:r>
          </a:p>
          <a:p>
            <a:pPr>
              <a:lnSpc>
                <a:spcPct val="107000"/>
              </a:lnSpc>
              <a:spcAft>
                <a:spcPts val="800"/>
              </a:spcAft>
              <a:buFont typeface="+mj-lt"/>
              <a:buAutoNum type="arabicPeriod"/>
            </a:pPr>
            <a:r>
              <a:rPr lang="en-US" sz="900">
                <a:latin typeface="Arial" panose="020B0604020202020204" pitchFamily="34" charset="0"/>
                <a:cs typeface="Times New Roman" panose="02020603050405020304" pitchFamily="18" charset="0"/>
              </a:rPr>
              <a:t>Kadeem is a 24-year-old nonbinary individual who is seeing their family physician, Dr. Patel, for an initial check up. Kadeem has been gaining weight lately, largely due to stress with a hectic college life – a fact which is unknown to Dr. Patel. Upon seeing Kadeem for the first time, Dr. Patel observes that Kadeem is African American. She immediately attributes Kadeem’s obesity to unhealthy eating habits that she believes are typical of African American diets. What type of bias does this example illustrate?</a:t>
            </a:r>
          </a:p>
          <a:p>
            <a:pPr lvl="1">
              <a:lnSpc>
                <a:spcPct val="107000"/>
              </a:lnSpc>
              <a:spcBef>
                <a:spcPts val="0"/>
              </a:spcBef>
              <a:buFont typeface="+mj-lt"/>
              <a:buAutoNum type="alphaLcPeriod"/>
            </a:pPr>
            <a:r>
              <a:rPr lang="en-US" sz="900">
                <a:latin typeface="Arial" panose="020B0604020202020204" pitchFamily="34" charset="0"/>
                <a:cs typeface="Times New Roman" panose="02020603050405020304" pitchFamily="18" charset="0"/>
              </a:rPr>
              <a:t>Implicit bias</a:t>
            </a:r>
          </a:p>
          <a:p>
            <a:pPr lvl="1">
              <a:lnSpc>
                <a:spcPct val="107000"/>
              </a:lnSpc>
              <a:spcBef>
                <a:spcPts val="0"/>
              </a:spcBef>
              <a:buFont typeface="+mj-lt"/>
              <a:buAutoNum type="alphaLcPeriod"/>
            </a:pPr>
            <a:r>
              <a:rPr lang="en-US" sz="900">
                <a:latin typeface="Arial" panose="020B0604020202020204" pitchFamily="34" charset="0"/>
                <a:cs typeface="Times New Roman" panose="02020603050405020304" pitchFamily="18" charset="0"/>
              </a:rPr>
              <a:t>Explicit bias</a:t>
            </a:r>
          </a:p>
          <a:p>
            <a:pPr lvl="1">
              <a:lnSpc>
                <a:spcPct val="107000"/>
              </a:lnSpc>
              <a:spcBef>
                <a:spcPts val="0"/>
              </a:spcBef>
              <a:buFont typeface="+mj-lt"/>
              <a:buAutoNum type="alphaLcPeriod"/>
            </a:pPr>
            <a:r>
              <a:rPr lang="en-US" sz="900">
                <a:latin typeface="Arial" panose="020B0604020202020204" pitchFamily="34" charset="0"/>
                <a:cs typeface="Times New Roman" panose="02020603050405020304" pitchFamily="18" charset="0"/>
              </a:rPr>
              <a:t>Both explicit and implicit bias</a:t>
            </a:r>
          </a:p>
          <a:p>
            <a:pPr lvl="1">
              <a:lnSpc>
                <a:spcPct val="107000"/>
              </a:lnSpc>
              <a:spcBef>
                <a:spcPts val="0"/>
              </a:spcBef>
              <a:buFont typeface="+mj-lt"/>
              <a:buAutoNum type="alphaLcPeriod"/>
            </a:pPr>
            <a:r>
              <a:rPr lang="en-US" sz="900">
                <a:latin typeface="Arial" panose="020B0604020202020204" pitchFamily="34" charset="0"/>
                <a:cs typeface="Times New Roman" panose="02020603050405020304" pitchFamily="18" charset="0"/>
              </a:rPr>
              <a:t>No bias</a:t>
            </a:r>
            <a:endParaRPr lang="en-CA" sz="9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US" sz="900" b="1">
              <a:latin typeface="Arial" panose="020B0604020202020204" pitchFamily="34" charset="0"/>
              <a:cs typeface="Times New Roman" panose="02020603050405020304" pitchFamily="18" charset="0"/>
            </a:endParaRPr>
          </a:p>
          <a:p>
            <a:pPr marL="0" indent="0">
              <a:lnSpc>
                <a:spcPct val="107000"/>
              </a:lnSpc>
              <a:spcBef>
                <a:spcPts val="0"/>
              </a:spcBef>
              <a:buNone/>
            </a:pPr>
            <a:endParaRPr lang="en-US" sz="900">
              <a:latin typeface="Arial" panose="020B0604020202020204" pitchFamily="34" charset="0"/>
              <a:cs typeface="Times New Roman" panose="02020603050405020304" pitchFamily="18" charset="0"/>
            </a:endParaRPr>
          </a:p>
          <a:p>
            <a:pPr marL="457200" lvl="1" indent="0">
              <a:lnSpc>
                <a:spcPct val="107000"/>
              </a:lnSpc>
              <a:spcBef>
                <a:spcPts val="0"/>
              </a:spcBef>
              <a:buNone/>
            </a:pPr>
            <a:endParaRPr lang="en-US" sz="5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US" sz="10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CA" sz="1000">
              <a:latin typeface="Arial" panose="020B0604020202020204" pitchFamily="34" charset="0"/>
              <a:cs typeface="Times New Roman" panose="02020603050405020304" pitchFamily="18" charset="0"/>
            </a:endParaRPr>
          </a:p>
          <a:p>
            <a:pPr>
              <a:lnSpc>
                <a:spcPct val="107000"/>
              </a:lnSpc>
              <a:spcAft>
                <a:spcPts val="800"/>
              </a:spcAft>
              <a:buFont typeface="+mj-lt"/>
              <a:buAutoNum type="arabicPeriod"/>
            </a:pPr>
            <a:endParaRPr lang="en-CA" sz="100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318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BBE52A06-0B80-8082-AD96-9587EFC40E12}"/>
              </a:ext>
            </a:extLst>
          </p:cNvPr>
          <p:cNvGraphicFramePr>
            <a:graphicFrameLocks noChangeAspect="1"/>
          </p:cNvGraphicFramePr>
          <p:nvPr>
            <p:extLst>
              <p:ext uri="{D42A27DB-BD31-4B8C-83A1-F6EECF244321}">
                <p14:modId xmlns:p14="http://schemas.microsoft.com/office/powerpoint/2010/main" val="3663659055"/>
              </p:ext>
            </p:extLst>
          </p:nvPr>
        </p:nvGraphicFramePr>
        <p:xfrm>
          <a:off x="9896475" y="4641850"/>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BBE52A06-0B80-8082-AD96-9587EFC40E12}"/>
                          </a:ext>
                        </a:extLst>
                      </p:cNvPr>
                      <p:cNvPicPr/>
                      <p:nvPr/>
                    </p:nvPicPr>
                    <p:blipFill>
                      <a:blip r:embed="rId3"/>
                      <a:stretch>
                        <a:fillRect/>
                      </a:stretch>
                    </p:blipFill>
                    <p:spPr>
                      <a:xfrm>
                        <a:off x="9896475" y="464185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0FC15D-7B33-8931-CA35-35EA32567055}"/>
              </a:ext>
            </a:extLst>
          </p:cNvPr>
          <p:cNvPicPr>
            <a:picLocks noChangeAspect="1"/>
          </p:cNvPicPr>
          <p:nvPr/>
        </p:nvPicPr>
        <p:blipFill>
          <a:blip r:embed="rId5"/>
          <a:stretch>
            <a:fillRect/>
          </a:stretch>
        </p:blipFill>
        <p:spPr>
          <a:xfrm>
            <a:off x="1899986" y="4413110"/>
            <a:ext cx="2011680" cy="2011680"/>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2F2-BE07-46E8-8FF8-373BD9C8DF43}"/>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222948D6-E5B9-42B7-9073-9484FC05A0A7}"/>
              </a:ext>
            </a:extLst>
          </p:cNvPr>
          <p:cNvSpPr>
            <a:spLocks noGrp="1"/>
          </p:cNvSpPr>
          <p:nvPr>
            <p:ph idx="1"/>
          </p:nvPr>
        </p:nvSpPr>
        <p:spPr/>
        <p:txBody>
          <a:bodyPr>
            <a:normAutofit/>
          </a:bodyPr>
          <a:lstStyle/>
          <a:p>
            <a:pPr marL="0" indent="0">
              <a:buNone/>
            </a:pPr>
            <a:r>
              <a:rPr lang="en-US"/>
              <a:t>After completing this module, the learner will be able to:</a:t>
            </a:r>
          </a:p>
          <a:p>
            <a:pPr marL="914400" lvl="1" indent="-457200">
              <a:buFont typeface="+mj-lt"/>
              <a:buAutoNum type="arabicPeriod"/>
            </a:pPr>
            <a:r>
              <a:rPr lang="en-US"/>
              <a:t>Recognize weight stigma and bias as a barrier to providing appropriate care to patients with obesity</a:t>
            </a:r>
          </a:p>
          <a:p>
            <a:pPr marL="914400" lvl="1" indent="-457200">
              <a:buFont typeface="+mj-lt"/>
              <a:buAutoNum type="arabicPeriod"/>
            </a:pPr>
            <a:r>
              <a:rPr lang="en-US"/>
              <a:t>Understand the impact of implicit and explicit bias against obesity </a:t>
            </a:r>
            <a:br>
              <a:rPr lang="en-US"/>
            </a:br>
            <a:r>
              <a:rPr lang="en-US"/>
              <a:t>in the healthcare setting</a:t>
            </a:r>
          </a:p>
          <a:p>
            <a:pPr marL="914400" lvl="1" indent="-457200">
              <a:buFont typeface="+mj-lt"/>
              <a:buAutoNum type="arabicPeriod"/>
            </a:pPr>
            <a:r>
              <a:rPr lang="en-US"/>
              <a:t>Advocate for accommodations that are respectful and free of </a:t>
            </a:r>
            <a:br>
              <a:rPr lang="en-US"/>
            </a:br>
            <a:r>
              <a:rPr lang="en-US"/>
              <a:t>weight bias</a:t>
            </a:r>
          </a:p>
          <a:p>
            <a:pPr marL="914400" lvl="1" indent="-457200">
              <a:buFont typeface="+mj-lt"/>
              <a:buAutoNum type="arabicPeriod"/>
            </a:pPr>
            <a:r>
              <a:rPr lang="en-US"/>
              <a:t>Use non-biased, non-judgmental, empathetic, and respectful verbal and non-verbal language when communicating with patients with obesity and their family members</a:t>
            </a:r>
            <a:endParaRPr lang="en-CA"/>
          </a:p>
        </p:txBody>
      </p:sp>
    </p:spTree>
    <p:extLst>
      <p:ext uri="{BB962C8B-B14F-4D97-AF65-F5344CB8AC3E}">
        <p14:creationId xmlns:p14="http://schemas.microsoft.com/office/powerpoint/2010/main" val="326164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A856-E79D-4319-B854-F5D080ADA0F4}"/>
              </a:ext>
            </a:extLst>
          </p:cNvPr>
          <p:cNvSpPr>
            <a:spLocks noGrp="1"/>
          </p:cNvSpPr>
          <p:nvPr>
            <p:ph type="title"/>
          </p:nvPr>
        </p:nvSpPr>
        <p:spPr/>
        <p:txBody>
          <a:bodyPr/>
          <a:lstStyle/>
          <a:p>
            <a:r>
              <a:rPr lang="en-CA"/>
              <a:t>Perception of obesity</a:t>
            </a:r>
          </a:p>
        </p:txBody>
      </p:sp>
      <p:sp>
        <p:nvSpPr>
          <p:cNvPr id="3" name="Text Placeholder 2">
            <a:extLst>
              <a:ext uri="{FF2B5EF4-FFF2-40B4-BE49-F238E27FC236}">
                <a16:creationId xmlns:a16="http://schemas.microsoft.com/office/drawing/2014/main" id="{F74871D5-1C40-45CE-9432-A12641C0CD52}"/>
              </a:ext>
            </a:extLst>
          </p:cNvPr>
          <p:cNvSpPr>
            <a:spLocks noGrp="1"/>
          </p:cNvSpPr>
          <p:nvPr>
            <p:ph type="body" sz="quarter" idx="13"/>
          </p:nvPr>
        </p:nvSpPr>
        <p:spPr/>
        <p:txBody>
          <a:bodyPr/>
          <a:lstStyle/>
          <a:p>
            <a:r>
              <a:rPr lang="en-CA" sz="1000" i="0"/>
              <a:t>HCP, healthcare professional. </a:t>
            </a:r>
            <a:br>
              <a:rPr lang="en-CA" sz="1000" i="0"/>
            </a:br>
            <a:r>
              <a:rPr lang="en-CA" sz="1000" i="0"/>
              <a:t>Kaplan LM et al. Obesity (Silver Spring) 2018;26:61–69.</a:t>
            </a:r>
          </a:p>
        </p:txBody>
      </p:sp>
      <p:grpSp>
        <p:nvGrpSpPr>
          <p:cNvPr id="11" name="Group 10">
            <a:extLst>
              <a:ext uri="{FF2B5EF4-FFF2-40B4-BE49-F238E27FC236}">
                <a16:creationId xmlns:a16="http://schemas.microsoft.com/office/drawing/2014/main" id="{7561D8DA-54F5-4427-B477-70A0B000E392}"/>
              </a:ext>
            </a:extLst>
          </p:cNvPr>
          <p:cNvGrpSpPr/>
          <p:nvPr/>
        </p:nvGrpSpPr>
        <p:grpSpPr>
          <a:xfrm>
            <a:off x="6267355" y="2081646"/>
            <a:ext cx="5086445" cy="3359984"/>
            <a:chOff x="-16613" y="1139125"/>
            <a:chExt cx="3814834" cy="2519988"/>
          </a:xfrm>
        </p:grpSpPr>
        <p:graphicFrame>
          <p:nvGraphicFramePr>
            <p:cNvPr id="12" name="Chart 11">
              <a:extLst>
                <a:ext uri="{FF2B5EF4-FFF2-40B4-BE49-F238E27FC236}">
                  <a16:creationId xmlns:a16="http://schemas.microsoft.com/office/drawing/2014/main" id="{8C9E8382-BB4C-4164-B8B1-0B91951D9C4A}"/>
                </a:ext>
              </a:extLst>
            </p:cNvPr>
            <p:cNvGraphicFramePr/>
            <p:nvPr>
              <p:extLst>
                <p:ext uri="{D42A27DB-BD31-4B8C-83A1-F6EECF244321}">
                  <p14:modId xmlns:p14="http://schemas.microsoft.com/office/powerpoint/2010/main" val="3035754886"/>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DCFE24FB-1EB5-4F69-BD02-F68514847F34}"/>
                </a:ext>
              </a:extLst>
            </p:cNvPr>
            <p:cNvSpPr/>
            <p:nvPr/>
          </p:nvSpPr>
          <p:spPr>
            <a:xfrm>
              <a:off x="1277349" y="2214452"/>
              <a:ext cx="1209956" cy="438581"/>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effectLst/>
                  <a:uLnTx/>
                  <a:uFillTx/>
                  <a:ea typeface="+mn-ea"/>
                  <a:cs typeface="+mn-cs"/>
                </a:rPr>
                <a:t>65%</a:t>
              </a:r>
              <a:endParaRPr kumimoji="0" lang="en-GB" sz="3200" b="1" i="0" u="none" strike="noStrike" kern="1200" cap="none" spc="0" normalizeH="0" baseline="30000" noProof="0">
                <a:ln>
                  <a:noFill/>
                </a:ln>
                <a:effectLst/>
                <a:uLnTx/>
                <a:uFillTx/>
                <a:ea typeface="+mn-ea"/>
                <a:cs typeface="+mn-cs"/>
              </a:endParaRPr>
            </a:p>
          </p:txBody>
        </p:sp>
      </p:grpSp>
      <p:grpSp>
        <p:nvGrpSpPr>
          <p:cNvPr id="14" name="Group 13">
            <a:extLst>
              <a:ext uri="{FF2B5EF4-FFF2-40B4-BE49-F238E27FC236}">
                <a16:creationId xmlns:a16="http://schemas.microsoft.com/office/drawing/2014/main" id="{BC415B51-1C96-4C72-8228-B0B2F2D266D3}"/>
              </a:ext>
            </a:extLst>
          </p:cNvPr>
          <p:cNvGrpSpPr/>
          <p:nvPr/>
        </p:nvGrpSpPr>
        <p:grpSpPr>
          <a:xfrm>
            <a:off x="1312092" y="2019007"/>
            <a:ext cx="5086445" cy="3359984"/>
            <a:chOff x="-16613" y="1139125"/>
            <a:chExt cx="3814834" cy="2519988"/>
          </a:xfrm>
        </p:grpSpPr>
        <p:graphicFrame>
          <p:nvGraphicFramePr>
            <p:cNvPr id="15" name="Chart 14">
              <a:extLst>
                <a:ext uri="{FF2B5EF4-FFF2-40B4-BE49-F238E27FC236}">
                  <a16:creationId xmlns:a16="http://schemas.microsoft.com/office/drawing/2014/main" id="{448B30D9-90D2-445C-B8A7-92BD27AC92F0}"/>
                </a:ext>
              </a:extLst>
            </p:cNvPr>
            <p:cNvGraphicFramePr/>
            <p:nvPr>
              <p:extLst>
                <p:ext uri="{D42A27DB-BD31-4B8C-83A1-F6EECF244321}">
                  <p14:modId xmlns:p14="http://schemas.microsoft.com/office/powerpoint/2010/main" val="1598273541"/>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65FAA3D-29CA-4209-BB39-C190B76F9630}"/>
                </a:ext>
              </a:extLst>
            </p:cNvPr>
            <p:cNvSpPr/>
            <p:nvPr/>
          </p:nvSpPr>
          <p:spPr>
            <a:xfrm>
              <a:off x="1300469" y="2214453"/>
              <a:ext cx="1186836" cy="438581"/>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effectLst/>
                  <a:uLnTx/>
                  <a:uFillTx/>
                  <a:ea typeface="+mn-ea"/>
                  <a:cs typeface="+mn-cs"/>
                </a:rPr>
                <a:t>80%</a:t>
              </a:r>
              <a:endParaRPr kumimoji="0" lang="en-GB" sz="3200" b="1" i="0" u="none" strike="noStrike" kern="1200" cap="none" spc="0" normalizeH="0" baseline="30000" noProof="0">
                <a:ln>
                  <a:noFill/>
                </a:ln>
                <a:effectLst/>
                <a:uLnTx/>
                <a:uFillTx/>
                <a:ea typeface="+mn-ea"/>
                <a:cs typeface="+mn-cs"/>
              </a:endParaRPr>
            </a:p>
          </p:txBody>
        </p:sp>
      </p:grpSp>
      <p:sp>
        <p:nvSpPr>
          <p:cNvPr id="20" name="TextBox 19">
            <a:extLst>
              <a:ext uri="{FF2B5EF4-FFF2-40B4-BE49-F238E27FC236}">
                <a16:creationId xmlns:a16="http://schemas.microsoft.com/office/drawing/2014/main" id="{2FD64164-8A22-4DC2-BDE9-DF60EF3562F1}"/>
              </a:ext>
            </a:extLst>
          </p:cNvPr>
          <p:cNvSpPr txBox="1"/>
          <p:nvPr/>
        </p:nvSpPr>
        <p:spPr>
          <a:xfrm>
            <a:off x="3286130" y="5420015"/>
            <a:ext cx="1138368"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effectLst/>
                <a:uLnTx/>
                <a:uFillTx/>
                <a:ea typeface="+mn-ea"/>
                <a:cs typeface="+mn-cs"/>
              </a:rPr>
              <a:t>HCPs</a:t>
            </a:r>
          </a:p>
        </p:txBody>
      </p:sp>
      <p:sp>
        <p:nvSpPr>
          <p:cNvPr id="21" name="TextBox 20">
            <a:extLst>
              <a:ext uri="{FF2B5EF4-FFF2-40B4-BE49-F238E27FC236}">
                <a16:creationId xmlns:a16="http://schemas.microsoft.com/office/drawing/2014/main" id="{156FE8CF-C82C-4BC0-800D-2D63ADC885DA}"/>
              </a:ext>
            </a:extLst>
          </p:cNvPr>
          <p:cNvSpPr txBox="1"/>
          <p:nvPr/>
        </p:nvSpPr>
        <p:spPr>
          <a:xfrm>
            <a:off x="7135834" y="5482654"/>
            <a:ext cx="3349486"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effectLst/>
                <a:uLnTx/>
                <a:uFillTx/>
                <a:ea typeface="+mn-ea"/>
                <a:cs typeface="+mn-cs"/>
              </a:rPr>
              <a:t>People with obesity</a:t>
            </a:r>
          </a:p>
        </p:txBody>
      </p:sp>
      <p:sp>
        <p:nvSpPr>
          <p:cNvPr id="23" name="TextBox 22">
            <a:extLst>
              <a:ext uri="{FF2B5EF4-FFF2-40B4-BE49-F238E27FC236}">
                <a16:creationId xmlns:a16="http://schemas.microsoft.com/office/drawing/2014/main" id="{E9E972FA-874F-43DD-8089-FC2640F27504}"/>
              </a:ext>
            </a:extLst>
          </p:cNvPr>
          <p:cNvSpPr txBox="1"/>
          <p:nvPr/>
        </p:nvSpPr>
        <p:spPr>
          <a:xfrm>
            <a:off x="1969008" y="1492414"/>
            <a:ext cx="8253984"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effectLst/>
                <a:uLnTx/>
                <a:uFillTx/>
                <a:ea typeface="+mn-ea"/>
                <a:cs typeface="+mn-cs"/>
              </a:rPr>
              <a:t>Obesity is a chronic disease (% agreement)</a:t>
            </a:r>
            <a:endParaRPr kumimoji="0" lang="en-US" sz="2400" b="0" i="0" u="none"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186362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2307-35D7-44A6-BC1D-4863DA92566C}"/>
              </a:ext>
            </a:extLst>
          </p:cNvPr>
          <p:cNvSpPr>
            <a:spLocks noGrp="1"/>
          </p:cNvSpPr>
          <p:nvPr>
            <p:ph type="title"/>
          </p:nvPr>
        </p:nvSpPr>
        <p:spPr/>
        <p:txBody>
          <a:bodyPr/>
          <a:lstStyle/>
          <a:p>
            <a:r>
              <a:rPr lang="en-CA"/>
              <a:t>Perception of obesity</a:t>
            </a:r>
          </a:p>
        </p:txBody>
      </p:sp>
      <p:sp>
        <p:nvSpPr>
          <p:cNvPr id="3" name="Text Placeholder 2">
            <a:extLst>
              <a:ext uri="{FF2B5EF4-FFF2-40B4-BE49-F238E27FC236}">
                <a16:creationId xmlns:a16="http://schemas.microsoft.com/office/drawing/2014/main" id="{8D2D9404-CB93-4264-A5F9-ACF04A312FA2}"/>
              </a:ext>
            </a:extLst>
          </p:cNvPr>
          <p:cNvSpPr>
            <a:spLocks noGrp="1"/>
          </p:cNvSpPr>
          <p:nvPr>
            <p:ph type="body" sz="quarter" idx="13"/>
          </p:nvPr>
        </p:nvSpPr>
        <p:spPr/>
        <p:txBody>
          <a:bodyPr/>
          <a:lstStyle/>
          <a:p>
            <a:r>
              <a:rPr lang="en-CA" sz="1000" i="0"/>
              <a:t>HCP, healthcare professional.</a:t>
            </a:r>
            <a:br>
              <a:rPr lang="en-CA" sz="1000" i="0"/>
            </a:br>
            <a:r>
              <a:rPr lang="en-CA" sz="1000" i="0"/>
              <a:t>Kaplan LM et al. Obesity (Silver Spring) 2018;26:61–69.</a:t>
            </a:r>
          </a:p>
        </p:txBody>
      </p:sp>
      <p:sp>
        <p:nvSpPr>
          <p:cNvPr id="4" name="Rectangle 3">
            <a:extLst>
              <a:ext uri="{FF2B5EF4-FFF2-40B4-BE49-F238E27FC236}">
                <a16:creationId xmlns:a16="http://schemas.microsoft.com/office/drawing/2014/main" id="{CC2BB5A9-3A55-48DF-B744-CC076839C4AC}"/>
              </a:ext>
            </a:extLst>
          </p:cNvPr>
          <p:cNvSpPr/>
          <p:nvPr/>
        </p:nvSpPr>
        <p:spPr>
          <a:xfrm>
            <a:off x="647700" y="1373125"/>
            <a:ext cx="10833100" cy="4303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732B0BF1-61B9-4D5C-877E-341F126D2216}"/>
              </a:ext>
            </a:extLst>
          </p:cNvPr>
          <p:cNvSpPr txBox="1"/>
          <p:nvPr/>
        </p:nvSpPr>
        <p:spPr>
          <a:xfrm>
            <a:off x="1323137" y="2700868"/>
            <a:ext cx="4098976" cy="73866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4800" b="1" i="0" u="none" strike="noStrike" kern="1200" cap="none" spc="0" normalizeH="0" baseline="0" noProof="0">
                <a:ln>
                  <a:noFill/>
                </a:ln>
                <a:effectLst/>
                <a:uLnTx/>
                <a:uFillTx/>
                <a:ea typeface="+mn-ea"/>
                <a:cs typeface="+mn-cs"/>
              </a:rPr>
              <a:t>However</a:t>
            </a:r>
          </a:p>
        </p:txBody>
      </p:sp>
      <p:grpSp>
        <p:nvGrpSpPr>
          <p:cNvPr id="6" name="Group 5">
            <a:extLst>
              <a:ext uri="{FF2B5EF4-FFF2-40B4-BE49-F238E27FC236}">
                <a16:creationId xmlns:a16="http://schemas.microsoft.com/office/drawing/2014/main" id="{80DF7CB1-5305-45B6-87F1-E8EBEA647E78}"/>
              </a:ext>
            </a:extLst>
          </p:cNvPr>
          <p:cNvGrpSpPr/>
          <p:nvPr/>
        </p:nvGrpSpPr>
        <p:grpSpPr>
          <a:xfrm>
            <a:off x="3881803" y="1668190"/>
            <a:ext cx="3957832" cy="2614449"/>
            <a:chOff x="4204532" y="2099589"/>
            <a:chExt cx="3367853" cy="2224723"/>
          </a:xfrm>
        </p:grpSpPr>
        <p:sp>
          <p:nvSpPr>
            <p:cNvPr id="7" name="Oval 6">
              <a:extLst>
                <a:ext uri="{FF2B5EF4-FFF2-40B4-BE49-F238E27FC236}">
                  <a16:creationId xmlns:a16="http://schemas.microsoft.com/office/drawing/2014/main" id="{C233AA7A-DB60-4BA4-AC46-1E7E2791D9EE}"/>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8" name="Group 7">
              <a:extLst>
                <a:ext uri="{FF2B5EF4-FFF2-40B4-BE49-F238E27FC236}">
                  <a16:creationId xmlns:a16="http://schemas.microsoft.com/office/drawing/2014/main" id="{8A013747-A701-4918-AF35-1E2965CB4FC2}"/>
                </a:ext>
              </a:extLst>
            </p:cNvPr>
            <p:cNvGrpSpPr/>
            <p:nvPr/>
          </p:nvGrpSpPr>
          <p:grpSpPr>
            <a:xfrm>
              <a:off x="4204532" y="2099589"/>
              <a:ext cx="3367853" cy="2224723"/>
              <a:chOff x="-16613" y="1139125"/>
              <a:chExt cx="3814834" cy="2519988"/>
            </a:xfrm>
          </p:grpSpPr>
          <p:graphicFrame>
            <p:nvGraphicFramePr>
              <p:cNvPr id="9" name="Chart 8">
                <a:extLst>
                  <a:ext uri="{FF2B5EF4-FFF2-40B4-BE49-F238E27FC236}">
                    <a16:creationId xmlns:a16="http://schemas.microsoft.com/office/drawing/2014/main" id="{75579D7C-9D98-4229-A7D5-2C5E22F6E8DE}"/>
                  </a:ext>
                </a:extLst>
              </p:cNvPr>
              <p:cNvGraphicFramePr/>
              <p:nvPr>
                <p:extLst>
                  <p:ext uri="{D42A27DB-BD31-4B8C-83A1-F6EECF244321}">
                    <p14:modId xmlns:p14="http://schemas.microsoft.com/office/powerpoint/2010/main" val="309783723"/>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15D8C7E2-6C43-4C77-8C58-A16EA4EEF7F0}"/>
                  </a:ext>
                </a:extLst>
              </p:cNvPr>
              <p:cNvSpPr/>
              <p:nvPr/>
            </p:nvSpPr>
            <p:spPr>
              <a:xfrm>
                <a:off x="1300821" y="2112745"/>
                <a:ext cx="1186836" cy="682310"/>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effectLst/>
                    <a:uLnTx/>
                    <a:uFillTx/>
                    <a:ea typeface="+mn-ea"/>
                    <a:cs typeface="+mn-cs"/>
                  </a:rPr>
                  <a:t>71%</a:t>
                </a:r>
                <a:endParaRPr kumimoji="0" lang="en-GB" sz="4000" b="1" i="0" u="none" strike="noStrike" kern="1200" cap="none" spc="0" normalizeH="0" baseline="30000" noProof="0">
                  <a:ln>
                    <a:noFill/>
                  </a:ln>
                  <a:effectLst/>
                  <a:uLnTx/>
                  <a:uFillTx/>
                  <a:ea typeface="+mn-ea"/>
                  <a:cs typeface="+mn-cs"/>
                </a:endParaRPr>
              </a:p>
            </p:txBody>
          </p:sp>
        </p:grpSp>
      </p:grpSp>
      <p:sp>
        <p:nvSpPr>
          <p:cNvPr id="11" name="TextBox 10">
            <a:extLst>
              <a:ext uri="{FF2B5EF4-FFF2-40B4-BE49-F238E27FC236}">
                <a16:creationId xmlns:a16="http://schemas.microsoft.com/office/drawing/2014/main" id="{0A030D14-7FF6-4C4F-82F2-B70CF4D2344B}"/>
              </a:ext>
            </a:extLst>
          </p:cNvPr>
          <p:cNvSpPr txBox="1"/>
          <p:nvPr/>
        </p:nvSpPr>
        <p:spPr>
          <a:xfrm>
            <a:off x="7219327" y="2440829"/>
            <a:ext cx="4078098" cy="181588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a:ln>
                  <a:noFill/>
                </a:ln>
                <a:effectLst/>
                <a:uLnTx/>
                <a:uFillTx/>
                <a:ea typeface="+mn-ea"/>
                <a:cs typeface="+mn-cs"/>
              </a:rPr>
              <a:t>of people with obesity discussed weight with an HCP within the past </a:t>
            </a:r>
            <a:r>
              <a:rPr kumimoji="0" lang="en-CA" sz="2800" b="1" i="0" u="none" strike="noStrike" kern="1200" cap="none" spc="0" normalizeH="0" baseline="0" noProof="0">
                <a:ln>
                  <a:noFill/>
                </a:ln>
                <a:effectLst/>
                <a:uLnTx/>
                <a:uFillTx/>
                <a:ea typeface="+mn-ea"/>
                <a:cs typeface="+mn-cs"/>
              </a:rPr>
              <a:t>5 years</a:t>
            </a:r>
          </a:p>
        </p:txBody>
      </p:sp>
      <p:sp>
        <p:nvSpPr>
          <p:cNvPr id="12" name="Rectangle 11">
            <a:extLst>
              <a:ext uri="{FF2B5EF4-FFF2-40B4-BE49-F238E27FC236}">
                <a16:creationId xmlns:a16="http://schemas.microsoft.com/office/drawing/2014/main" id="{F6D4544D-FF9D-408D-9D7C-206B8291C883}"/>
              </a:ext>
            </a:extLst>
          </p:cNvPr>
          <p:cNvSpPr/>
          <p:nvPr/>
        </p:nvSpPr>
        <p:spPr>
          <a:xfrm>
            <a:off x="647700" y="4465623"/>
            <a:ext cx="10833100" cy="126207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624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ea typeface="+mn-ea"/>
                <a:cs typeface="+mn-cs"/>
              </a:rPr>
              <a:t>Mean of 7 serious </a:t>
            </a:r>
            <a:r>
              <a:rPr lang="en-GB" sz="2800" b="1">
                <a:solidFill>
                  <a:srgbClr val="FFFFFF"/>
                </a:solidFill>
              </a:rPr>
              <a:t>weight loss</a:t>
            </a:r>
            <a:r>
              <a:rPr kumimoji="0" lang="en-GB" sz="2800" b="1" i="0" u="none" strike="noStrike" kern="1200" cap="none" spc="0" normalizeH="0" baseline="0" noProof="0">
                <a:ln>
                  <a:noFill/>
                </a:ln>
                <a:solidFill>
                  <a:srgbClr val="FFFFFF"/>
                </a:solidFill>
                <a:effectLst/>
                <a:uLnTx/>
                <a:uFillTx/>
                <a:ea typeface="+mn-ea"/>
                <a:cs typeface="+mn-cs"/>
              </a:rPr>
              <a:t> attempts</a:t>
            </a:r>
            <a:br>
              <a:rPr kumimoji="0" lang="en-GB" sz="2800" b="1" i="0" u="none" strike="noStrike" kern="1200" cap="none" spc="0" normalizeH="0" baseline="0" noProof="0">
                <a:ln>
                  <a:noFill/>
                </a:ln>
                <a:solidFill>
                  <a:srgbClr val="FFFFFF"/>
                </a:solidFill>
                <a:effectLst/>
                <a:uLnTx/>
                <a:uFillTx/>
                <a:ea typeface="+mn-ea"/>
                <a:cs typeface="+mn-cs"/>
              </a:rPr>
            </a:br>
            <a:r>
              <a:rPr kumimoji="0" lang="en-GB" sz="2800" b="0" i="0" u="none" strike="noStrike" kern="1200" cap="none" spc="0" normalizeH="0" baseline="0" noProof="0">
                <a:ln>
                  <a:noFill/>
                </a:ln>
                <a:solidFill>
                  <a:srgbClr val="FFFFFF"/>
                </a:solidFill>
                <a:effectLst/>
                <a:uLnTx/>
                <a:uFillTx/>
                <a:ea typeface="+mn-ea"/>
                <a:cs typeface="+mn-cs"/>
              </a:rPr>
              <a:t>before discussing a </a:t>
            </a:r>
            <a:r>
              <a:rPr lang="en-GB" sz="2800">
                <a:solidFill>
                  <a:srgbClr val="FFFFFF"/>
                </a:solidFill>
              </a:rPr>
              <a:t>weight loss</a:t>
            </a:r>
            <a:r>
              <a:rPr kumimoji="0" lang="en-GB" sz="2800" b="0" i="0" u="none" strike="noStrike" kern="1200" cap="none" spc="0" normalizeH="0" baseline="0" noProof="0">
                <a:ln>
                  <a:noFill/>
                </a:ln>
                <a:solidFill>
                  <a:srgbClr val="FFFFFF"/>
                </a:solidFill>
                <a:effectLst/>
                <a:uLnTx/>
                <a:uFillTx/>
                <a:ea typeface="+mn-ea"/>
                <a:cs typeface="+mn-cs"/>
              </a:rPr>
              <a:t> plan with an HCP</a:t>
            </a:r>
          </a:p>
        </p:txBody>
      </p:sp>
    </p:spTree>
    <p:extLst>
      <p:ext uri="{BB962C8B-B14F-4D97-AF65-F5344CB8AC3E}">
        <p14:creationId xmlns:p14="http://schemas.microsoft.com/office/powerpoint/2010/main" val="124970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A856-E79D-4319-B854-F5D080ADA0F4}"/>
              </a:ext>
            </a:extLst>
          </p:cNvPr>
          <p:cNvSpPr>
            <a:spLocks noGrp="1"/>
          </p:cNvSpPr>
          <p:nvPr>
            <p:ph type="title"/>
          </p:nvPr>
        </p:nvSpPr>
        <p:spPr/>
        <p:txBody>
          <a:bodyPr/>
          <a:lstStyle/>
          <a:p>
            <a:r>
              <a:rPr lang="en-CA"/>
              <a:t>Weight bias</a:t>
            </a:r>
          </a:p>
        </p:txBody>
      </p:sp>
      <p:sp>
        <p:nvSpPr>
          <p:cNvPr id="3" name="Text Placeholder 2">
            <a:extLst>
              <a:ext uri="{FF2B5EF4-FFF2-40B4-BE49-F238E27FC236}">
                <a16:creationId xmlns:a16="http://schemas.microsoft.com/office/drawing/2014/main" id="{F74871D5-1C40-45CE-9432-A12641C0CD52}"/>
              </a:ext>
            </a:extLst>
          </p:cNvPr>
          <p:cNvSpPr>
            <a:spLocks noGrp="1"/>
          </p:cNvSpPr>
          <p:nvPr>
            <p:ph type="body" sz="quarter" idx="13"/>
          </p:nvPr>
        </p:nvSpPr>
        <p:spPr>
          <a:xfrm>
            <a:off x="647998" y="6210000"/>
            <a:ext cx="9927577" cy="324000"/>
          </a:xfrm>
        </p:spPr>
        <p:txBody>
          <a:bodyPr/>
          <a:lstStyle/>
          <a:p>
            <a:br>
              <a:rPr lang="en-US" sz="1000" i="0"/>
            </a:br>
            <a:r>
              <a:rPr lang="en-US" sz="1000" i="0"/>
              <a:t>1. </a:t>
            </a:r>
            <a:r>
              <a:rPr lang="en-US" sz="1000" i="0" err="1"/>
              <a:t>Nadolsky</a:t>
            </a:r>
            <a:r>
              <a:rPr lang="en-US" sz="1000" i="0"/>
              <a:t> K et al. AACE Consensus Statement. </a:t>
            </a:r>
            <a:r>
              <a:rPr lang="en-US" sz="1000" i="0" err="1"/>
              <a:t>Endocr</a:t>
            </a:r>
            <a:r>
              <a:rPr lang="en-US" sz="1000" i="0"/>
              <a:t> </a:t>
            </a:r>
            <a:r>
              <a:rPr lang="en-US" sz="1000" i="0" err="1"/>
              <a:t>Pract</a:t>
            </a:r>
            <a:r>
              <a:rPr lang="en-US" sz="1000" i="0"/>
              <a:t>. 2023;https://doi.org/10.1016/j.eprac.2023.03.272; 2. </a:t>
            </a:r>
            <a:r>
              <a:rPr lang="en-US" sz="1000" i="0" err="1"/>
              <a:t>Puhl</a:t>
            </a:r>
            <a:r>
              <a:rPr lang="en-US" sz="1000" i="0"/>
              <a:t> R et al. Int J </a:t>
            </a:r>
            <a:r>
              <a:rPr lang="en-US" sz="1000" i="0" err="1"/>
              <a:t>Obes</a:t>
            </a:r>
            <a:r>
              <a:rPr lang="en-US" sz="1000" i="0"/>
              <a:t> 2008;32:992–1000. </a:t>
            </a:r>
            <a:endParaRPr lang="en-CA" sz="1000" i="0"/>
          </a:p>
        </p:txBody>
      </p:sp>
      <p:sp>
        <p:nvSpPr>
          <p:cNvPr id="25" name="Rectangle 24">
            <a:extLst>
              <a:ext uri="{FF2B5EF4-FFF2-40B4-BE49-F238E27FC236}">
                <a16:creationId xmlns:a16="http://schemas.microsoft.com/office/drawing/2014/main" id="{1067CDA5-4F3E-4187-8FED-B6EC79F3F118}"/>
              </a:ext>
            </a:extLst>
          </p:cNvPr>
          <p:cNvSpPr/>
          <p:nvPr/>
        </p:nvSpPr>
        <p:spPr>
          <a:xfrm>
            <a:off x="647700" y="1411225"/>
            <a:ext cx="10833100" cy="44898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2000" b="1" i="0" u="none" strike="noStrike" kern="1200" cap="none" spc="0" normalizeH="0" baseline="0" noProof="0">
                <a:ln>
                  <a:noFill/>
                </a:ln>
                <a:solidFill>
                  <a:srgbClr val="FFFFFF"/>
                </a:solidFill>
                <a:effectLst/>
                <a:uLnTx/>
                <a:uFillTx/>
                <a:ea typeface="+mn-ea"/>
                <a:cs typeface="+mn-cs"/>
              </a:rPr>
              <a:t>			</a:t>
            </a:r>
          </a:p>
        </p:txBody>
      </p:sp>
      <p:sp>
        <p:nvSpPr>
          <p:cNvPr id="26" name="Rectangle 25">
            <a:extLst>
              <a:ext uri="{FF2B5EF4-FFF2-40B4-BE49-F238E27FC236}">
                <a16:creationId xmlns:a16="http://schemas.microsoft.com/office/drawing/2014/main" id="{8DA479CC-AB99-4A22-B2DA-1F1D28812451}"/>
              </a:ext>
            </a:extLst>
          </p:cNvPr>
          <p:cNvSpPr/>
          <p:nvPr/>
        </p:nvSpPr>
        <p:spPr>
          <a:xfrm rot="5400000">
            <a:off x="3308392" y="1454580"/>
            <a:ext cx="1325565" cy="5657608"/>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0" tIns="182880" rIns="0" bIns="18288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ea typeface="+mn-ea"/>
                <a:cs typeface="+mn-cs"/>
              </a:rPr>
              <a:t>Weight bias </a:t>
            </a:r>
            <a:r>
              <a:rPr kumimoji="0" lang="en-US" sz="2000" b="0" i="0" u="none" strike="noStrike" kern="1200" cap="none" spc="0" normalizeH="0" baseline="0" noProof="0">
                <a:ln>
                  <a:noFill/>
                </a:ln>
                <a:solidFill>
                  <a:srgbClr val="FFFFFF"/>
                </a:solidFill>
                <a:effectLst/>
                <a:uLnTx/>
                <a:uFillTx/>
                <a:ea typeface="+mn-ea"/>
                <a:cs typeface="+mn-cs"/>
              </a:rPr>
              <a:t>ranks just below race, gender, and age as the </a:t>
            </a:r>
            <a:r>
              <a:rPr kumimoji="0" lang="en-US" sz="2000" b="1" i="0" u="none" strike="noStrike" kern="1200" cap="none" spc="0" normalizeH="0" baseline="0" noProof="0">
                <a:ln>
                  <a:noFill/>
                </a:ln>
                <a:solidFill>
                  <a:srgbClr val="FFFFFF"/>
                </a:solidFill>
                <a:effectLst/>
                <a:uLnTx/>
                <a:uFillTx/>
                <a:ea typeface="+mn-ea"/>
                <a:cs typeface="+mn-cs"/>
              </a:rPr>
              <a:t>fourth most common form </a:t>
            </a:r>
            <a:br>
              <a:rPr kumimoji="0" lang="en-US" sz="2000" b="1" i="0" u="none" strike="noStrike" kern="1200" cap="none" spc="0" normalizeH="0" baseline="0" noProof="0">
                <a:ln>
                  <a:noFill/>
                </a:ln>
                <a:solidFill>
                  <a:srgbClr val="FFFFFF"/>
                </a:solidFill>
                <a:effectLst/>
                <a:uLnTx/>
                <a:uFillTx/>
                <a:ea typeface="+mn-ea"/>
                <a:cs typeface="+mn-cs"/>
              </a:rPr>
            </a:br>
            <a:r>
              <a:rPr kumimoji="0" lang="en-US" sz="2000" b="1" i="0" u="none" strike="noStrike" kern="1200" cap="none" spc="0" normalizeH="0" baseline="0" noProof="0">
                <a:ln>
                  <a:noFill/>
                </a:ln>
                <a:solidFill>
                  <a:srgbClr val="FFFFFF"/>
                </a:solidFill>
                <a:effectLst/>
                <a:uLnTx/>
                <a:uFillTx/>
                <a:ea typeface="+mn-ea"/>
                <a:cs typeface="+mn-cs"/>
              </a:rPr>
              <a:t>of discrimination</a:t>
            </a:r>
            <a:r>
              <a:rPr kumimoji="0" lang="en-US" sz="2000" b="0" i="0" u="none" strike="noStrike" kern="1200" cap="none" spc="0" normalizeH="0" baseline="0" noProof="0">
                <a:ln>
                  <a:noFill/>
                </a:ln>
                <a:solidFill>
                  <a:srgbClr val="FFFFFF"/>
                </a:solidFill>
                <a:effectLst/>
                <a:uLnTx/>
                <a:uFillTx/>
                <a:ea typeface="+mn-ea"/>
                <a:cs typeface="+mn-cs"/>
              </a:rPr>
              <a:t> in the U.S.</a:t>
            </a:r>
            <a:r>
              <a:rPr kumimoji="0" lang="en-US" sz="2000" b="0" i="0" u="none" strike="noStrike" kern="1200" cap="none" spc="0" normalizeH="0" baseline="30000" noProof="0">
                <a:ln>
                  <a:noFill/>
                </a:ln>
                <a:solidFill>
                  <a:srgbClr val="FFFFFF"/>
                </a:solidFill>
                <a:effectLst/>
                <a:uLnTx/>
                <a:uFillTx/>
                <a:ea typeface="+mn-ea"/>
                <a:cs typeface="+mn-cs"/>
              </a:rPr>
              <a:t>2</a:t>
            </a:r>
          </a:p>
        </p:txBody>
      </p:sp>
      <p:sp>
        <p:nvSpPr>
          <p:cNvPr id="29" name="TextBox 28">
            <a:extLst>
              <a:ext uri="{FF2B5EF4-FFF2-40B4-BE49-F238E27FC236}">
                <a16:creationId xmlns:a16="http://schemas.microsoft.com/office/drawing/2014/main" id="{91D77FAC-F1DC-402A-B150-126A13C6055C}"/>
              </a:ext>
            </a:extLst>
          </p:cNvPr>
          <p:cNvSpPr txBox="1"/>
          <p:nvPr/>
        </p:nvSpPr>
        <p:spPr>
          <a:xfrm>
            <a:off x="6568061" y="4899471"/>
            <a:ext cx="5119706"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effectLst/>
                <a:uLnTx/>
                <a:uFillTx/>
                <a:ea typeface="+mn-ea"/>
                <a:cs typeface="+mn-cs"/>
              </a:rPr>
              <a:t>Reported </a:t>
            </a:r>
            <a:r>
              <a:rPr kumimoji="0" lang="en-CA" sz="2400" b="1" i="0" u="none" strike="noStrike" kern="1200" cap="none" spc="0" normalizeH="0" baseline="0" noProof="0">
                <a:ln>
                  <a:noFill/>
                </a:ln>
                <a:effectLst/>
                <a:uLnTx/>
                <a:uFillTx/>
                <a:ea typeface="+mn-ea"/>
                <a:cs typeface="+mn-cs"/>
              </a:rPr>
              <a:t>daily or lifetime </a:t>
            </a:r>
            <a:r>
              <a:rPr kumimoji="0" lang="en-CA" sz="2400" b="0" i="0" u="none" strike="noStrike" kern="1200" cap="none" spc="0" normalizeH="0" baseline="0" noProof="0">
                <a:ln>
                  <a:noFill/>
                </a:ln>
                <a:effectLst/>
                <a:uLnTx/>
                <a:uFillTx/>
                <a:ea typeface="+mn-ea"/>
                <a:cs typeface="+mn-cs"/>
              </a:rPr>
              <a:t>discrimination due to weight</a:t>
            </a:r>
            <a:r>
              <a:rPr kumimoji="0" lang="en-CA" sz="2400" b="0" i="0" u="none" strike="noStrike" kern="1200" cap="none" spc="0" normalizeH="0" baseline="30000" noProof="0">
                <a:ln>
                  <a:noFill/>
                </a:ln>
                <a:effectLst/>
                <a:uLnTx/>
                <a:uFillTx/>
                <a:ea typeface="+mn-ea"/>
                <a:cs typeface="+mn-cs"/>
              </a:rPr>
              <a:t>2</a:t>
            </a:r>
          </a:p>
        </p:txBody>
      </p:sp>
      <p:grpSp>
        <p:nvGrpSpPr>
          <p:cNvPr id="32" name="Group 31">
            <a:extLst>
              <a:ext uri="{FF2B5EF4-FFF2-40B4-BE49-F238E27FC236}">
                <a16:creationId xmlns:a16="http://schemas.microsoft.com/office/drawing/2014/main" id="{A0B859B0-2887-414C-AEE8-E34CDEE6D66C}"/>
              </a:ext>
            </a:extLst>
          </p:cNvPr>
          <p:cNvGrpSpPr>
            <a:grpSpLocks noChangeAspect="1"/>
          </p:cNvGrpSpPr>
          <p:nvPr/>
        </p:nvGrpSpPr>
        <p:grpSpPr>
          <a:xfrm>
            <a:off x="6515982" y="1342626"/>
            <a:ext cx="2628000" cy="1735991"/>
            <a:chOff x="4204532" y="2099589"/>
            <a:chExt cx="3367853" cy="2224723"/>
          </a:xfrm>
        </p:grpSpPr>
        <p:sp>
          <p:nvSpPr>
            <p:cNvPr id="39" name="Oval 38">
              <a:extLst>
                <a:ext uri="{FF2B5EF4-FFF2-40B4-BE49-F238E27FC236}">
                  <a16:creationId xmlns:a16="http://schemas.microsoft.com/office/drawing/2014/main" id="{F3E43EF7-2344-409A-918B-59354552A839}"/>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40" name="Group 39">
              <a:extLst>
                <a:ext uri="{FF2B5EF4-FFF2-40B4-BE49-F238E27FC236}">
                  <a16:creationId xmlns:a16="http://schemas.microsoft.com/office/drawing/2014/main" id="{491EA63F-B97B-47D0-A74A-D7876F1DC04E}"/>
                </a:ext>
              </a:extLst>
            </p:cNvPr>
            <p:cNvGrpSpPr/>
            <p:nvPr/>
          </p:nvGrpSpPr>
          <p:grpSpPr>
            <a:xfrm>
              <a:off x="4204532" y="2099589"/>
              <a:ext cx="3367853" cy="2224723"/>
              <a:chOff x="-16613" y="1139125"/>
              <a:chExt cx="3814834" cy="2519988"/>
            </a:xfrm>
          </p:grpSpPr>
          <p:graphicFrame>
            <p:nvGraphicFramePr>
              <p:cNvPr id="41" name="Chart 40">
                <a:extLst>
                  <a:ext uri="{FF2B5EF4-FFF2-40B4-BE49-F238E27FC236}">
                    <a16:creationId xmlns:a16="http://schemas.microsoft.com/office/drawing/2014/main" id="{E1F5051A-88D3-42D7-A269-5AB9CBD0413C}"/>
                  </a:ext>
                </a:extLst>
              </p:cNvPr>
              <p:cNvGraphicFramePr/>
              <p:nvPr>
                <p:extLst>
                  <p:ext uri="{D42A27DB-BD31-4B8C-83A1-F6EECF244321}">
                    <p14:modId xmlns:p14="http://schemas.microsoft.com/office/powerpoint/2010/main" val="2699979534"/>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6CD4DF6A-1077-48C7-8BE1-12CC74230904}"/>
                  </a:ext>
                </a:extLst>
              </p:cNvPr>
              <p:cNvSpPr/>
              <p:nvPr/>
            </p:nvSpPr>
            <p:spPr>
              <a:xfrm>
                <a:off x="1300821" y="2112745"/>
                <a:ext cx="1186836" cy="666975"/>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ea typeface="+mn-ea"/>
                    <a:cs typeface="+mn-cs"/>
                  </a:rPr>
                  <a:t>5%</a:t>
                </a:r>
                <a:endParaRPr kumimoji="0" lang="en-GB" sz="2400" b="1" i="0" u="none" strike="noStrike" kern="1200" cap="none" spc="0" normalizeH="0" baseline="30000" noProof="0">
                  <a:ln>
                    <a:noFill/>
                  </a:ln>
                  <a:effectLst/>
                  <a:uLnTx/>
                  <a:uFillTx/>
                  <a:ea typeface="+mn-ea"/>
                  <a:cs typeface="+mn-cs"/>
                </a:endParaRPr>
              </a:p>
            </p:txBody>
          </p:sp>
        </p:grpSp>
      </p:grpSp>
      <p:grpSp>
        <p:nvGrpSpPr>
          <p:cNvPr id="33" name="Group 32">
            <a:extLst>
              <a:ext uri="{FF2B5EF4-FFF2-40B4-BE49-F238E27FC236}">
                <a16:creationId xmlns:a16="http://schemas.microsoft.com/office/drawing/2014/main" id="{6B83D40D-CA7E-41DC-BA0A-80AD9F2E9B33}"/>
              </a:ext>
            </a:extLst>
          </p:cNvPr>
          <p:cNvGrpSpPr>
            <a:grpSpLocks noChangeAspect="1"/>
          </p:cNvGrpSpPr>
          <p:nvPr/>
        </p:nvGrpSpPr>
        <p:grpSpPr>
          <a:xfrm>
            <a:off x="9056697" y="1342626"/>
            <a:ext cx="2628000" cy="1735991"/>
            <a:chOff x="4204532" y="2099589"/>
            <a:chExt cx="3367853" cy="2224723"/>
          </a:xfrm>
        </p:grpSpPr>
        <p:sp>
          <p:nvSpPr>
            <p:cNvPr id="35" name="Oval 34">
              <a:extLst>
                <a:ext uri="{FF2B5EF4-FFF2-40B4-BE49-F238E27FC236}">
                  <a16:creationId xmlns:a16="http://schemas.microsoft.com/office/drawing/2014/main" id="{45690207-96B7-49F7-849E-6E8F3A435F5E}"/>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36" name="Group 35">
              <a:extLst>
                <a:ext uri="{FF2B5EF4-FFF2-40B4-BE49-F238E27FC236}">
                  <a16:creationId xmlns:a16="http://schemas.microsoft.com/office/drawing/2014/main" id="{84AA15C5-1BE1-4DAD-9DD0-E453F597706E}"/>
                </a:ext>
              </a:extLst>
            </p:cNvPr>
            <p:cNvGrpSpPr/>
            <p:nvPr/>
          </p:nvGrpSpPr>
          <p:grpSpPr>
            <a:xfrm>
              <a:off x="4204532" y="2099589"/>
              <a:ext cx="3367853" cy="2224723"/>
              <a:chOff x="-16613" y="1139125"/>
              <a:chExt cx="3814834" cy="2519988"/>
            </a:xfrm>
          </p:grpSpPr>
          <p:graphicFrame>
            <p:nvGraphicFramePr>
              <p:cNvPr id="37" name="Chart 36">
                <a:extLst>
                  <a:ext uri="{FF2B5EF4-FFF2-40B4-BE49-F238E27FC236}">
                    <a16:creationId xmlns:a16="http://schemas.microsoft.com/office/drawing/2014/main" id="{C5365398-C2CF-448E-9228-8CF488D74FDB}"/>
                  </a:ext>
                </a:extLst>
              </p:cNvPr>
              <p:cNvGraphicFramePr/>
              <p:nvPr>
                <p:extLst>
                  <p:ext uri="{D42A27DB-BD31-4B8C-83A1-F6EECF244321}">
                    <p14:modId xmlns:p14="http://schemas.microsoft.com/office/powerpoint/2010/main" val="1454443104"/>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37">
                <a:extLst>
                  <a:ext uri="{FF2B5EF4-FFF2-40B4-BE49-F238E27FC236}">
                    <a16:creationId xmlns:a16="http://schemas.microsoft.com/office/drawing/2014/main" id="{2D538973-A62E-453B-8971-03276C8AEBF8}"/>
                  </a:ext>
                </a:extLst>
              </p:cNvPr>
              <p:cNvSpPr/>
              <p:nvPr/>
            </p:nvSpPr>
            <p:spPr>
              <a:xfrm>
                <a:off x="1300821" y="2112745"/>
                <a:ext cx="1186836" cy="666975"/>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ea typeface="+mn-ea"/>
                    <a:cs typeface="+mn-cs"/>
                  </a:rPr>
                  <a:t>10%</a:t>
                </a:r>
                <a:endParaRPr kumimoji="0" lang="en-GB" sz="2400" b="1" i="0" u="none" strike="noStrike" kern="1200" cap="none" spc="0" normalizeH="0" baseline="30000" noProof="0">
                  <a:ln>
                    <a:noFill/>
                  </a:ln>
                  <a:effectLst/>
                  <a:uLnTx/>
                  <a:uFillTx/>
                  <a:ea typeface="+mn-ea"/>
                  <a:cs typeface="+mn-cs"/>
                </a:endParaRPr>
              </a:p>
            </p:txBody>
          </p:sp>
        </p:grpSp>
      </p:grpSp>
      <p:sp>
        <p:nvSpPr>
          <p:cNvPr id="34" name="TextBox 33">
            <a:extLst>
              <a:ext uri="{FF2B5EF4-FFF2-40B4-BE49-F238E27FC236}">
                <a16:creationId xmlns:a16="http://schemas.microsoft.com/office/drawing/2014/main" id="{92F2FD53-6E84-4438-A05B-37883040B00C}"/>
              </a:ext>
            </a:extLst>
          </p:cNvPr>
          <p:cNvSpPr txBox="1"/>
          <p:nvPr/>
        </p:nvSpPr>
        <p:spPr>
          <a:xfrm>
            <a:off x="8622861" y="1979789"/>
            <a:ext cx="954956"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effectLst/>
                <a:uLnTx/>
                <a:uFillTx/>
                <a:ea typeface="+mn-ea"/>
                <a:cs typeface="+mn-cs"/>
              </a:rPr>
              <a:t>and</a:t>
            </a:r>
          </a:p>
        </p:txBody>
      </p:sp>
      <p:sp>
        <p:nvSpPr>
          <p:cNvPr id="53" name="TextBox 52">
            <a:extLst>
              <a:ext uri="{FF2B5EF4-FFF2-40B4-BE49-F238E27FC236}">
                <a16:creationId xmlns:a16="http://schemas.microsoft.com/office/drawing/2014/main" id="{DE4A86D5-410D-4405-97CA-C0FCD4B336E1}"/>
              </a:ext>
            </a:extLst>
          </p:cNvPr>
          <p:cNvSpPr txBox="1"/>
          <p:nvPr/>
        </p:nvSpPr>
        <p:spPr>
          <a:xfrm>
            <a:off x="1142372" y="2545784"/>
            <a:ext cx="5664931" cy="1015663"/>
          </a:xfrm>
          <a:prstGeom prst="rect">
            <a:avLst/>
          </a:prstGeom>
          <a:solidFill>
            <a:schemeClr val="bg1"/>
          </a:solidFill>
          <a:ln>
            <a:noFill/>
          </a:ln>
        </p:spPr>
        <p:txBody>
          <a:bodyPr wrap="square">
            <a:spAutoFit/>
          </a:bodyPr>
          <a:lstStyle/>
          <a:p>
            <a:r>
              <a:rPr lang="en-US" sz="2000" b="1" i="0">
                <a:effectLst/>
                <a:latin typeface="arial" panose="020B0604020202020204" pitchFamily="34" charset="0"/>
              </a:rPr>
              <a:t>Weight bias</a:t>
            </a:r>
            <a:r>
              <a:rPr lang="en-US" sz="2000" b="0" i="0">
                <a:effectLst/>
                <a:latin typeface="arial" panose="020B0604020202020204" pitchFamily="34" charset="0"/>
              </a:rPr>
              <a:t> is </a:t>
            </a:r>
            <a:r>
              <a:rPr lang="en-US" sz="2000" i="0">
                <a:effectLst/>
                <a:latin typeface="arial" panose="020B0604020202020204" pitchFamily="34" charset="0"/>
              </a:rPr>
              <a:t>defined</a:t>
            </a:r>
            <a:r>
              <a:rPr lang="en-US" sz="2000" b="0" i="0">
                <a:effectLst/>
                <a:latin typeface="arial" panose="020B0604020202020204" pitchFamily="34" charset="0"/>
              </a:rPr>
              <a:t> as </a:t>
            </a:r>
            <a:br>
              <a:rPr lang="en-US" sz="2000" b="0" i="0">
                <a:effectLst/>
                <a:latin typeface="arial" panose="020B0604020202020204" pitchFamily="34" charset="0"/>
              </a:rPr>
            </a:br>
            <a:r>
              <a:rPr lang="en-US" sz="2000" b="0" i="0">
                <a:effectLst/>
                <a:latin typeface="arial" panose="020B0604020202020204" pitchFamily="34" charset="0"/>
              </a:rPr>
              <a:t>negative ideologies associated with excess body weight</a:t>
            </a:r>
            <a:r>
              <a:rPr lang="en-US" sz="2000" b="0" i="0" baseline="30000">
                <a:effectLst/>
                <a:latin typeface="arial" panose="020B0604020202020204" pitchFamily="34" charset="0"/>
              </a:rPr>
              <a:t>1</a:t>
            </a:r>
            <a:endParaRPr lang="en-CA" sz="2000" baseline="30000"/>
          </a:p>
        </p:txBody>
      </p:sp>
      <p:grpSp>
        <p:nvGrpSpPr>
          <p:cNvPr id="54" name="Group 53">
            <a:extLst>
              <a:ext uri="{FF2B5EF4-FFF2-40B4-BE49-F238E27FC236}">
                <a16:creationId xmlns:a16="http://schemas.microsoft.com/office/drawing/2014/main" id="{F88749CE-883A-4057-A696-DB5ED44478F0}"/>
              </a:ext>
            </a:extLst>
          </p:cNvPr>
          <p:cNvGrpSpPr/>
          <p:nvPr/>
        </p:nvGrpSpPr>
        <p:grpSpPr>
          <a:xfrm>
            <a:off x="7390537" y="3367729"/>
            <a:ext cx="869107" cy="1504169"/>
            <a:chOff x="5234578" y="2207150"/>
            <a:chExt cx="426108" cy="737468"/>
          </a:xfrm>
          <a:solidFill>
            <a:schemeClr val="tx2"/>
          </a:solidFill>
        </p:grpSpPr>
        <p:sp>
          <p:nvSpPr>
            <p:cNvPr id="55" name="Freeform 26">
              <a:extLst>
                <a:ext uri="{FF2B5EF4-FFF2-40B4-BE49-F238E27FC236}">
                  <a16:creationId xmlns:a16="http://schemas.microsoft.com/office/drawing/2014/main" id="{58EF18CB-EA13-4C2A-9207-2E745888AAF6}"/>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a:extLst>
                <a:ext uri="{FF2B5EF4-FFF2-40B4-BE49-F238E27FC236}">
                  <a16:creationId xmlns:a16="http://schemas.microsoft.com/office/drawing/2014/main" id="{4EDE96CE-C2CA-486D-8FA5-4E83AAF916ED}"/>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a:extLst>
                <a:ext uri="{FF2B5EF4-FFF2-40B4-BE49-F238E27FC236}">
                  <a16:creationId xmlns:a16="http://schemas.microsoft.com/office/drawing/2014/main" id="{5157C4BD-DF91-42C0-9A8C-1E1079B9013D}"/>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29">
              <a:extLst>
                <a:ext uri="{FF2B5EF4-FFF2-40B4-BE49-F238E27FC236}">
                  <a16:creationId xmlns:a16="http://schemas.microsoft.com/office/drawing/2014/main" id="{C6C87A28-C51D-497B-ADD6-ED08F2D85EBE}"/>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A28F468D-B652-4F06-A9A7-3849EEBBCC7C}"/>
              </a:ext>
            </a:extLst>
          </p:cNvPr>
          <p:cNvGrpSpPr/>
          <p:nvPr/>
        </p:nvGrpSpPr>
        <p:grpSpPr>
          <a:xfrm>
            <a:off x="10018599" y="3361706"/>
            <a:ext cx="763264" cy="1516214"/>
            <a:chOff x="4850450" y="2327496"/>
            <a:chExt cx="310660" cy="617122"/>
          </a:xfrm>
          <a:solidFill>
            <a:schemeClr val="tx2"/>
          </a:solidFill>
        </p:grpSpPr>
        <p:sp>
          <p:nvSpPr>
            <p:cNvPr id="60" name="Freeform 32">
              <a:extLst>
                <a:ext uri="{FF2B5EF4-FFF2-40B4-BE49-F238E27FC236}">
                  <a16:creationId xmlns:a16="http://schemas.microsoft.com/office/drawing/2014/main" id="{9EB5BD63-C440-4EE0-B79F-B8F08DB825B2}"/>
                </a:ext>
              </a:extLst>
            </p:cNvPr>
            <p:cNvSpPr>
              <a:spLocks/>
            </p:cNvSpPr>
            <p:nvPr/>
          </p:nvSpPr>
          <p:spPr bwMode="auto">
            <a:xfrm>
              <a:off x="4850450" y="2449941"/>
              <a:ext cx="310660" cy="439402"/>
            </a:xfrm>
            <a:custGeom>
              <a:avLst/>
              <a:gdLst>
                <a:gd name="T0" fmla="*/ 229 w 458"/>
                <a:gd name="T1" fmla="*/ 22 h 646"/>
                <a:gd name="T2" fmla="*/ 165 w 458"/>
                <a:gd name="T3" fmla="*/ 0 h 646"/>
                <a:gd name="T4" fmla="*/ 160 w 458"/>
                <a:gd name="T5" fmla="*/ 0 h 646"/>
                <a:gd name="T6" fmla="*/ 159 w 458"/>
                <a:gd name="T7" fmla="*/ 0 h 646"/>
                <a:gd name="T8" fmla="*/ 157 w 458"/>
                <a:gd name="T9" fmla="*/ 0 h 646"/>
                <a:gd name="T10" fmla="*/ 89 w 458"/>
                <a:gd name="T11" fmla="*/ 29 h 646"/>
                <a:gd name="T12" fmla="*/ 0 w 458"/>
                <a:gd name="T13" fmla="*/ 342 h 646"/>
                <a:gd name="T14" fmla="*/ 35 w 458"/>
                <a:gd name="T15" fmla="*/ 379 h 646"/>
                <a:gd name="T16" fmla="*/ 36 w 458"/>
                <a:gd name="T17" fmla="*/ 379 h 646"/>
                <a:gd name="T18" fmla="*/ 39 w 458"/>
                <a:gd name="T19" fmla="*/ 379 h 646"/>
                <a:gd name="T20" fmla="*/ 69 w 458"/>
                <a:gd name="T21" fmla="*/ 209 h 646"/>
                <a:gd name="T22" fmla="*/ 75 w 458"/>
                <a:gd name="T23" fmla="*/ 153 h 646"/>
                <a:gd name="T24" fmla="*/ 90 w 458"/>
                <a:gd name="T25" fmla="*/ 133 h 646"/>
                <a:gd name="T26" fmla="*/ 86 w 458"/>
                <a:gd name="T27" fmla="*/ 140 h 646"/>
                <a:gd name="T28" fmla="*/ 120 w 458"/>
                <a:gd name="T29" fmla="*/ 250 h 646"/>
                <a:gd name="T30" fmla="*/ 191 w 458"/>
                <a:gd name="T31" fmla="*/ 252 h 646"/>
                <a:gd name="T32" fmla="*/ 108 w 458"/>
                <a:gd name="T33" fmla="*/ 259 h 646"/>
                <a:gd name="T34" fmla="*/ 77 w 458"/>
                <a:gd name="T35" fmla="*/ 230 h 646"/>
                <a:gd name="T36" fmla="*/ 13 w 458"/>
                <a:gd name="T37" fmla="*/ 596 h 646"/>
                <a:gd name="T38" fmla="*/ 229 w 458"/>
                <a:gd name="T39" fmla="*/ 646 h 646"/>
                <a:gd name="T40" fmla="*/ 445 w 458"/>
                <a:gd name="T41" fmla="*/ 596 h 646"/>
                <a:gd name="T42" fmla="*/ 381 w 458"/>
                <a:gd name="T43" fmla="*/ 230 h 646"/>
                <a:gd name="T44" fmla="*/ 350 w 458"/>
                <a:gd name="T45" fmla="*/ 259 h 646"/>
                <a:gd name="T46" fmla="*/ 267 w 458"/>
                <a:gd name="T47" fmla="*/ 252 h 646"/>
                <a:gd name="T48" fmla="*/ 338 w 458"/>
                <a:gd name="T49" fmla="*/ 250 h 646"/>
                <a:gd name="T50" fmla="*/ 372 w 458"/>
                <a:gd name="T51" fmla="*/ 140 h 646"/>
                <a:gd name="T52" fmla="*/ 368 w 458"/>
                <a:gd name="T53" fmla="*/ 133 h 646"/>
                <a:gd name="T54" fmla="*/ 383 w 458"/>
                <a:gd name="T55" fmla="*/ 153 h 646"/>
                <a:gd name="T56" fmla="*/ 389 w 458"/>
                <a:gd name="T57" fmla="*/ 209 h 646"/>
                <a:gd name="T58" fmla="*/ 419 w 458"/>
                <a:gd name="T59" fmla="*/ 379 h 646"/>
                <a:gd name="T60" fmla="*/ 422 w 458"/>
                <a:gd name="T61" fmla="*/ 379 h 646"/>
                <a:gd name="T62" fmla="*/ 423 w 458"/>
                <a:gd name="T63" fmla="*/ 379 h 646"/>
                <a:gd name="T64" fmla="*/ 458 w 458"/>
                <a:gd name="T65" fmla="*/ 342 h 646"/>
                <a:gd name="T66" fmla="*/ 369 w 458"/>
                <a:gd name="T67" fmla="*/ 29 h 646"/>
                <a:gd name="T68" fmla="*/ 301 w 458"/>
                <a:gd name="T69" fmla="*/ 0 h 646"/>
                <a:gd name="T70" fmla="*/ 298 w 458"/>
                <a:gd name="T71" fmla="*/ 0 h 646"/>
                <a:gd name="T72" fmla="*/ 298 w 458"/>
                <a:gd name="T73" fmla="*/ 0 h 646"/>
                <a:gd name="T74" fmla="*/ 293 w 458"/>
                <a:gd name="T75" fmla="*/ 0 h 646"/>
                <a:gd name="T76" fmla="*/ 229 w 458"/>
                <a:gd name="T77" fmla="*/ 2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646">
                  <a:moveTo>
                    <a:pt x="229" y="22"/>
                  </a:moveTo>
                  <a:cubicBezTo>
                    <a:pt x="205" y="22"/>
                    <a:pt x="183" y="14"/>
                    <a:pt x="165" y="0"/>
                  </a:cubicBezTo>
                  <a:cubicBezTo>
                    <a:pt x="160" y="0"/>
                    <a:pt x="160" y="0"/>
                    <a:pt x="160" y="0"/>
                  </a:cubicBezTo>
                  <a:cubicBezTo>
                    <a:pt x="160" y="0"/>
                    <a:pt x="160" y="0"/>
                    <a:pt x="159" y="0"/>
                  </a:cubicBezTo>
                  <a:cubicBezTo>
                    <a:pt x="159" y="0"/>
                    <a:pt x="158" y="0"/>
                    <a:pt x="157" y="0"/>
                  </a:cubicBezTo>
                  <a:cubicBezTo>
                    <a:pt x="151" y="0"/>
                    <a:pt x="121" y="0"/>
                    <a:pt x="89" y="29"/>
                  </a:cubicBezTo>
                  <a:cubicBezTo>
                    <a:pt x="35" y="80"/>
                    <a:pt x="5" y="185"/>
                    <a:pt x="0" y="342"/>
                  </a:cubicBezTo>
                  <a:cubicBezTo>
                    <a:pt x="0" y="362"/>
                    <a:pt x="15" y="378"/>
                    <a:pt x="35" y="379"/>
                  </a:cubicBezTo>
                  <a:cubicBezTo>
                    <a:pt x="35" y="379"/>
                    <a:pt x="36" y="379"/>
                    <a:pt x="36" y="379"/>
                  </a:cubicBezTo>
                  <a:cubicBezTo>
                    <a:pt x="37" y="379"/>
                    <a:pt x="38" y="379"/>
                    <a:pt x="39" y="379"/>
                  </a:cubicBezTo>
                  <a:cubicBezTo>
                    <a:pt x="69" y="209"/>
                    <a:pt x="69" y="209"/>
                    <a:pt x="69" y="209"/>
                  </a:cubicBezTo>
                  <a:cubicBezTo>
                    <a:pt x="64" y="191"/>
                    <a:pt x="66" y="171"/>
                    <a:pt x="75" y="153"/>
                  </a:cubicBezTo>
                  <a:cubicBezTo>
                    <a:pt x="79" y="146"/>
                    <a:pt x="84" y="139"/>
                    <a:pt x="90" y="133"/>
                  </a:cubicBezTo>
                  <a:cubicBezTo>
                    <a:pt x="89" y="135"/>
                    <a:pt x="87" y="138"/>
                    <a:pt x="86" y="140"/>
                  </a:cubicBezTo>
                  <a:cubicBezTo>
                    <a:pt x="65" y="180"/>
                    <a:pt x="80" y="229"/>
                    <a:pt x="120" y="250"/>
                  </a:cubicBezTo>
                  <a:cubicBezTo>
                    <a:pt x="143" y="262"/>
                    <a:pt x="169" y="262"/>
                    <a:pt x="191" y="252"/>
                  </a:cubicBezTo>
                  <a:cubicBezTo>
                    <a:pt x="167" y="269"/>
                    <a:pt x="135" y="273"/>
                    <a:pt x="108" y="259"/>
                  </a:cubicBezTo>
                  <a:cubicBezTo>
                    <a:pt x="94" y="252"/>
                    <a:pt x="84" y="241"/>
                    <a:pt x="77" y="230"/>
                  </a:cubicBezTo>
                  <a:cubicBezTo>
                    <a:pt x="13" y="596"/>
                    <a:pt x="13" y="596"/>
                    <a:pt x="13" y="596"/>
                  </a:cubicBezTo>
                  <a:cubicBezTo>
                    <a:pt x="13" y="596"/>
                    <a:pt x="91" y="646"/>
                    <a:pt x="229" y="646"/>
                  </a:cubicBezTo>
                  <a:cubicBezTo>
                    <a:pt x="367" y="646"/>
                    <a:pt x="445" y="596"/>
                    <a:pt x="445" y="596"/>
                  </a:cubicBezTo>
                  <a:cubicBezTo>
                    <a:pt x="381" y="230"/>
                    <a:pt x="381" y="230"/>
                    <a:pt x="381" y="230"/>
                  </a:cubicBezTo>
                  <a:cubicBezTo>
                    <a:pt x="374" y="241"/>
                    <a:pt x="363" y="252"/>
                    <a:pt x="350" y="259"/>
                  </a:cubicBezTo>
                  <a:cubicBezTo>
                    <a:pt x="323" y="273"/>
                    <a:pt x="290" y="269"/>
                    <a:pt x="267" y="252"/>
                  </a:cubicBezTo>
                  <a:cubicBezTo>
                    <a:pt x="289" y="262"/>
                    <a:pt x="315" y="262"/>
                    <a:pt x="338" y="250"/>
                  </a:cubicBezTo>
                  <a:cubicBezTo>
                    <a:pt x="377" y="229"/>
                    <a:pt x="393" y="180"/>
                    <a:pt x="372" y="140"/>
                  </a:cubicBezTo>
                  <a:cubicBezTo>
                    <a:pt x="370" y="138"/>
                    <a:pt x="369" y="135"/>
                    <a:pt x="368" y="133"/>
                  </a:cubicBezTo>
                  <a:cubicBezTo>
                    <a:pt x="374" y="139"/>
                    <a:pt x="379" y="146"/>
                    <a:pt x="383" y="153"/>
                  </a:cubicBezTo>
                  <a:cubicBezTo>
                    <a:pt x="392" y="171"/>
                    <a:pt x="394" y="191"/>
                    <a:pt x="389" y="209"/>
                  </a:cubicBezTo>
                  <a:cubicBezTo>
                    <a:pt x="419" y="379"/>
                    <a:pt x="419" y="379"/>
                    <a:pt x="419" y="379"/>
                  </a:cubicBezTo>
                  <a:cubicBezTo>
                    <a:pt x="420" y="379"/>
                    <a:pt x="421" y="379"/>
                    <a:pt x="422" y="379"/>
                  </a:cubicBezTo>
                  <a:cubicBezTo>
                    <a:pt x="422" y="379"/>
                    <a:pt x="422" y="379"/>
                    <a:pt x="423" y="379"/>
                  </a:cubicBezTo>
                  <a:cubicBezTo>
                    <a:pt x="443" y="378"/>
                    <a:pt x="458" y="362"/>
                    <a:pt x="458" y="342"/>
                  </a:cubicBezTo>
                  <a:cubicBezTo>
                    <a:pt x="453" y="185"/>
                    <a:pt x="423" y="80"/>
                    <a:pt x="369" y="29"/>
                  </a:cubicBezTo>
                  <a:cubicBezTo>
                    <a:pt x="336" y="0"/>
                    <a:pt x="306" y="0"/>
                    <a:pt x="301" y="0"/>
                  </a:cubicBezTo>
                  <a:cubicBezTo>
                    <a:pt x="300" y="0"/>
                    <a:pt x="299" y="0"/>
                    <a:pt x="298" y="0"/>
                  </a:cubicBezTo>
                  <a:cubicBezTo>
                    <a:pt x="298" y="0"/>
                    <a:pt x="298" y="0"/>
                    <a:pt x="298" y="0"/>
                  </a:cubicBezTo>
                  <a:cubicBezTo>
                    <a:pt x="293" y="0"/>
                    <a:pt x="293" y="0"/>
                    <a:pt x="293" y="0"/>
                  </a:cubicBezTo>
                  <a:cubicBezTo>
                    <a:pt x="275" y="14"/>
                    <a:pt x="253" y="22"/>
                    <a:pt x="2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a:extLst>
                <a:ext uri="{FF2B5EF4-FFF2-40B4-BE49-F238E27FC236}">
                  <a16:creationId xmlns:a16="http://schemas.microsoft.com/office/drawing/2014/main" id="{6FF5BB6D-DF50-47EF-8C97-424844CC8304}"/>
                </a:ext>
              </a:extLst>
            </p:cNvPr>
            <p:cNvSpPr>
              <a:spLocks/>
            </p:cNvSpPr>
            <p:nvPr/>
          </p:nvSpPr>
          <p:spPr bwMode="auto">
            <a:xfrm>
              <a:off x="4933713" y="2890742"/>
              <a:ext cx="65770" cy="53876"/>
            </a:xfrm>
            <a:custGeom>
              <a:avLst/>
              <a:gdLst>
                <a:gd name="T0" fmla="*/ 6 w 97"/>
                <a:gd name="T1" fmla="*/ 43 h 80"/>
                <a:gd name="T2" fmla="*/ 52 w 97"/>
                <a:gd name="T3" fmla="*/ 80 h 80"/>
                <a:gd name="T4" fmla="*/ 97 w 97"/>
                <a:gd name="T5" fmla="*/ 43 h 80"/>
                <a:gd name="T6" fmla="*/ 97 w 97"/>
                <a:gd name="T7" fmla="*/ 9 h 80"/>
                <a:gd name="T8" fmla="*/ 0 w 97"/>
                <a:gd name="T9" fmla="*/ 0 h 80"/>
                <a:gd name="T10" fmla="*/ 6 w 97"/>
                <a:gd name="T11" fmla="*/ 43 h 80"/>
              </a:gdLst>
              <a:ahLst/>
              <a:cxnLst>
                <a:cxn ang="0">
                  <a:pos x="T0" y="T1"/>
                </a:cxn>
                <a:cxn ang="0">
                  <a:pos x="T2" y="T3"/>
                </a:cxn>
                <a:cxn ang="0">
                  <a:pos x="T4" y="T5"/>
                </a:cxn>
                <a:cxn ang="0">
                  <a:pos x="T6" y="T7"/>
                </a:cxn>
                <a:cxn ang="0">
                  <a:pos x="T8" y="T9"/>
                </a:cxn>
                <a:cxn ang="0">
                  <a:pos x="T10" y="T11"/>
                </a:cxn>
              </a:cxnLst>
              <a:rect l="0" t="0" r="r" b="b"/>
              <a:pathLst>
                <a:path w="97" h="80">
                  <a:moveTo>
                    <a:pt x="6" y="43"/>
                  </a:moveTo>
                  <a:cubicBezTo>
                    <a:pt x="6" y="63"/>
                    <a:pt x="26" y="80"/>
                    <a:pt x="52" y="80"/>
                  </a:cubicBezTo>
                  <a:cubicBezTo>
                    <a:pt x="77" y="80"/>
                    <a:pt x="97" y="63"/>
                    <a:pt x="97" y="43"/>
                  </a:cubicBezTo>
                  <a:cubicBezTo>
                    <a:pt x="97" y="9"/>
                    <a:pt x="97" y="9"/>
                    <a:pt x="97" y="9"/>
                  </a:cubicBezTo>
                  <a:cubicBezTo>
                    <a:pt x="61" y="9"/>
                    <a:pt x="28" y="5"/>
                    <a:pt x="0" y="0"/>
                  </a:cubicBezTo>
                  <a:lnTo>
                    <a:pt x="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a:extLst>
                <a:ext uri="{FF2B5EF4-FFF2-40B4-BE49-F238E27FC236}">
                  <a16:creationId xmlns:a16="http://schemas.microsoft.com/office/drawing/2014/main" id="{63701FC7-2855-4B1F-A7E1-C60092C1C238}"/>
                </a:ext>
              </a:extLst>
            </p:cNvPr>
            <p:cNvSpPr>
              <a:spLocks/>
            </p:cNvSpPr>
            <p:nvPr/>
          </p:nvSpPr>
          <p:spPr bwMode="auto">
            <a:xfrm>
              <a:off x="5011378" y="2890742"/>
              <a:ext cx="65770" cy="53876"/>
            </a:xfrm>
            <a:custGeom>
              <a:avLst/>
              <a:gdLst>
                <a:gd name="T0" fmla="*/ 0 w 97"/>
                <a:gd name="T1" fmla="*/ 43 h 80"/>
                <a:gd name="T2" fmla="*/ 46 w 97"/>
                <a:gd name="T3" fmla="*/ 80 h 80"/>
                <a:gd name="T4" fmla="*/ 92 w 97"/>
                <a:gd name="T5" fmla="*/ 43 h 80"/>
                <a:gd name="T6" fmla="*/ 97 w 97"/>
                <a:gd name="T7" fmla="*/ 0 h 80"/>
                <a:gd name="T8" fmla="*/ 0 w 97"/>
                <a:gd name="T9" fmla="*/ 9 h 80"/>
                <a:gd name="T10" fmla="*/ 0 w 97"/>
                <a:gd name="T11" fmla="*/ 43 h 80"/>
              </a:gdLst>
              <a:ahLst/>
              <a:cxnLst>
                <a:cxn ang="0">
                  <a:pos x="T0" y="T1"/>
                </a:cxn>
                <a:cxn ang="0">
                  <a:pos x="T2" y="T3"/>
                </a:cxn>
                <a:cxn ang="0">
                  <a:pos x="T4" y="T5"/>
                </a:cxn>
                <a:cxn ang="0">
                  <a:pos x="T6" y="T7"/>
                </a:cxn>
                <a:cxn ang="0">
                  <a:pos x="T8" y="T9"/>
                </a:cxn>
                <a:cxn ang="0">
                  <a:pos x="T10" y="T11"/>
                </a:cxn>
              </a:cxnLst>
              <a:rect l="0" t="0" r="r" b="b"/>
              <a:pathLst>
                <a:path w="97" h="80">
                  <a:moveTo>
                    <a:pt x="0" y="43"/>
                  </a:moveTo>
                  <a:cubicBezTo>
                    <a:pt x="0" y="63"/>
                    <a:pt x="21" y="80"/>
                    <a:pt x="46" y="80"/>
                  </a:cubicBezTo>
                  <a:cubicBezTo>
                    <a:pt x="71" y="80"/>
                    <a:pt x="92" y="63"/>
                    <a:pt x="92" y="43"/>
                  </a:cubicBezTo>
                  <a:cubicBezTo>
                    <a:pt x="97" y="0"/>
                    <a:pt x="97" y="0"/>
                    <a:pt x="97" y="0"/>
                  </a:cubicBezTo>
                  <a:cubicBezTo>
                    <a:pt x="70" y="5"/>
                    <a:pt x="37" y="9"/>
                    <a:pt x="0" y="9"/>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35">
              <a:extLst>
                <a:ext uri="{FF2B5EF4-FFF2-40B4-BE49-F238E27FC236}">
                  <a16:creationId xmlns:a16="http://schemas.microsoft.com/office/drawing/2014/main" id="{2F0CDFCD-F8A4-4A6F-94D3-4B0FF0A033CE}"/>
                </a:ext>
              </a:extLst>
            </p:cNvPr>
            <p:cNvSpPr>
              <a:spLocks noChangeArrowheads="1"/>
            </p:cNvSpPr>
            <p:nvPr/>
          </p:nvSpPr>
          <p:spPr bwMode="auto">
            <a:xfrm>
              <a:off x="4940710" y="2327496"/>
              <a:ext cx="130141" cy="13084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27F8BFCB-EEE1-455B-8C46-50A39100919C}"/>
              </a:ext>
            </a:extLst>
          </p:cNvPr>
          <p:cNvSpPr txBox="1"/>
          <p:nvPr/>
        </p:nvSpPr>
        <p:spPr>
          <a:xfrm>
            <a:off x="7946563" y="2964624"/>
            <a:ext cx="2394838" cy="923330"/>
          </a:xfrm>
          <a:prstGeom prst="rect">
            <a:avLst/>
          </a:prstGeom>
          <a:noFill/>
        </p:spPr>
        <p:txBody>
          <a:bodyPr wrap="square" rtlCol="0">
            <a:spAutoFit/>
          </a:bodyPr>
          <a:lstStyle/>
          <a:p>
            <a:pPr algn="ctr"/>
            <a:r>
              <a:rPr lang="en-CA"/>
              <a:t>Of men and women with obesity, respectively</a:t>
            </a:r>
          </a:p>
        </p:txBody>
      </p:sp>
    </p:spTree>
    <p:extLst>
      <p:ext uri="{BB962C8B-B14F-4D97-AF65-F5344CB8AC3E}">
        <p14:creationId xmlns:p14="http://schemas.microsoft.com/office/powerpoint/2010/main" val="14608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F4AC-0AD5-44CB-ABEE-9BA8BED739CA}"/>
              </a:ext>
            </a:extLst>
          </p:cNvPr>
          <p:cNvSpPr>
            <a:spLocks noGrp="1"/>
          </p:cNvSpPr>
          <p:nvPr>
            <p:ph type="title"/>
          </p:nvPr>
        </p:nvSpPr>
        <p:spPr/>
        <p:txBody>
          <a:bodyPr/>
          <a:lstStyle/>
          <a:p>
            <a:r>
              <a:rPr lang="en-CA"/>
              <a:t>Implicit vs explicit bias</a:t>
            </a:r>
            <a:r>
              <a:rPr lang="en-CA" baseline="30000"/>
              <a:t>1–3</a:t>
            </a:r>
          </a:p>
        </p:txBody>
      </p:sp>
      <p:sp>
        <p:nvSpPr>
          <p:cNvPr id="3" name="Text Placeholder 2">
            <a:extLst>
              <a:ext uri="{FF2B5EF4-FFF2-40B4-BE49-F238E27FC236}">
                <a16:creationId xmlns:a16="http://schemas.microsoft.com/office/drawing/2014/main" id="{F4B705E8-69CB-4DFE-BCCB-7EDA4C8CF07B}"/>
              </a:ext>
            </a:extLst>
          </p:cNvPr>
          <p:cNvSpPr>
            <a:spLocks noGrp="1"/>
          </p:cNvSpPr>
          <p:nvPr>
            <p:ph type="body" sz="quarter" idx="13"/>
          </p:nvPr>
        </p:nvSpPr>
        <p:spPr>
          <a:xfrm>
            <a:off x="647998" y="6210000"/>
            <a:ext cx="10934401" cy="324000"/>
          </a:xfrm>
        </p:spPr>
        <p:txBody>
          <a:bodyPr/>
          <a:lstStyle/>
          <a:p>
            <a:r>
              <a:rPr lang="en-US" sz="1000" i="0"/>
              <a:t>1. Still C. Bariatric Times 2018;15:3; </a:t>
            </a:r>
            <a:r>
              <a:rPr lang="en-CA" sz="1000" i="0"/>
              <a:t>2. </a:t>
            </a:r>
            <a:r>
              <a:rPr lang="en-US" sz="1000" i="0" err="1"/>
              <a:t>Nadolsky</a:t>
            </a:r>
            <a:r>
              <a:rPr lang="en-US" sz="1000" i="0"/>
              <a:t> K et al. AACE Consensus Statement. </a:t>
            </a:r>
            <a:r>
              <a:rPr lang="en-US" sz="1000" i="0" err="1"/>
              <a:t>Endocr</a:t>
            </a:r>
            <a:r>
              <a:rPr lang="en-US" sz="1000" i="0"/>
              <a:t> </a:t>
            </a:r>
            <a:r>
              <a:rPr lang="en-US" sz="1000" i="0" err="1"/>
              <a:t>Pract</a:t>
            </a:r>
            <a:r>
              <a:rPr lang="en-US" sz="1000" i="0"/>
              <a:t>. 2023;https://doi.org/10.1016/j.eprac.2023.03.272; </a:t>
            </a:r>
            <a:br>
              <a:rPr lang="en-US" sz="1000" i="0"/>
            </a:br>
            <a:r>
              <a:rPr lang="en-US" sz="1000" i="0"/>
              <a:t>3.</a:t>
            </a:r>
            <a:r>
              <a:rPr lang="en-CA" sz="1000" i="0"/>
              <a:t> </a:t>
            </a:r>
            <a:r>
              <a:rPr lang="en-US" sz="1000" i="0"/>
              <a:t>Understanding Implicit Bias. Kirwan Institute for the Study of Race and Ethnicity. 2015. Available at: </a:t>
            </a:r>
            <a:r>
              <a:rPr lang="en-US" sz="1000" i="0">
                <a:hlinkClick r:id="rId3">
                  <a:extLst>
                    <a:ext uri="{A12FA001-AC4F-418D-AE19-62706E023703}">
                      <ahyp:hlinkClr xmlns:ahyp="http://schemas.microsoft.com/office/drawing/2018/hyperlinkcolor" val="tx"/>
                    </a:ext>
                  </a:extLst>
                </a:hlinkClick>
              </a:rPr>
              <a:t>http://kirwaninstitute.osu.edu</a:t>
            </a:r>
            <a:r>
              <a:rPr lang="en-US" sz="1000" i="0"/>
              <a:t>. Accessed May 2023.</a:t>
            </a:r>
            <a:endParaRPr lang="en-CA" sz="1000" i="0"/>
          </a:p>
        </p:txBody>
      </p:sp>
      <p:sp>
        <p:nvSpPr>
          <p:cNvPr id="4" name="Freeform: Shape 3">
            <a:extLst>
              <a:ext uri="{FF2B5EF4-FFF2-40B4-BE49-F238E27FC236}">
                <a16:creationId xmlns:a16="http://schemas.microsoft.com/office/drawing/2014/main" id="{552E15AE-C08F-4559-91CA-ABBA88788639}"/>
              </a:ext>
            </a:extLst>
          </p:cNvPr>
          <p:cNvSpPr/>
          <p:nvPr/>
        </p:nvSpPr>
        <p:spPr>
          <a:xfrm>
            <a:off x="1879172" y="1409001"/>
            <a:ext cx="3388245" cy="1542515"/>
          </a:xfrm>
          <a:custGeom>
            <a:avLst/>
            <a:gdLst>
              <a:gd name="connsiteX0" fmla="*/ 1271909 w 2541184"/>
              <a:gd name="connsiteY0" fmla="*/ 0 h 1156886"/>
              <a:gd name="connsiteX1" fmla="*/ 2472531 w 2541184"/>
              <a:gd name="connsiteY1" fmla="*/ 798960 h 1156886"/>
              <a:gd name="connsiteX2" fmla="*/ 2541184 w 2541184"/>
              <a:gd name="connsiteY2" fmla="*/ 1020994 h 1156886"/>
              <a:gd name="connsiteX3" fmla="*/ 2522267 w 2541184"/>
              <a:gd name="connsiteY3" fmla="*/ 1018808 h 1156886"/>
              <a:gd name="connsiteX4" fmla="*/ 2282403 w 2541184"/>
              <a:gd name="connsiteY4" fmla="*/ 1008165 h 1156886"/>
              <a:gd name="connsiteX5" fmla="*/ 1633694 w 2541184"/>
              <a:gd name="connsiteY5" fmla="*/ 1137498 h 1156886"/>
              <a:gd name="connsiteX6" fmla="*/ 1118376 w 2541184"/>
              <a:gd name="connsiteY6" fmla="*/ 1134926 h 1156886"/>
              <a:gd name="connsiteX7" fmla="*/ 188620 w 2541184"/>
              <a:gd name="connsiteY7" fmla="*/ 1054865 h 1156886"/>
              <a:gd name="connsiteX8" fmla="*/ 0 w 2541184"/>
              <a:gd name="connsiteY8" fmla="*/ 1029513 h 1156886"/>
              <a:gd name="connsiteX9" fmla="*/ 71287 w 2541184"/>
              <a:gd name="connsiteY9" fmla="*/ 798960 h 1156886"/>
              <a:gd name="connsiteX10" fmla="*/ 1271909 w 2541184"/>
              <a:gd name="connsiteY10" fmla="*/ 0 h 115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1184" h="1156886">
                <a:moveTo>
                  <a:pt x="1271909" y="0"/>
                </a:moveTo>
                <a:cubicBezTo>
                  <a:pt x="1811638" y="0"/>
                  <a:pt x="2274722" y="329445"/>
                  <a:pt x="2472531" y="798960"/>
                </a:cubicBezTo>
                <a:lnTo>
                  <a:pt x="2541184" y="1020994"/>
                </a:lnTo>
                <a:lnTo>
                  <a:pt x="2522267" y="1018808"/>
                </a:lnTo>
                <a:cubicBezTo>
                  <a:pt x="2461190" y="1013066"/>
                  <a:pt x="2384567" y="1008744"/>
                  <a:pt x="2282403" y="1008165"/>
                </a:cubicBezTo>
                <a:cubicBezTo>
                  <a:pt x="1873747" y="1005851"/>
                  <a:pt x="1891481" y="1081445"/>
                  <a:pt x="1633694" y="1137498"/>
                </a:cubicBezTo>
                <a:cubicBezTo>
                  <a:pt x="1375906" y="1193293"/>
                  <a:pt x="1304970" y="1108186"/>
                  <a:pt x="1118376" y="1134926"/>
                </a:cubicBezTo>
                <a:cubicBezTo>
                  <a:pt x="1025079" y="1148297"/>
                  <a:pt x="609612" y="1108250"/>
                  <a:pt x="188620" y="1054865"/>
                </a:cubicBezTo>
                <a:lnTo>
                  <a:pt x="0" y="1029513"/>
                </a:lnTo>
                <a:lnTo>
                  <a:pt x="71287" y="798960"/>
                </a:lnTo>
                <a:cubicBezTo>
                  <a:pt x="269096" y="329445"/>
                  <a:pt x="732181" y="0"/>
                  <a:pt x="1271909" y="0"/>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F675A575-9E1D-4714-99B7-AE7E107593F2}"/>
              </a:ext>
            </a:extLst>
          </p:cNvPr>
          <p:cNvSpPr/>
          <p:nvPr/>
        </p:nvSpPr>
        <p:spPr>
          <a:xfrm>
            <a:off x="647700" y="1562095"/>
            <a:ext cx="2415117" cy="448188"/>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srgbClr val="FFFFFF"/>
                </a:solidFill>
                <a:effectLst/>
                <a:uLnTx/>
                <a:uFillTx/>
                <a:ea typeface="+mn-ea"/>
                <a:cs typeface="+mn-cs"/>
              </a:rPr>
              <a:t>Explicit bias</a:t>
            </a:r>
          </a:p>
        </p:txBody>
      </p:sp>
      <p:sp>
        <p:nvSpPr>
          <p:cNvPr id="6" name="Freeform: Shape 5">
            <a:extLst>
              <a:ext uri="{FF2B5EF4-FFF2-40B4-BE49-F238E27FC236}">
                <a16:creationId xmlns:a16="http://schemas.microsoft.com/office/drawing/2014/main" id="{C06213E8-AE0A-4839-8368-263612FF724B}"/>
              </a:ext>
            </a:extLst>
          </p:cNvPr>
          <p:cNvSpPr>
            <a:spLocks/>
          </p:cNvSpPr>
          <p:nvPr/>
        </p:nvSpPr>
        <p:spPr bwMode="auto">
          <a:xfrm>
            <a:off x="104503" y="2554646"/>
            <a:ext cx="12096387" cy="3577211"/>
          </a:xfrm>
          <a:custGeom>
            <a:avLst/>
            <a:gdLst>
              <a:gd name="connsiteX0" fmla="*/ 332603 w 9150667"/>
              <a:gd name="connsiteY0" fmla="*/ 399 h 2682908"/>
              <a:gd name="connsiteX1" fmla="*/ 635087 w 9150667"/>
              <a:gd name="connsiteY1" fmla="*/ 35540 h 2682908"/>
              <a:gd name="connsiteX2" fmla="*/ 2527755 w 9150667"/>
              <a:gd name="connsiteY2" fmla="*/ 275692 h 2682908"/>
              <a:gd name="connsiteX3" fmla="*/ 3043073 w 9150667"/>
              <a:gd name="connsiteY3" fmla="*/ 278264 h 2682908"/>
              <a:gd name="connsiteX4" fmla="*/ 3691782 w 9150667"/>
              <a:gd name="connsiteY4" fmla="*/ 148931 h 2682908"/>
              <a:gd name="connsiteX5" fmla="*/ 4331495 w 9150667"/>
              <a:gd name="connsiteY5" fmla="*/ 186728 h 2682908"/>
              <a:gd name="connsiteX6" fmla="*/ 5140325 w 9150667"/>
              <a:gd name="connsiteY6" fmla="*/ 44540 h 2682908"/>
              <a:gd name="connsiteX7" fmla="*/ 5140325 w 9150667"/>
              <a:gd name="connsiteY7" fmla="*/ 35540 h 2682908"/>
              <a:gd name="connsiteX8" fmla="*/ 5472928 w 9150667"/>
              <a:gd name="connsiteY8" fmla="*/ 399 h 2682908"/>
              <a:gd name="connsiteX9" fmla="*/ 5775412 w 9150667"/>
              <a:gd name="connsiteY9" fmla="*/ 35540 h 2682908"/>
              <a:gd name="connsiteX10" fmla="*/ 7668080 w 9150667"/>
              <a:gd name="connsiteY10" fmla="*/ 275692 h 2682908"/>
              <a:gd name="connsiteX11" fmla="*/ 8183398 w 9150667"/>
              <a:gd name="connsiteY11" fmla="*/ 278264 h 2682908"/>
              <a:gd name="connsiteX12" fmla="*/ 8832107 w 9150667"/>
              <a:gd name="connsiteY12" fmla="*/ 148931 h 2682908"/>
              <a:gd name="connsiteX13" fmla="*/ 9071971 w 9150667"/>
              <a:gd name="connsiteY13" fmla="*/ 159574 h 2682908"/>
              <a:gd name="connsiteX14" fmla="*/ 9150667 w 9150667"/>
              <a:gd name="connsiteY14" fmla="*/ 168668 h 2682908"/>
              <a:gd name="connsiteX15" fmla="*/ 9150667 w 9150667"/>
              <a:gd name="connsiteY15" fmla="*/ 2682908 h 2682908"/>
              <a:gd name="connsiteX16" fmla="*/ 5140325 w 9150667"/>
              <a:gd name="connsiteY16" fmla="*/ 2682908 h 2682908"/>
              <a:gd name="connsiteX17" fmla="*/ 0 w 9150667"/>
              <a:gd name="connsiteY17" fmla="*/ 2682908 h 2682908"/>
              <a:gd name="connsiteX18" fmla="*/ 0 w 9150667"/>
              <a:gd name="connsiteY18" fmla="*/ 35540 h 2682908"/>
              <a:gd name="connsiteX19" fmla="*/ 332603 w 9150667"/>
              <a:gd name="connsiteY19" fmla="*/ 399 h 268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50667" h="2682908">
                <a:moveTo>
                  <a:pt x="332603" y="399"/>
                </a:moveTo>
                <a:cubicBezTo>
                  <a:pt x="437470" y="-1943"/>
                  <a:pt x="548441" y="5553"/>
                  <a:pt x="635087" y="35540"/>
                </a:cubicBezTo>
                <a:cubicBezTo>
                  <a:pt x="865888" y="115505"/>
                  <a:pt x="2341161" y="302433"/>
                  <a:pt x="2527755" y="275692"/>
                </a:cubicBezTo>
                <a:cubicBezTo>
                  <a:pt x="2714349" y="248952"/>
                  <a:pt x="2785285" y="334059"/>
                  <a:pt x="3043073" y="278264"/>
                </a:cubicBezTo>
                <a:cubicBezTo>
                  <a:pt x="3300860" y="222211"/>
                  <a:pt x="3283126" y="146617"/>
                  <a:pt x="3691782" y="148931"/>
                </a:cubicBezTo>
                <a:cubicBezTo>
                  <a:pt x="4100437" y="151245"/>
                  <a:pt x="4100437" y="213469"/>
                  <a:pt x="4331495" y="186728"/>
                </a:cubicBezTo>
                <a:cubicBezTo>
                  <a:pt x="4331495" y="186728"/>
                  <a:pt x="5051655" y="142246"/>
                  <a:pt x="5140325" y="44540"/>
                </a:cubicBezTo>
                <a:lnTo>
                  <a:pt x="5140325" y="35540"/>
                </a:lnTo>
                <a:cubicBezTo>
                  <a:pt x="5140325" y="35540"/>
                  <a:pt x="5298149" y="4304"/>
                  <a:pt x="5472928" y="399"/>
                </a:cubicBezTo>
                <a:cubicBezTo>
                  <a:pt x="5577795" y="-1943"/>
                  <a:pt x="5688766" y="5553"/>
                  <a:pt x="5775412" y="35540"/>
                </a:cubicBezTo>
                <a:cubicBezTo>
                  <a:pt x="6006213" y="115505"/>
                  <a:pt x="7481486" y="302433"/>
                  <a:pt x="7668080" y="275692"/>
                </a:cubicBezTo>
                <a:cubicBezTo>
                  <a:pt x="7854674" y="248952"/>
                  <a:pt x="7925610" y="334059"/>
                  <a:pt x="8183398" y="278264"/>
                </a:cubicBezTo>
                <a:cubicBezTo>
                  <a:pt x="8441185" y="222211"/>
                  <a:pt x="8423451" y="146617"/>
                  <a:pt x="8832107" y="148931"/>
                </a:cubicBezTo>
                <a:cubicBezTo>
                  <a:pt x="8934271" y="149510"/>
                  <a:pt x="9010894" y="153832"/>
                  <a:pt x="9071971" y="159574"/>
                </a:cubicBezTo>
                <a:lnTo>
                  <a:pt x="9150667" y="168668"/>
                </a:lnTo>
                <a:lnTo>
                  <a:pt x="9150667" y="2682908"/>
                </a:lnTo>
                <a:lnTo>
                  <a:pt x="5140325" y="2682908"/>
                </a:lnTo>
                <a:lnTo>
                  <a:pt x="0" y="2682908"/>
                </a:lnTo>
                <a:lnTo>
                  <a:pt x="0" y="35540"/>
                </a:lnTo>
                <a:cubicBezTo>
                  <a:pt x="0" y="35540"/>
                  <a:pt x="157824" y="4304"/>
                  <a:pt x="332603" y="399"/>
                </a:cubicBezTo>
                <a:close/>
              </a:path>
            </a:pathLst>
          </a:custGeom>
          <a:solidFill>
            <a:schemeClr val="accent5">
              <a:lumMod val="20000"/>
              <a:lumOff val="80000"/>
            </a:schemeClr>
          </a:soli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20" name="Rectangle 19">
            <a:extLst>
              <a:ext uri="{FF2B5EF4-FFF2-40B4-BE49-F238E27FC236}">
                <a16:creationId xmlns:a16="http://schemas.microsoft.com/office/drawing/2014/main" id="{944DC269-8179-4F6B-99F3-8B4716BDF0B1}"/>
              </a:ext>
            </a:extLst>
          </p:cNvPr>
          <p:cNvSpPr/>
          <p:nvPr/>
        </p:nvSpPr>
        <p:spPr>
          <a:xfrm>
            <a:off x="647700" y="3882044"/>
            <a:ext cx="1809751" cy="448188"/>
          </a:xfrm>
          <a:prstGeom prst="rect">
            <a:avLst/>
          </a:prstGeom>
          <a:solidFill>
            <a:schemeClr val="bg1">
              <a:alpha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schemeClr val="tx1"/>
                </a:solidFill>
                <a:effectLst/>
                <a:uLnTx/>
                <a:uFillTx/>
                <a:ea typeface="+mn-ea"/>
                <a:cs typeface="+mn-cs"/>
              </a:rPr>
              <a:t>Implicit bias</a:t>
            </a:r>
          </a:p>
        </p:txBody>
      </p:sp>
      <p:sp>
        <p:nvSpPr>
          <p:cNvPr id="21" name="Rectangle 20">
            <a:extLst>
              <a:ext uri="{FF2B5EF4-FFF2-40B4-BE49-F238E27FC236}">
                <a16:creationId xmlns:a16="http://schemas.microsoft.com/office/drawing/2014/main" id="{23F1C30F-BFDB-4312-AE4A-7676DB81B67C}"/>
              </a:ext>
            </a:extLst>
          </p:cNvPr>
          <p:cNvSpPr/>
          <p:nvPr/>
        </p:nvSpPr>
        <p:spPr>
          <a:xfrm>
            <a:off x="5722931" y="1368136"/>
            <a:ext cx="6240470"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chemeClr val="tx1"/>
                </a:solidFill>
                <a:effectLst/>
                <a:uLnTx/>
                <a:uFillTx/>
                <a:ea typeface="+mn-ea"/>
                <a:cs typeface="+mn-cs"/>
              </a:rPr>
              <a:t>Bias within </a:t>
            </a:r>
            <a:r>
              <a:rPr kumimoji="0" lang="en-US" sz="2133" b="1" i="0" u="none" strike="noStrike" kern="1200" cap="none" spc="0" normalizeH="0" baseline="0" noProof="0">
                <a:ln>
                  <a:noFill/>
                </a:ln>
                <a:solidFill>
                  <a:schemeClr val="tx1"/>
                </a:solidFill>
                <a:effectLst/>
                <a:uLnTx/>
                <a:uFillTx/>
                <a:ea typeface="+mn-ea"/>
                <a:cs typeface="+mn-cs"/>
              </a:rPr>
              <a:t>conscious awareness intentionally influences </a:t>
            </a:r>
            <a:r>
              <a:rPr kumimoji="0" lang="en-US" sz="2133" b="0" i="0" u="none" strike="noStrike" kern="1200" cap="none" spc="0" normalizeH="0" baseline="0" noProof="0">
                <a:ln>
                  <a:noFill/>
                </a:ln>
                <a:solidFill>
                  <a:schemeClr val="tx1"/>
                </a:solidFill>
                <a:effectLst/>
                <a:uLnTx/>
                <a:uFillTx/>
                <a:ea typeface="+mn-ea"/>
                <a:cs typeface="+mn-cs"/>
              </a:rPr>
              <a:t>outward behavior</a:t>
            </a:r>
          </a:p>
        </p:txBody>
      </p:sp>
      <p:sp>
        <p:nvSpPr>
          <p:cNvPr id="23" name="Rectangle 22">
            <a:extLst>
              <a:ext uri="{FF2B5EF4-FFF2-40B4-BE49-F238E27FC236}">
                <a16:creationId xmlns:a16="http://schemas.microsoft.com/office/drawing/2014/main" id="{9EC9BCD8-CA81-4CE5-B855-0A94879499D8}"/>
              </a:ext>
            </a:extLst>
          </p:cNvPr>
          <p:cNvSpPr/>
          <p:nvPr/>
        </p:nvSpPr>
        <p:spPr>
          <a:xfrm>
            <a:off x="5722930" y="3073594"/>
            <a:ext cx="6110483"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schemeClr val="tx1"/>
                </a:solidFill>
                <a:effectLst/>
                <a:uLnTx/>
                <a:uFillTx/>
                <a:ea typeface="+mn-ea"/>
                <a:cs typeface="+mn-cs"/>
              </a:rPr>
              <a:t>Unconscious attitudes &amp; stereotypes </a:t>
            </a:r>
            <a:r>
              <a:rPr kumimoji="0" lang="en-US" sz="2133" b="0" i="0" u="none" strike="noStrike" kern="1200" cap="none" spc="0" normalizeH="0" baseline="0" noProof="0">
                <a:ln>
                  <a:noFill/>
                </a:ln>
                <a:solidFill>
                  <a:schemeClr val="tx1"/>
                </a:solidFill>
                <a:effectLst/>
                <a:uLnTx/>
                <a:uFillTx/>
                <a:ea typeface="+mn-ea"/>
                <a:cs typeface="+mn-cs"/>
              </a:rPr>
              <a:t>affecting actions &amp; decisions</a:t>
            </a:r>
          </a:p>
        </p:txBody>
      </p:sp>
      <p:sp>
        <p:nvSpPr>
          <p:cNvPr id="24" name="Rectangle 23">
            <a:extLst>
              <a:ext uri="{FF2B5EF4-FFF2-40B4-BE49-F238E27FC236}">
                <a16:creationId xmlns:a16="http://schemas.microsoft.com/office/drawing/2014/main" id="{37C965B1-6854-4356-8EDE-E45355092BB8}"/>
              </a:ext>
            </a:extLst>
          </p:cNvPr>
          <p:cNvSpPr/>
          <p:nvPr/>
        </p:nvSpPr>
        <p:spPr>
          <a:xfrm>
            <a:off x="5722930" y="3968402"/>
            <a:ext cx="6469071"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chemeClr val="tx1"/>
                </a:solidFill>
                <a:effectLst/>
                <a:uLnTx/>
                <a:uFillTx/>
                <a:ea typeface="+mn-ea"/>
                <a:cs typeface="+mn-cs"/>
              </a:rPr>
              <a:t>Activated </a:t>
            </a:r>
            <a:r>
              <a:rPr kumimoji="0" lang="en-US" sz="2133" b="1" i="0" u="none" strike="noStrike" kern="1200" cap="none" spc="0" normalizeH="0" baseline="0" noProof="0">
                <a:ln>
                  <a:noFill/>
                </a:ln>
                <a:solidFill>
                  <a:schemeClr val="tx1"/>
                </a:solidFill>
                <a:effectLst/>
                <a:uLnTx/>
                <a:uFillTx/>
                <a:ea typeface="+mn-ea"/>
                <a:cs typeface="+mn-cs"/>
              </a:rPr>
              <a:t>without awareness or control</a:t>
            </a:r>
            <a:endParaRPr kumimoji="0" lang="en-US" sz="2133" b="0" i="0" u="none" strike="noStrike" kern="1200" cap="none" spc="0" normalizeH="0" baseline="0" noProof="0">
              <a:ln>
                <a:noFill/>
              </a:ln>
              <a:solidFill>
                <a:schemeClr val="tx1"/>
              </a:solidFill>
              <a:effectLst/>
              <a:uLnTx/>
              <a:uFillTx/>
              <a:ea typeface="+mn-ea"/>
              <a:cs typeface="+mn-cs"/>
            </a:endParaRPr>
          </a:p>
        </p:txBody>
      </p:sp>
      <p:sp>
        <p:nvSpPr>
          <p:cNvPr id="25" name="Rectangle 24">
            <a:extLst>
              <a:ext uri="{FF2B5EF4-FFF2-40B4-BE49-F238E27FC236}">
                <a16:creationId xmlns:a16="http://schemas.microsoft.com/office/drawing/2014/main" id="{0B4D129F-6C39-4168-A94C-DBCC5FD84A80}"/>
              </a:ext>
            </a:extLst>
          </p:cNvPr>
          <p:cNvSpPr/>
          <p:nvPr/>
        </p:nvSpPr>
        <p:spPr>
          <a:xfrm>
            <a:off x="5722931" y="4837810"/>
            <a:ext cx="6110482"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schemeClr val="tx1"/>
                </a:solidFill>
                <a:effectLst/>
                <a:uLnTx/>
                <a:uFillTx/>
                <a:ea typeface="+mn-ea"/>
                <a:cs typeface="+mn-cs"/>
              </a:rPr>
              <a:t>Different from </a:t>
            </a:r>
            <a:r>
              <a:rPr kumimoji="0" lang="en-US" sz="2133" b="0" i="0" u="none" strike="noStrike" kern="1200" cap="none" spc="0" normalizeH="0" baseline="0" noProof="0">
                <a:ln>
                  <a:noFill/>
                </a:ln>
                <a:solidFill>
                  <a:schemeClr val="tx1"/>
                </a:solidFill>
                <a:effectLst/>
                <a:uLnTx/>
                <a:uFillTx/>
                <a:ea typeface="+mn-ea"/>
                <a:cs typeface="+mn-cs"/>
              </a:rPr>
              <a:t>known </a:t>
            </a:r>
            <a:r>
              <a:rPr kumimoji="0" lang="en-US" sz="2133" b="1" i="0" u="none" strike="noStrike" kern="1200" cap="none" spc="0" normalizeH="0" baseline="0" noProof="0">
                <a:ln>
                  <a:noFill/>
                </a:ln>
                <a:solidFill>
                  <a:schemeClr val="tx1"/>
                </a:solidFill>
                <a:effectLst/>
                <a:uLnTx/>
                <a:uFillTx/>
                <a:ea typeface="+mn-ea"/>
                <a:cs typeface="+mn-cs"/>
              </a:rPr>
              <a:t>biases</a:t>
            </a:r>
            <a:r>
              <a:rPr kumimoji="0" lang="en-US" sz="2133" b="0" i="0" u="none" strike="noStrike" kern="1200" cap="none" spc="0" normalizeH="0" baseline="0" noProof="0">
                <a:ln>
                  <a:noFill/>
                </a:ln>
                <a:solidFill>
                  <a:schemeClr val="tx1"/>
                </a:solidFill>
                <a:effectLst/>
                <a:uLnTx/>
                <a:uFillTx/>
                <a:ea typeface="+mn-ea"/>
                <a:cs typeface="+mn-cs"/>
              </a:rPr>
              <a:t> a person </a:t>
            </a:r>
            <a:r>
              <a:rPr kumimoji="0" lang="en-US" sz="2133" b="1" i="0" u="none" strike="noStrike" kern="1200" cap="none" spc="0" normalizeH="0" baseline="0" noProof="0">
                <a:ln>
                  <a:noFill/>
                </a:ln>
                <a:solidFill>
                  <a:schemeClr val="tx1"/>
                </a:solidFill>
                <a:effectLst/>
                <a:uLnTx/>
                <a:uFillTx/>
                <a:ea typeface="+mn-ea"/>
                <a:cs typeface="+mn-cs"/>
              </a:rPr>
              <a:t>chooses to conceal</a:t>
            </a:r>
          </a:p>
        </p:txBody>
      </p:sp>
      <p:sp>
        <p:nvSpPr>
          <p:cNvPr id="7" name="Freeform: Shape 6">
            <a:extLst>
              <a:ext uri="{FF2B5EF4-FFF2-40B4-BE49-F238E27FC236}">
                <a16:creationId xmlns:a16="http://schemas.microsoft.com/office/drawing/2014/main" id="{2D15ED24-7184-4015-AEB7-A1A27A57625F}"/>
              </a:ext>
            </a:extLst>
          </p:cNvPr>
          <p:cNvSpPr/>
          <p:nvPr/>
        </p:nvSpPr>
        <p:spPr>
          <a:xfrm>
            <a:off x="1837691" y="2735901"/>
            <a:ext cx="3474720" cy="2144255"/>
          </a:xfrm>
          <a:custGeom>
            <a:avLst/>
            <a:gdLst>
              <a:gd name="connsiteX0" fmla="*/ 2313514 w 2606040"/>
              <a:gd name="connsiteY0" fmla="*/ 52 h 1608191"/>
              <a:gd name="connsiteX1" fmla="*/ 2553378 w 2606040"/>
              <a:gd name="connsiteY1" fmla="*/ 10695 h 1608191"/>
              <a:gd name="connsiteX2" fmla="*/ 2572295 w 2606040"/>
              <a:gd name="connsiteY2" fmla="*/ 12881 h 1608191"/>
              <a:gd name="connsiteX3" fmla="*/ 2579567 w 2606040"/>
              <a:gd name="connsiteY3" fmla="*/ 36401 h 1608191"/>
              <a:gd name="connsiteX4" fmla="*/ 2606040 w 2606040"/>
              <a:gd name="connsiteY4" fmla="*/ 300039 h 1608191"/>
              <a:gd name="connsiteX5" fmla="*/ 1303020 w 2606040"/>
              <a:gd name="connsiteY5" fmla="*/ 1608191 h 1608191"/>
              <a:gd name="connsiteX6" fmla="*/ 0 w 2606040"/>
              <a:gd name="connsiteY6" fmla="*/ 300039 h 1608191"/>
              <a:gd name="connsiteX7" fmla="*/ 26473 w 2606040"/>
              <a:gd name="connsiteY7" fmla="*/ 36401 h 1608191"/>
              <a:gd name="connsiteX8" fmla="*/ 31111 w 2606040"/>
              <a:gd name="connsiteY8" fmla="*/ 21400 h 1608191"/>
              <a:gd name="connsiteX9" fmla="*/ 219731 w 2606040"/>
              <a:gd name="connsiteY9" fmla="*/ 46752 h 1608191"/>
              <a:gd name="connsiteX10" fmla="*/ 1149487 w 2606040"/>
              <a:gd name="connsiteY10" fmla="*/ 126813 h 1608191"/>
              <a:gd name="connsiteX11" fmla="*/ 1664805 w 2606040"/>
              <a:gd name="connsiteY11" fmla="*/ 129385 h 1608191"/>
              <a:gd name="connsiteX12" fmla="*/ 2313514 w 2606040"/>
              <a:gd name="connsiteY12" fmla="*/ 52 h 160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6040" h="1608191">
                <a:moveTo>
                  <a:pt x="2313514" y="52"/>
                </a:moveTo>
                <a:cubicBezTo>
                  <a:pt x="2415678" y="631"/>
                  <a:pt x="2492301" y="4953"/>
                  <a:pt x="2553378" y="10695"/>
                </a:cubicBezTo>
                <a:lnTo>
                  <a:pt x="2572295" y="12881"/>
                </a:lnTo>
                <a:lnTo>
                  <a:pt x="2579567" y="36401"/>
                </a:lnTo>
                <a:cubicBezTo>
                  <a:pt x="2596925" y="121558"/>
                  <a:pt x="2606040" y="209730"/>
                  <a:pt x="2606040" y="300039"/>
                </a:cubicBezTo>
                <a:cubicBezTo>
                  <a:pt x="2606040" y="1022511"/>
                  <a:pt x="2022658" y="1608191"/>
                  <a:pt x="1303020" y="1608191"/>
                </a:cubicBezTo>
                <a:cubicBezTo>
                  <a:pt x="583382" y="1608191"/>
                  <a:pt x="0" y="1022511"/>
                  <a:pt x="0" y="300039"/>
                </a:cubicBezTo>
                <a:cubicBezTo>
                  <a:pt x="0" y="209730"/>
                  <a:pt x="9116" y="121558"/>
                  <a:pt x="26473" y="36401"/>
                </a:cubicBezTo>
                <a:lnTo>
                  <a:pt x="31111" y="21400"/>
                </a:lnTo>
                <a:lnTo>
                  <a:pt x="219731" y="46752"/>
                </a:lnTo>
                <a:cubicBezTo>
                  <a:pt x="640723" y="100137"/>
                  <a:pt x="1056190" y="140184"/>
                  <a:pt x="1149487" y="126813"/>
                </a:cubicBezTo>
                <a:cubicBezTo>
                  <a:pt x="1336081" y="100073"/>
                  <a:pt x="1407017" y="185180"/>
                  <a:pt x="1664805" y="129385"/>
                </a:cubicBezTo>
                <a:cubicBezTo>
                  <a:pt x="1922592" y="73332"/>
                  <a:pt x="1904858" y="-2262"/>
                  <a:pt x="2313514" y="52"/>
                </a:cubicBezTo>
                <a:close/>
              </a:path>
            </a:pathLst>
          </a:cu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nvGrpSpPr>
          <p:cNvPr id="8" name="Group 7">
            <a:extLst>
              <a:ext uri="{FF2B5EF4-FFF2-40B4-BE49-F238E27FC236}">
                <a16:creationId xmlns:a16="http://schemas.microsoft.com/office/drawing/2014/main" id="{6EE03999-06C5-4340-A4A0-B748A9E03C6F}"/>
              </a:ext>
            </a:extLst>
          </p:cNvPr>
          <p:cNvGrpSpPr/>
          <p:nvPr/>
        </p:nvGrpSpPr>
        <p:grpSpPr>
          <a:xfrm>
            <a:off x="2330451" y="1581653"/>
            <a:ext cx="2525183" cy="4195235"/>
            <a:chOff x="1747838" y="865977"/>
            <a:chExt cx="1893887" cy="3146426"/>
          </a:xfrm>
        </p:grpSpPr>
        <p:sp>
          <p:nvSpPr>
            <p:cNvPr id="9" name="Freeform 6">
              <a:extLst>
                <a:ext uri="{FF2B5EF4-FFF2-40B4-BE49-F238E27FC236}">
                  <a16:creationId xmlns:a16="http://schemas.microsoft.com/office/drawing/2014/main" id="{3C805824-1D7D-465B-A71D-7489ED8E1351}"/>
                </a:ext>
              </a:extLst>
            </p:cNvPr>
            <p:cNvSpPr>
              <a:spLocks/>
            </p:cNvSpPr>
            <p:nvPr/>
          </p:nvSpPr>
          <p:spPr bwMode="auto">
            <a:xfrm>
              <a:off x="1751013" y="865977"/>
              <a:ext cx="1866900" cy="3138488"/>
            </a:xfrm>
            <a:custGeom>
              <a:avLst/>
              <a:gdLst>
                <a:gd name="T0" fmla="*/ 3754 w 7265"/>
                <a:gd name="T1" fmla="*/ 0 h 12205"/>
                <a:gd name="T2" fmla="*/ 2816 w 7265"/>
                <a:gd name="T3" fmla="*/ 657 h 12205"/>
                <a:gd name="T4" fmla="*/ 2056 w 7265"/>
                <a:gd name="T5" fmla="*/ 1417 h 12205"/>
                <a:gd name="T6" fmla="*/ 1226 w 7265"/>
                <a:gd name="T7" fmla="*/ 2005 h 12205"/>
                <a:gd name="T8" fmla="*/ 569 w 7265"/>
                <a:gd name="T9" fmla="*/ 2628 h 12205"/>
                <a:gd name="T10" fmla="*/ 0 w 7265"/>
                <a:gd name="T11" fmla="*/ 3669 h 12205"/>
                <a:gd name="T12" fmla="*/ 362 w 7265"/>
                <a:gd name="T13" fmla="*/ 5082 h 12205"/>
                <a:gd name="T14" fmla="*/ 707 w 7265"/>
                <a:gd name="T15" fmla="*/ 5411 h 12205"/>
                <a:gd name="T16" fmla="*/ 915 w 7265"/>
                <a:gd name="T17" fmla="*/ 7122 h 12205"/>
                <a:gd name="T18" fmla="*/ 1433 w 7265"/>
                <a:gd name="T19" fmla="*/ 7779 h 12205"/>
                <a:gd name="T20" fmla="*/ 1867 w 7265"/>
                <a:gd name="T21" fmla="*/ 9162 h 12205"/>
                <a:gd name="T22" fmla="*/ 2125 w 7265"/>
                <a:gd name="T23" fmla="*/ 8678 h 12205"/>
                <a:gd name="T24" fmla="*/ 2229 w 7265"/>
                <a:gd name="T25" fmla="*/ 9335 h 12205"/>
                <a:gd name="T26" fmla="*/ 2332 w 7265"/>
                <a:gd name="T27" fmla="*/ 9784 h 12205"/>
                <a:gd name="T28" fmla="*/ 2816 w 7265"/>
                <a:gd name="T29" fmla="*/ 10268 h 12205"/>
                <a:gd name="T30" fmla="*/ 3189 w 7265"/>
                <a:gd name="T31" fmla="*/ 10994 h 12205"/>
                <a:gd name="T32" fmla="*/ 3957 w 7265"/>
                <a:gd name="T33" fmla="*/ 12205 h 12205"/>
                <a:gd name="T34" fmla="*/ 4822 w 7265"/>
                <a:gd name="T35" fmla="*/ 10407 h 12205"/>
                <a:gd name="T36" fmla="*/ 5548 w 7265"/>
                <a:gd name="T37" fmla="*/ 9715 h 12205"/>
                <a:gd name="T38" fmla="*/ 5548 w 7265"/>
                <a:gd name="T39" fmla="*/ 8643 h 12205"/>
                <a:gd name="T40" fmla="*/ 5686 w 7265"/>
                <a:gd name="T41" fmla="*/ 8332 h 12205"/>
                <a:gd name="T42" fmla="*/ 5963 w 7265"/>
                <a:gd name="T43" fmla="*/ 7987 h 12205"/>
                <a:gd name="T44" fmla="*/ 5963 w 7265"/>
                <a:gd name="T45" fmla="*/ 7502 h 12205"/>
                <a:gd name="T46" fmla="*/ 6550 w 7265"/>
                <a:gd name="T47" fmla="*/ 6984 h 12205"/>
                <a:gd name="T48" fmla="*/ 6550 w 7265"/>
                <a:gd name="T49" fmla="*/ 4979 h 12205"/>
                <a:gd name="T50" fmla="*/ 7207 w 7265"/>
                <a:gd name="T51" fmla="*/ 4633 h 12205"/>
                <a:gd name="T52" fmla="*/ 7265 w 7265"/>
                <a:gd name="T53" fmla="*/ 3416 h 12205"/>
                <a:gd name="T54" fmla="*/ 6377 w 7265"/>
                <a:gd name="T55" fmla="*/ 2662 h 12205"/>
                <a:gd name="T56" fmla="*/ 5409 w 7265"/>
                <a:gd name="T57" fmla="*/ 1590 h 12205"/>
                <a:gd name="T58" fmla="*/ 4441 w 7265"/>
                <a:gd name="T59" fmla="*/ 1141 h 12205"/>
                <a:gd name="T60" fmla="*/ 4407 w 7265"/>
                <a:gd name="T61" fmla="*/ 761 h 12205"/>
                <a:gd name="T62" fmla="*/ 3754 w 7265"/>
                <a:gd name="T63" fmla="*/ 0 h 1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65" h="12205">
                  <a:moveTo>
                    <a:pt x="3754" y="0"/>
                  </a:moveTo>
                  <a:cubicBezTo>
                    <a:pt x="2816" y="657"/>
                    <a:pt x="2816" y="657"/>
                    <a:pt x="2816" y="657"/>
                  </a:cubicBezTo>
                  <a:cubicBezTo>
                    <a:pt x="2056" y="1417"/>
                    <a:pt x="2056" y="1417"/>
                    <a:pt x="2056" y="1417"/>
                  </a:cubicBezTo>
                  <a:cubicBezTo>
                    <a:pt x="2056" y="1417"/>
                    <a:pt x="1330" y="2005"/>
                    <a:pt x="1226" y="2005"/>
                  </a:cubicBezTo>
                  <a:cubicBezTo>
                    <a:pt x="1122" y="2005"/>
                    <a:pt x="569" y="2628"/>
                    <a:pt x="569" y="2628"/>
                  </a:cubicBezTo>
                  <a:cubicBezTo>
                    <a:pt x="379" y="2975"/>
                    <a:pt x="190" y="3322"/>
                    <a:pt x="0" y="3669"/>
                  </a:cubicBezTo>
                  <a:cubicBezTo>
                    <a:pt x="120" y="4140"/>
                    <a:pt x="241" y="4611"/>
                    <a:pt x="362" y="5082"/>
                  </a:cubicBezTo>
                  <a:cubicBezTo>
                    <a:pt x="362" y="5082"/>
                    <a:pt x="707" y="5186"/>
                    <a:pt x="707" y="5411"/>
                  </a:cubicBezTo>
                  <a:cubicBezTo>
                    <a:pt x="707" y="5635"/>
                    <a:pt x="915" y="7122"/>
                    <a:pt x="915" y="7122"/>
                  </a:cubicBezTo>
                  <a:cubicBezTo>
                    <a:pt x="915" y="7122"/>
                    <a:pt x="1399" y="7675"/>
                    <a:pt x="1433" y="7779"/>
                  </a:cubicBezTo>
                  <a:cubicBezTo>
                    <a:pt x="1468" y="7883"/>
                    <a:pt x="1867" y="9162"/>
                    <a:pt x="1867" y="9162"/>
                  </a:cubicBezTo>
                  <a:cubicBezTo>
                    <a:pt x="2125" y="8678"/>
                    <a:pt x="2125" y="8678"/>
                    <a:pt x="2125" y="8678"/>
                  </a:cubicBezTo>
                  <a:cubicBezTo>
                    <a:pt x="2229" y="9335"/>
                    <a:pt x="2229" y="9335"/>
                    <a:pt x="2229" y="9335"/>
                  </a:cubicBezTo>
                  <a:cubicBezTo>
                    <a:pt x="2332" y="9784"/>
                    <a:pt x="2332" y="9784"/>
                    <a:pt x="2332" y="9784"/>
                  </a:cubicBezTo>
                  <a:cubicBezTo>
                    <a:pt x="2816" y="10268"/>
                    <a:pt x="2816" y="10268"/>
                    <a:pt x="2816" y="10268"/>
                  </a:cubicBezTo>
                  <a:cubicBezTo>
                    <a:pt x="3189" y="10994"/>
                    <a:pt x="3189" y="10994"/>
                    <a:pt x="3189" y="10994"/>
                  </a:cubicBezTo>
                  <a:cubicBezTo>
                    <a:pt x="3957" y="12205"/>
                    <a:pt x="3957" y="12205"/>
                    <a:pt x="3957" y="12205"/>
                  </a:cubicBezTo>
                  <a:cubicBezTo>
                    <a:pt x="4822" y="10407"/>
                    <a:pt x="4822" y="10407"/>
                    <a:pt x="4822" y="10407"/>
                  </a:cubicBezTo>
                  <a:cubicBezTo>
                    <a:pt x="5548" y="9715"/>
                    <a:pt x="5548" y="9715"/>
                    <a:pt x="5548" y="9715"/>
                  </a:cubicBezTo>
                  <a:cubicBezTo>
                    <a:pt x="5548" y="8643"/>
                    <a:pt x="5548" y="8643"/>
                    <a:pt x="5548" y="8643"/>
                  </a:cubicBezTo>
                  <a:cubicBezTo>
                    <a:pt x="5686" y="8332"/>
                    <a:pt x="5686" y="8332"/>
                    <a:pt x="5686" y="8332"/>
                  </a:cubicBezTo>
                  <a:cubicBezTo>
                    <a:pt x="5963" y="7987"/>
                    <a:pt x="5963" y="7987"/>
                    <a:pt x="5963" y="7987"/>
                  </a:cubicBezTo>
                  <a:cubicBezTo>
                    <a:pt x="5963" y="7502"/>
                    <a:pt x="5963" y="7502"/>
                    <a:pt x="5963" y="7502"/>
                  </a:cubicBezTo>
                  <a:cubicBezTo>
                    <a:pt x="6550" y="6984"/>
                    <a:pt x="6550" y="6984"/>
                    <a:pt x="6550" y="6984"/>
                  </a:cubicBezTo>
                  <a:cubicBezTo>
                    <a:pt x="6550" y="4979"/>
                    <a:pt x="6550" y="4979"/>
                    <a:pt x="6550" y="4979"/>
                  </a:cubicBezTo>
                  <a:cubicBezTo>
                    <a:pt x="7207" y="4633"/>
                    <a:pt x="7207" y="4633"/>
                    <a:pt x="7207" y="4633"/>
                  </a:cubicBezTo>
                  <a:cubicBezTo>
                    <a:pt x="7227" y="4227"/>
                    <a:pt x="7246" y="3821"/>
                    <a:pt x="7265" y="3416"/>
                  </a:cubicBezTo>
                  <a:cubicBezTo>
                    <a:pt x="6969" y="3165"/>
                    <a:pt x="6673" y="2913"/>
                    <a:pt x="6377" y="2662"/>
                  </a:cubicBezTo>
                  <a:cubicBezTo>
                    <a:pt x="5409" y="1590"/>
                    <a:pt x="5409" y="1590"/>
                    <a:pt x="5409" y="1590"/>
                  </a:cubicBezTo>
                  <a:cubicBezTo>
                    <a:pt x="4441" y="1141"/>
                    <a:pt x="4441" y="1141"/>
                    <a:pt x="4441" y="1141"/>
                  </a:cubicBezTo>
                  <a:cubicBezTo>
                    <a:pt x="4407" y="761"/>
                    <a:pt x="4407" y="761"/>
                    <a:pt x="4407" y="761"/>
                  </a:cubicBezTo>
                  <a:lnTo>
                    <a:pt x="37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0" name="Freeform 7">
              <a:extLst>
                <a:ext uri="{FF2B5EF4-FFF2-40B4-BE49-F238E27FC236}">
                  <a16:creationId xmlns:a16="http://schemas.microsoft.com/office/drawing/2014/main" id="{BED95E88-3B15-4404-B9DA-F2C4865BFFE8}"/>
                </a:ext>
              </a:extLst>
            </p:cNvPr>
            <p:cNvSpPr>
              <a:spLocks/>
            </p:cNvSpPr>
            <p:nvPr/>
          </p:nvSpPr>
          <p:spPr bwMode="auto">
            <a:xfrm>
              <a:off x="1747838" y="1740690"/>
              <a:ext cx="1870075" cy="2271713"/>
            </a:xfrm>
            <a:custGeom>
              <a:avLst/>
              <a:gdLst>
                <a:gd name="T0" fmla="*/ 0 w 7274"/>
                <a:gd name="T1" fmla="*/ 263 h 8834"/>
                <a:gd name="T2" fmla="*/ 371 w 7274"/>
                <a:gd name="T3" fmla="*/ 1712 h 8834"/>
                <a:gd name="T4" fmla="*/ 716 w 7274"/>
                <a:gd name="T5" fmla="*/ 2040 h 8834"/>
                <a:gd name="T6" fmla="*/ 924 w 7274"/>
                <a:gd name="T7" fmla="*/ 3752 h 8834"/>
                <a:gd name="T8" fmla="*/ 1442 w 7274"/>
                <a:gd name="T9" fmla="*/ 4409 h 8834"/>
                <a:gd name="T10" fmla="*/ 1876 w 7274"/>
                <a:gd name="T11" fmla="*/ 5792 h 8834"/>
                <a:gd name="T12" fmla="*/ 2134 w 7274"/>
                <a:gd name="T13" fmla="*/ 5308 h 8834"/>
                <a:gd name="T14" fmla="*/ 2238 w 7274"/>
                <a:gd name="T15" fmla="*/ 5964 h 8834"/>
                <a:gd name="T16" fmla="*/ 2341 w 7274"/>
                <a:gd name="T17" fmla="*/ 6414 h 8834"/>
                <a:gd name="T18" fmla="*/ 2825 w 7274"/>
                <a:gd name="T19" fmla="*/ 6898 h 8834"/>
                <a:gd name="T20" fmla="*/ 3198 w 7274"/>
                <a:gd name="T21" fmla="*/ 7624 h 8834"/>
                <a:gd name="T22" fmla="*/ 3966 w 7274"/>
                <a:gd name="T23" fmla="*/ 8834 h 8834"/>
                <a:gd name="T24" fmla="*/ 4831 w 7274"/>
                <a:gd name="T25" fmla="*/ 7036 h 8834"/>
                <a:gd name="T26" fmla="*/ 5557 w 7274"/>
                <a:gd name="T27" fmla="*/ 6345 h 8834"/>
                <a:gd name="T28" fmla="*/ 5557 w 7274"/>
                <a:gd name="T29" fmla="*/ 5273 h 8834"/>
                <a:gd name="T30" fmla="*/ 5695 w 7274"/>
                <a:gd name="T31" fmla="*/ 4962 h 8834"/>
                <a:gd name="T32" fmla="*/ 5972 w 7274"/>
                <a:gd name="T33" fmla="*/ 4616 h 8834"/>
                <a:gd name="T34" fmla="*/ 5972 w 7274"/>
                <a:gd name="T35" fmla="*/ 4132 h 8834"/>
                <a:gd name="T36" fmla="*/ 6559 w 7274"/>
                <a:gd name="T37" fmla="*/ 3613 h 8834"/>
                <a:gd name="T38" fmla="*/ 6559 w 7274"/>
                <a:gd name="T39" fmla="*/ 1608 h 8834"/>
                <a:gd name="T40" fmla="*/ 7216 w 7274"/>
                <a:gd name="T41" fmla="*/ 1262 h 8834"/>
                <a:gd name="T42" fmla="*/ 7274 w 7274"/>
                <a:gd name="T43" fmla="*/ 11 h 8834"/>
                <a:gd name="T44" fmla="*/ 6235 w 7274"/>
                <a:gd name="T45" fmla="*/ 130 h 8834"/>
                <a:gd name="T46" fmla="*/ 5038 w 7274"/>
                <a:gd name="T47" fmla="*/ 512 h 8834"/>
                <a:gd name="T48" fmla="*/ 4358 w 7274"/>
                <a:gd name="T49" fmla="*/ 587 h 8834"/>
                <a:gd name="T50" fmla="*/ 3033 w 7274"/>
                <a:gd name="T51" fmla="*/ 502 h 8834"/>
                <a:gd name="T52" fmla="*/ 0 w 7274"/>
                <a:gd name="T53" fmla="*/ 263 h 8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74" h="8834">
                  <a:moveTo>
                    <a:pt x="0" y="263"/>
                  </a:moveTo>
                  <a:cubicBezTo>
                    <a:pt x="123" y="746"/>
                    <a:pt x="247" y="1229"/>
                    <a:pt x="371" y="1712"/>
                  </a:cubicBezTo>
                  <a:cubicBezTo>
                    <a:pt x="371" y="1712"/>
                    <a:pt x="716" y="1816"/>
                    <a:pt x="716" y="2040"/>
                  </a:cubicBezTo>
                  <a:cubicBezTo>
                    <a:pt x="716" y="2265"/>
                    <a:pt x="924" y="3752"/>
                    <a:pt x="924" y="3752"/>
                  </a:cubicBezTo>
                  <a:cubicBezTo>
                    <a:pt x="924" y="3752"/>
                    <a:pt x="1408" y="4305"/>
                    <a:pt x="1442" y="4409"/>
                  </a:cubicBezTo>
                  <a:cubicBezTo>
                    <a:pt x="1477" y="4512"/>
                    <a:pt x="1876" y="5792"/>
                    <a:pt x="1876" y="5792"/>
                  </a:cubicBezTo>
                  <a:cubicBezTo>
                    <a:pt x="2134" y="5308"/>
                    <a:pt x="2134" y="5308"/>
                    <a:pt x="2134" y="5308"/>
                  </a:cubicBezTo>
                  <a:cubicBezTo>
                    <a:pt x="2238" y="5964"/>
                    <a:pt x="2238" y="5964"/>
                    <a:pt x="2238" y="5964"/>
                  </a:cubicBezTo>
                  <a:cubicBezTo>
                    <a:pt x="2341" y="6414"/>
                    <a:pt x="2341" y="6414"/>
                    <a:pt x="2341" y="6414"/>
                  </a:cubicBezTo>
                  <a:cubicBezTo>
                    <a:pt x="2825" y="6898"/>
                    <a:pt x="2825" y="6898"/>
                    <a:pt x="2825" y="6898"/>
                  </a:cubicBezTo>
                  <a:cubicBezTo>
                    <a:pt x="3198" y="7624"/>
                    <a:pt x="3198" y="7624"/>
                    <a:pt x="3198" y="7624"/>
                  </a:cubicBezTo>
                  <a:cubicBezTo>
                    <a:pt x="3966" y="8834"/>
                    <a:pt x="3966" y="8834"/>
                    <a:pt x="3966" y="8834"/>
                  </a:cubicBezTo>
                  <a:cubicBezTo>
                    <a:pt x="4831" y="7036"/>
                    <a:pt x="4831" y="7036"/>
                    <a:pt x="4831" y="7036"/>
                  </a:cubicBezTo>
                  <a:cubicBezTo>
                    <a:pt x="5557" y="6345"/>
                    <a:pt x="5557" y="6345"/>
                    <a:pt x="5557" y="6345"/>
                  </a:cubicBezTo>
                  <a:cubicBezTo>
                    <a:pt x="5557" y="5273"/>
                    <a:pt x="5557" y="5273"/>
                    <a:pt x="5557" y="5273"/>
                  </a:cubicBezTo>
                  <a:cubicBezTo>
                    <a:pt x="5695" y="4962"/>
                    <a:pt x="5695" y="4962"/>
                    <a:pt x="5695" y="4962"/>
                  </a:cubicBezTo>
                  <a:cubicBezTo>
                    <a:pt x="5972" y="4616"/>
                    <a:pt x="5972" y="4616"/>
                    <a:pt x="5972" y="4616"/>
                  </a:cubicBezTo>
                  <a:cubicBezTo>
                    <a:pt x="5972" y="4132"/>
                    <a:pt x="5972" y="4132"/>
                    <a:pt x="5972" y="4132"/>
                  </a:cubicBezTo>
                  <a:cubicBezTo>
                    <a:pt x="6559" y="3613"/>
                    <a:pt x="6559" y="3613"/>
                    <a:pt x="6559" y="3613"/>
                  </a:cubicBezTo>
                  <a:cubicBezTo>
                    <a:pt x="6559" y="1608"/>
                    <a:pt x="6559" y="1608"/>
                    <a:pt x="6559" y="1608"/>
                  </a:cubicBezTo>
                  <a:cubicBezTo>
                    <a:pt x="6778" y="1493"/>
                    <a:pt x="6997" y="1378"/>
                    <a:pt x="7216" y="1262"/>
                  </a:cubicBezTo>
                  <a:cubicBezTo>
                    <a:pt x="7236" y="845"/>
                    <a:pt x="7255" y="428"/>
                    <a:pt x="7274" y="11"/>
                  </a:cubicBezTo>
                  <a:cubicBezTo>
                    <a:pt x="6821" y="0"/>
                    <a:pt x="6471" y="67"/>
                    <a:pt x="6235" y="130"/>
                  </a:cubicBezTo>
                  <a:cubicBezTo>
                    <a:pt x="5768" y="254"/>
                    <a:pt x="5591" y="392"/>
                    <a:pt x="5038" y="512"/>
                  </a:cubicBezTo>
                  <a:cubicBezTo>
                    <a:pt x="4766" y="571"/>
                    <a:pt x="4547" y="590"/>
                    <a:pt x="4358" y="587"/>
                  </a:cubicBezTo>
                  <a:cubicBezTo>
                    <a:pt x="3688" y="580"/>
                    <a:pt x="3174" y="526"/>
                    <a:pt x="3033" y="502"/>
                  </a:cubicBezTo>
                  <a:cubicBezTo>
                    <a:pt x="2525" y="414"/>
                    <a:pt x="1643" y="315"/>
                    <a:pt x="0" y="263"/>
                  </a:cubicBezTo>
                </a:path>
              </a:pathLst>
            </a:custGeom>
            <a:solidFill>
              <a:srgbClr val="248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1" name="Freeform 8">
              <a:extLst>
                <a:ext uri="{FF2B5EF4-FFF2-40B4-BE49-F238E27FC236}">
                  <a16:creationId xmlns:a16="http://schemas.microsoft.com/office/drawing/2014/main" id="{8AB9116A-236D-4B67-8E62-A15F8E50FAE3}"/>
                </a:ext>
              </a:extLst>
            </p:cNvPr>
            <p:cNvSpPr>
              <a:spLocks/>
            </p:cNvSpPr>
            <p:nvPr/>
          </p:nvSpPr>
          <p:spPr bwMode="auto">
            <a:xfrm>
              <a:off x="2681288" y="865977"/>
              <a:ext cx="568325" cy="796925"/>
            </a:xfrm>
            <a:custGeom>
              <a:avLst/>
              <a:gdLst>
                <a:gd name="T0" fmla="*/ 132 w 2211"/>
                <a:gd name="T1" fmla="*/ 0 h 3103"/>
                <a:gd name="T2" fmla="*/ 6 w 2211"/>
                <a:gd name="T3" fmla="*/ 868 h 3103"/>
                <a:gd name="T4" fmla="*/ 345 w 2211"/>
                <a:gd name="T5" fmla="*/ 1490 h 3103"/>
                <a:gd name="T6" fmla="*/ 760 w 2211"/>
                <a:gd name="T7" fmla="*/ 2274 h 3103"/>
                <a:gd name="T8" fmla="*/ 1013 w 2211"/>
                <a:gd name="T9" fmla="*/ 2481 h 3103"/>
                <a:gd name="T10" fmla="*/ 1106 w 2211"/>
                <a:gd name="T11" fmla="*/ 1905 h 3103"/>
                <a:gd name="T12" fmla="*/ 1589 w 2211"/>
                <a:gd name="T13" fmla="*/ 2481 h 3103"/>
                <a:gd name="T14" fmla="*/ 2211 w 2211"/>
                <a:gd name="T15" fmla="*/ 3103 h 3103"/>
                <a:gd name="T16" fmla="*/ 1958 w 2211"/>
                <a:gd name="T17" fmla="*/ 2573 h 3103"/>
                <a:gd name="T18" fmla="*/ 2096 w 2211"/>
                <a:gd name="T19" fmla="*/ 2228 h 3103"/>
                <a:gd name="T20" fmla="*/ 1787 w 2211"/>
                <a:gd name="T21" fmla="*/ 1590 h 3103"/>
                <a:gd name="T22" fmla="*/ 819 w 2211"/>
                <a:gd name="T23" fmla="*/ 1141 h 3103"/>
                <a:gd name="T24" fmla="*/ 785 w 2211"/>
                <a:gd name="T25" fmla="*/ 761 h 3103"/>
                <a:gd name="T26" fmla="*/ 132 w 2211"/>
                <a:gd name="T27"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1" h="3103">
                  <a:moveTo>
                    <a:pt x="132" y="0"/>
                  </a:moveTo>
                  <a:cubicBezTo>
                    <a:pt x="132" y="0"/>
                    <a:pt x="12" y="684"/>
                    <a:pt x="6" y="868"/>
                  </a:cubicBezTo>
                  <a:cubicBezTo>
                    <a:pt x="0" y="1053"/>
                    <a:pt x="345" y="1490"/>
                    <a:pt x="345" y="1490"/>
                  </a:cubicBezTo>
                  <a:cubicBezTo>
                    <a:pt x="760" y="2274"/>
                    <a:pt x="760" y="2274"/>
                    <a:pt x="760" y="2274"/>
                  </a:cubicBezTo>
                  <a:cubicBezTo>
                    <a:pt x="1013" y="2481"/>
                    <a:pt x="1013" y="2481"/>
                    <a:pt x="1013" y="2481"/>
                  </a:cubicBezTo>
                  <a:cubicBezTo>
                    <a:pt x="1106" y="1905"/>
                    <a:pt x="1106" y="1905"/>
                    <a:pt x="1106" y="1905"/>
                  </a:cubicBezTo>
                  <a:cubicBezTo>
                    <a:pt x="1106" y="1905"/>
                    <a:pt x="1267" y="2182"/>
                    <a:pt x="1589" y="2481"/>
                  </a:cubicBezTo>
                  <a:cubicBezTo>
                    <a:pt x="1912" y="2781"/>
                    <a:pt x="2211" y="3103"/>
                    <a:pt x="2211" y="3103"/>
                  </a:cubicBezTo>
                  <a:cubicBezTo>
                    <a:pt x="1958" y="2573"/>
                    <a:pt x="1958" y="2573"/>
                    <a:pt x="1958" y="2573"/>
                  </a:cubicBezTo>
                  <a:cubicBezTo>
                    <a:pt x="2096" y="2228"/>
                    <a:pt x="2096" y="2228"/>
                    <a:pt x="2096" y="2228"/>
                  </a:cubicBezTo>
                  <a:cubicBezTo>
                    <a:pt x="1787" y="1590"/>
                    <a:pt x="1787" y="1590"/>
                    <a:pt x="1787" y="1590"/>
                  </a:cubicBezTo>
                  <a:cubicBezTo>
                    <a:pt x="819" y="1141"/>
                    <a:pt x="819" y="1141"/>
                    <a:pt x="819" y="1141"/>
                  </a:cubicBezTo>
                  <a:cubicBezTo>
                    <a:pt x="785" y="761"/>
                    <a:pt x="785" y="761"/>
                    <a:pt x="785" y="761"/>
                  </a:cubicBezTo>
                  <a:lnTo>
                    <a:pt x="132" y="0"/>
                  </a:lnTo>
                  <a:close/>
                </a:path>
              </a:pathLst>
            </a:custGeom>
            <a:solidFill>
              <a:srgbClr val="DF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2" name="Freeform 9">
              <a:extLst>
                <a:ext uri="{FF2B5EF4-FFF2-40B4-BE49-F238E27FC236}">
                  <a16:creationId xmlns:a16="http://schemas.microsoft.com/office/drawing/2014/main" id="{5F084FD4-55FE-4161-92FA-A59406C96077}"/>
                </a:ext>
              </a:extLst>
            </p:cNvPr>
            <p:cNvSpPr>
              <a:spLocks/>
            </p:cNvSpPr>
            <p:nvPr/>
          </p:nvSpPr>
          <p:spPr bwMode="auto">
            <a:xfrm>
              <a:off x="2065338" y="1310477"/>
              <a:ext cx="876300" cy="352425"/>
            </a:xfrm>
            <a:custGeom>
              <a:avLst/>
              <a:gdLst>
                <a:gd name="T0" fmla="*/ 0 w 3409"/>
                <a:gd name="T1" fmla="*/ 271 h 1369"/>
                <a:gd name="T2" fmla="*/ 552 w 3409"/>
                <a:gd name="T3" fmla="*/ 586 h 1369"/>
                <a:gd name="T4" fmla="*/ 1013 w 3409"/>
                <a:gd name="T5" fmla="*/ 1101 h 1369"/>
                <a:gd name="T6" fmla="*/ 1612 w 3409"/>
                <a:gd name="T7" fmla="*/ 1369 h 1369"/>
                <a:gd name="T8" fmla="*/ 1313 w 3409"/>
                <a:gd name="T9" fmla="*/ 954 h 1369"/>
                <a:gd name="T10" fmla="*/ 1963 w 3409"/>
                <a:gd name="T11" fmla="*/ 954 h 1369"/>
                <a:gd name="T12" fmla="*/ 3409 w 3409"/>
                <a:gd name="T13" fmla="*/ 1369 h 1369"/>
                <a:gd name="T14" fmla="*/ 2407 w 3409"/>
                <a:gd name="T15" fmla="*/ 820 h 1369"/>
                <a:gd name="T16" fmla="*/ 1820 w 3409"/>
                <a:gd name="T17" fmla="*/ 401 h 1369"/>
                <a:gd name="T18" fmla="*/ 852 w 3409"/>
                <a:gd name="T19" fmla="*/ 448 h 1369"/>
                <a:gd name="T20" fmla="*/ 424 w 3409"/>
                <a:gd name="T21" fmla="*/ 0 h 1369"/>
                <a:gd name="T22" fmla="*/ 0 w 3409"/>
                <a:gd name="T23" fmla="*/ 271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9" h="1369">
                  <a:moveTo>
                    <a:pt x="0" y="271"/>
                  </a:moveTo>
                  <a:cubicBezTo>
                    <a:pt x="0" y="271"/>
                    <a:pt x="414" y="425"/>
                    <a:pt x="552" y="586"/>
                  </a:cubicBezTo>
                  <a:cubicBezTo>
                    <a:pt x="691" y="747"/>
                    <a:pt x="1013" y="1101"/>
                    <a:pt x="1013" y="1101"/>
                  </a:cubicBezTo>
                  <a:cubicBezTo>
                    <a:pt x="1612" y="1369"/>
                    <a:pt x="1612" y="1369"/>
                    <a:pt x="1612" y="1369"/>
                  </a:cubicBezTo>
                  <a:cubicBezTo>
                    <a:pt x="1313" y="954"/>
                    <a:pt x="1313" y="954"/>
                    <a:pt x="1313" y="954"/>
                  </a:cubicBezTo>
                  <a:cubicBezTo>
                    <a:pt x="1313" y="954"/>
                    <a:pt x="1646" y="816"/>
                    <a:pt x="1963" y="954"/>
                  </a:cubicBezTo>
                  <a:cubicBezTo>
                    <a:pt x="2280" y="1093"/>
                    <a:pt x="3409" y="1369"/>
                    <a:pt x="3409" y="1369"/>
                  </a:cubicBezTo>
                  <a:cubicBezTo>
                    <a:pt x="2407" y="820"/>
                    <a:pt x="2407" y="820"/>
                    <a:pt x="2407" y="820"/>
                  </a:cubicBezTo>
                  <a:cubicBezTo>
                    <a:pt x="2407" y="820"/>
                    <a:pt x="2188" y="355"/>
                    <a:pt x="1820" y="401"/>
                  </a:cubicBezTo>
                  <a:cubicBezTo>
                    <a:pt x="1451" y="448"/>
                    <a:pt x="852" y="448"/>
                    <a:pt x="852" y="448"/>
                  </a:cubicBezTo>
                  <a:cubicBezTo>
                    <a:pt x="424" y="0"/>
                    <a:pt x="424" y="0"/>
                    <a:pt x="424" y="0"/>
                  </a:cubicBezTo>
                  <a:lnTo>
                    <a:pt x="0" y="271"/>
                  </a:lnTo>
                  <a:close/>
                </a:path>
              </a:pathLst>
            </a:custGeom>
            <a:solidFill>
              <a:srgbClr val="DF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3" name="Freeform 10">
              <a:extLst>
                <a:ext uri="{FF2B5EF4-FFF2-40B4-BE49-F238E27FC236}">
                  <a16:creationId xmlns:a16="http://schemas.microsoft.com/office/drawing/2014/main" id="{CB57FE5A-DFCF-48C4-8F97-CEF9CB310938}"/>
                </a:ext>
              </a:extLst>
            </p:cNvPr>
            <p:cNvSpPr>
              <a:spLocks/>
            </p:cNvSpPr>
            <p:nvPr/>
          </p:nvSpPr>
          <p:spPr bwMode="auto">
            <a:xfrm>
              <a:off x="3284538" y="1556540"/>
              <a:ext cx="252413" cy="123825"/>
            </a:xfrm>
            <a:custGeom>
              <a:avLst/>
              <a:gdLst>
                <a:gd name="T0" fmla="*/ 299 w 979"/>
                <a:gd name="T1" fmla="*/ 323 h 484"/>
                <a:gd name="T2" fmla="*/ 138 w 979"/>
                <a:gd name="T3" fmla="*/ 0 h 484"/>
                <a:gd name="T4" fmla="*/ 783 w 979"/>
                <a:gd name="T5" fmla="*/ 323 h 484"/>
                <a:gd name="T6" fmla="*/ 979 w 979"/>
                <a:gd name="T7" fmla="*/ 461 h 484"/>
                <a:gd name="T8" fmla="*/ 559 w 979"/>
                <a:gd name="T9" fmla="*/ 461 h 484"/>
                <a:gd name="T10" fmla="*/ 0 w 979"/>
                <a:gd name="T11" fmla="*/ 461 h 484"/>
                <a:gd name="T12" fmla="*/ 299 w 979"/>
                <a:gd name="T13" fmla="*/ 323 h 484"/>
              </a:gdLst>
              <a:ahLst/>
              <a:cxnLst>
                <a:cxn ang="0">
                  <a:pos x="T0" y="T1"/>
                </a:cxn>
                <a:cxn ang="0">
                  <a:pos x="T2" y="T3"/>
                </a:cxn>
                <a:cxn ang="0">
                  <a:pos x="T4" y="T5"/>
                </a:cxn>
                <a:cxn ang="0">
                  <a:pos x="T6" y="T7"/>
                </a:cxn>
                <a:cxn ang="0">
                  <a:pos x="T8" y="T9"/>
                </a:cxn>
                <a:cxn ang="0">
                  <a:pos x="T10" y="T11"/>
                </a:cxn>
                <a:cxn ang="0">
                  <a:pos x="T12" y="T13"/>
                </a:cxn>
              </a:cxnLst>
              <a:rect l="0" t="0" r="r" b="b"/>
              <a:pathLst>
                <a:path w="979" h="484">
                  <a:moveTo>
                    <a:pt x="299" y="323"/>
                  </a:moveTo>
                  <a:cubicBezTo>
                    <a:pt x="138" y="0"/>
                    <a:pt x="138" y="0"/>
                    <a:pt x="138" y="0"/>
                  </a:cubicBezTo>
                  <a:cubicBezTo>
                    <a:pt x="783" y="323"/>
                    <a:pt x="783" y="323"/>
                    <a:pt x="783" y="323"/>
                  </a:cubicBezTo>
                  <a:cubicBezTo>
                    <a:pt x="979" y="461"/>
                    <a:pt x="979" y="461"/>
                    <a:pt x="979" y="461"/>
                  </a:cubicBezTo>
                  <a:cubicBezTo>
                    <a:pt x="979" y="461"/>
                    <a:pt x="795" y="438"/>
                    <a:pt x="559" y="461"/>
                  </a:cubicBezTo>
                  <a:cubicBezTo>
                    <a:pt x="322" y="484"/>
                    <a:pt x="0" y="461"/>
                    <a:pt x="0" y="461"/>
                  </a:cubicBezTo>
                  <a:lnTo>
                    <a:pt x="299" y="323"/>
                  </a:lnTo>
                  <a:close/>
                </a:path>
              </a:pathLst>
            </a:custGeom>
            <a:solidFill>
              <a:srgbClr val="DF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4" name="Freeform 11">
              <a:extLst>
                <a:ext uri="{FF2B5EF4-FFF2-40B4-BE49-F238E27FC236}">
                  <a16:creationId xmlns:a16="http://schemas.microsoft.com/office/drawing/2014/main" id="{B4D1F3D1-9810-4C38-990D-E4E11B352FF7}"/>
                </a:ext>
              </a:extLst>
            </p:cNvPr>
            <p:cNvSpPr>
              <a:spLocks/>
            </p:cNvSpPr>
            <p:nvPr/>
          </p:nvSpPr>
          <p:spPr bwMode="auto">
            <a:xfrm>
              <a:off x="1958975" y="1486690"/>
              <a:ext cx="273050" cy="176213"/>
            </a:xfrm>
            <a:custGeom>
              <a:avLst/>
              <a:gdLst>
                <a:gd name="T0" fmla="*/ 67 w 172"/>
                <a:gd name="T1" fmla="*/ 22 h 111"/>
                <a:gd name="T2" fmla="*/ 37 w 172"/>
                <a:gd name="T3" fmla="*/ 44 h 111"/>
                <a:gd name="T4" fmla="*/ 0 w 172"/>
                <a:gd name="T5" fmla="*/ 111 h 111"/>
                <a:gd name="T6" fmla="*/ 101 w 172"/>
                <a:gd name="T7" fmla="*/ 82 h 111"/>
                <a:gd name="T8" fmla="*/ 172 w 172"/>
                <a:gd name="T9" fmla="*/ 111 h 111"/>
                <a:gd name="T10" fmla="*/ 119 w 172"/>
                <a:gd name="T11" fmla="*/ 44 h 111"/>
                <a:gd name="T12" fmla="*/ 108 w 172"/>
                <a:gd name="T13" fmla="*/ 0 h 111"/>
                <a:gd name="T14" fmla="*/ 67 w 172"/>
                <a:gd name="T15" fmla="*/ 2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11">
                  <a:moveTo>
                    <a:pt x="67" y="22"/>
                  </a:moveTo>
                  <a:lnTo>
                    <a:pt x="37" y="44"/>
                  </a:lnTo>
                  <a:lnTo>
                    <a:pt x="0" y="111"/>
                  </a:lnTo>
                  <a:lnTo>
                    <a:pt x="101" y="82"/>
                  </a:lnTo>
                  <a:lnTo>
                    <a:pt x="172" y="111"/>
                  </a:lnTo>
                  <a:lnTo>
                    <a:pt x="119" y="44"/>
                  </a:lnTo>
                  <a:lnTo>
                    <a:pt x="108" y="0"/>
                  </a:lnTo>
                  <a:lnTo>
                    <a:pt x="67" y="22"/>
                  </a:lnTo>
                  <a:close/>
                </a:path>
              </a:pathLst>
            </a:custGeom>
            <a:solidFill>
              <a:srgbClr val="DF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 name="Freeform 12">
              <a:extLst>
                <a:ext uri="{FF2B5EF4-FFF2-40B4-BE49-F238E27FC236}">
                  <a16:creationId xmlns:a16="http://schemas.microsoft.com/office/drawing/2014/main" id="{3F42D022-98B7-4162-BA99-EAD0D4790866}"/>
                </a:ext>
              </a:extLst>
            </p:cNvPr>
            <p:cNvSpPr>
              <a:spLocks/>
            </p:cNvSpPr>
            <p:nvPr/>
          </p:nvSpPr>
          <p:spPr bwMode="auto">
            <a:xfrm>
              <a:off x="1843088" y="1983577"/>
              <a:ext cx="454025" cy="1246188"/>
            </a:xfrm>
            <a:custGeom>
              <a:avLst/>
              <a:gdLst>
                <a:gd name="T0" fmla="*/ 0 w 1763"/>
                <a:gd name="T1" fmla="*/ 770 h 4850"/>
                <a:gd name="T2" fmla="*/ 633 w 1763"/>
                <a:gd name="T3" fmla="*/ 346 h 4850"/>
                <a:gd name="T4" fmla="*/ 979 w 1763"/>
                <a:gd name="T5" fmla="*/ 0 h 4850"/>
                <a:gd name="T6" fmla="*/ 979 w 1763"/>
                <a:gd name="T7" fmla="*/ 770 h 4850"/>
                <a:gd name="T8" fmla="*/ 1209 w 1763"/>
                <a:gd name="T9" fmla="*/ 1268 h 4850"/>
                <a:gd name="T10" fmla="*/ 1624 w 1763"/>
                <a:gd name="T11" fmla="*/ 1590 h 4850"/>
                <a:gd name="T12" fmla="*/ 1370 w 1763"/>
                <a:gd name="T13" fmla="*/ 2373 h 4850"/>
                <a:gd name="T14" fmla="*/ 1370 w 1763"/>
                <a:gd name="T15" fmla="*/ 3733 h 4850"/>
                <a:gd name="T16" fmla="*/ 1763 w 1763"/>
                <a:gd name="T17" fmla="*/ 4366 h 4850"/>
                <a:gd name="T18" fmla="*/ 1505 w 1763"/>
                <a:gd name="T19" fmla="*/ 4850 h 4850"/>
                <a:gd name="T20" fmla="*/ 979 w 1763"/>
                <a:gd name="T21" fmla="*/ 3290 h 4850"/>
                <a:gd name="T22" fmla="*/ 553 w 1763"/>
                <a:gd name="T23" fmla="*/ 2810 h 4850"/>
                <a:gd name="T24" fmla="*/ 280 w 1763"/>
                <a:gd name="T25" fmla="*/ 904 h 4850"/>
                <a:gd name="T26" fmla="*/ 0 w 1763"/>
                <a:gd name="T27" fmla="*/ 770 h 4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3" h="4850">
                  <a:moveTo>
                    <a:pt x="0" y="770"/>
                  </a:moveTo>
                  <a:cubicBezTo>
                    <a:pt x="633" y="346"/>
                    <a:pt x="633" y="346"/>
                    <a:pt x="633" y="346"/>
                  </a:cubicBezTo>
                  <a:cubicBezTo>
                    <a:pt x="979" y="0"/>
                    <a:pt x="979" y="0"/>
                    <a:pt x="979" y="0"/>
                  </a:cubicBezTo>
                  <a:cubicBezTo>
                    <a:pt x="979" y="770"/>
                    <a:pt x="979" y="770"/>
                    <a:pt x="979" y="770"/>
                  </a:cubicBezTo>
                  <a:cubicBezTo>
                    <a:pt x="979" y="770"/>
                    <a:pt x="1209" y="1198"/>
                    <a:pt x="1209" y="1268"/>
                  </a:cubicBezTo>
                  <a:cubicBezTo>
                    <a:pt x="1209" y="1337"/>
                    <a:pt x="1624" y="1590"/>
                    <a:pt x="1624" y="1590"/>
                  </a:cubicBezTo>
                  <a:cubicBezTo>
                    <a:pt x="1370" y="2373"/>
                    <a:pt x="1370" y="2373"/>
                    <a:pt x="1370" y="2373"/>
                  </a:cubicBezTo>
                  <a:cubicBezTo>
                    <a:pt x="1370" y="3733"/>
                    <a:pt x="1370" y="3733"/>
                    <a:pt x="1370" y="3733"/>
                  </a:cubicBezTo>
                  <a:cubicBezTo>
                    <a:pt x="1763" y="4366"/>
                    <a:pt x="1763" y="4366"/>
                    <a:pt x="1763" y="4366"/>
                  </a:cubicBezTo>
                  <a:cubicBezTo>
                    <a:pt x="1505" y="4850"/>
                    <a:pt x="1505" y="4850"/>
                    <a:pt x="1505" y="4850"/>
                  </a:cubicBezTo>
                  <a:cubicBezTo>
                    <a:pt x="979" y="3290"/>
                    <a:pt x="979" y="3290"/>
                    <a:pt x="979" y="3290"/>
                  </a:cubicBezTo>
                  <a:cubicBezTo>
                    <a:pt x="553" y="2810"/>
                    <a:pt x="553" y="2810"/>
                    <a:pt x="553" y="2810"/>
                  </a:cubicBezTo>
                  <a:cubicBezTo>
                    <a:pt x="280" y="904"/>
                    <a:pt x="280" y="904"/>
                    <a:pt x="280" y="904"/>
                  </a:cubicBezTo>
                  <a:lnTo>
                    <a:pt x="0" y="77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 name="Freeform 13">
              <a:extLst>
                <a:ext uri="{FF2B5EF4-FFF2-40B4-BE49-F238E27FC236}">
                  <a16:creationId xmlns:a16="http://schemas.microsoft.com/office/drawing/2014/main" id="{894CAD60-0DD9-41FE-8626-26E99F0F435F}"/>
                </a:ext>
              </a:extLst>
            </p:cNvPr>
            <p:cNvSpPr>
              <a:spLocks/>
            </p:cNvSpPr>
            <p:nvPr/>
          </p:nvSpPr>
          <p:spPr bwMode="auto">
            <a:xfrm>
              <a:off x="2349500" y="1743865"/>
              <a:ext cx="1292225" cy="2268538"/>
            </a:xfrm>
            <a:custGeom>
              <a:avLst/>
              <a:gdLst>
                <a:gd name="T0" fmla="*/ 1625 w 5029"/>
                <a:gd name="T1" fmla="*/ 8824 h 8824"/>
                <a:gd name="T2" fmla="*/ 2490 w 5029"/>
                <a:gd name="T3" fmla="*/ 7026 h 8824"/>
                <a:gd name="T4" fmla="*/ 3216 w 5029"/>
                <a:gd name="T5" fmla="*/ 6335 h 8824"/>
                <a:gd name="T6" fmla="*/ 3216 w 5029"/>
                <a:gd name="T7" fmla="*/ 5263 h 8824"/>
                <a:gd name="T8" fmla="*/ 3631 w 5029"/>
                <a:gd name="T9" fmla="*/ 4606 h 8824"/>
                <a:gd name="T10" fmla="*/ 3631 w 5029"/>
                <a:gd name="T11" fmla="*/ 4122 h 8824"/>
                <a:gd name="T12" fmla="*/ 4218 w 5029"/>
                <a:gd name="T13" fmla="*/ 3603 h 8824"/>
                <a:gd name="T14" fmla="*/ 4331 w 5029"/>
                <a:gd name="T15" fmla="*/ 1693 h 8824"/>
                <a:gd name="T16" fmla="*/ 4875 w 5029"/>
                <a:gd name="T17" fmla="*/ 1252 h 8824"/>
                <a:gd name="T18" fmla="*/ 4933 w 5029"/>
                <a:gd name="T19" fmla="*/ 1 h 8824"/>
                <a:gd name="T20" fmla="*/ 4446 w 5029"/>
                <a:gd name="T21" fmla="*/ 633 h 8824"/>
                <a:gd name="T22" fmla="*/ 3501 w 5029"/>
                <a:gd name="T23" fmla="*/ 1600 h 8824"/>
                <a:gd name="T24" fmla="*/ 3501 w 5029"/>
                <a:gd name="T25" fmla="*/ 2687 h 8824"/>
                <a:gd name="T26" fmla="*/ 2925 w 5029"/>
                <a:gd name="T27" fmla="*/ 2378 h 8824"/>
                <a:gd name="T28" fmla="*/ 3018 w 5029"/>
                <a:gd name="T29" fmla="*/ 3858 h 8824"/>
                <a:gd name="T30" fmla="*/ 1958 w 5029"/>
                <a:gd name="T31" fmla="*/ 5782 h 8824"/>
                <a:gd name="T32" fmla="*/ 857 w 5029"/>
                <a:gd name="T33" fmla="*/ 6324 h 8824"/>
                <a:gd name="T34" fmla="*/ 0 w 5029"/>
                <a:gd name="T35" fmla="*/ 6404 h 8824"/>
                <a:gd name="T36" fmla="*/ 484 w 5029"/>
                <a:gd name="T37" fmla="*/ 6888 h 8824"/>
                <a:gd name="T38" fmla="*/ 898 w 5029"/>
                <a:gd name="T39" fmla="*/ 7821 h 8824"/>
                <a:gd name="T40" fmla="*/ 1625 w 5029"/>
                <a:gd name="T41" fmla="*/ 8824 h 8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29" h="8824">
                  <a:moveTo>
                    <a:pt x="1625" y="8824"/>
                  </a:moveTo>
                  <a:cubicBezTo>
                    <a:pt x="2490" y="7026"/>
                    <a:pt x="2490" y="7026"/>
                    <a:pt x="2490" y="7026"/>
                  </a:cubicBezTo>
                  <a:cubicBezTo>
                    <a:pt x="3216" y="6335"/>
                    <a:pt x="3216" y="6335"/>
                    <a:pt x="3216" y="6335"/>
                  </a:cubicBezTo>
                  <a:cubicBezTo>
                    <a:pt x="3216" y="5263"/>
                    <a:pt x="3216" y="5263"/>
                    <a:pt x="3216" y="5263"/>
                  </a:cubicBezTo>
                  <a:cubicBezTo>
                    <a:pt x="3216" y="5263"/>
                    <a:pt x="3506" y="4778"/>
                    <a:pt x="3631" y="4606"/>
                  </a:cubicBezTo>
                  <a:cubicBezTo>
                    <a:pt x="3755" y="4434"/>
                    <a:pt x="3631" y="4122"/>
                    <a:pt x="3631" y="4122"/>
                  </a:cubicBezTo>
                  <a:cubicBezTo>
                    <a:pt x="4218" y="3603"/>
                    <a:pt x="4218" y="3603"/>
                    <a:pt x="4218" y="3603"/>
                  </a:cubicBezTo>
                  <a:cubicBezTo>
                    <a:pt x="4256" y="2967"/>
                    <a:pt x="4293" y="2330"/>
                    <a:pt x="4331" y="1693"/>
                  </a:cubicBezTo>
                  <a:cubicBezTo>
                    <a:pt x="4512" y="1546"/>
                    <a:pt x="4694" y="1399"/>
                    <a:pt x="4875" y="1252"/>
                  </a:cubicBezTo>
                  <a:cubicBezTo>
                    <a:pt x="4875" y="1252"/>
                    <a:pt x="5029" y="2"/>
                    <a:pt x="4933" y="1"/>
                  </a:cubicBezTo>
                  <a:cubicBezTo>
                    <a:pt x="4838" y="0"/>
                    <a:pt x="4446" y="633"/>
                    <a:pt x="4446" y="633"/>
                  </a:cubicBezTo>
                  <a:cubicBezTo>
                    <a:pt x="3501" y="1600"/>
                    <a:pt x="3501" y="1600"/>
                    <a:pt x="3501" y="1600"/>
                  </a:cubicBezTo>
                  <a:cubicBezTo>
                    <a:pt x="3501" y="2687"/>
                    <a:pt x="3501" y="2687"/>
                    <a:pt x="3501" y="2687"/>
                  </a:cubicBezTo>
                  <a:cubicBezTo>
                    <a:pt x="2925" y="2378"/>
                    <a:pt x="2925" y="2378"/>
                    <a:pt x="2925" y="2378"/>
                  </a:cubicBezTo>
                  <a:cubicBezTo>
                    <a:pt x="3018" y="3858"/>
                    <a:pt x="3018" y="3858"/>
                    <a:pt x="3018" y="3858"/>
                  </a:cubicBezTo>
                  <a:cubicBezTo>
                    <a:pt x="1958" y="5782"/>
                    <a:pt x="1958" y="5782"/>
                    <a:pt x="1958" y="5782"/>
                  </a:cubicBezTo>
                  <a:cubicBezTo>
                    <a:pt x="857" y="6324"/>
                    <a:pt x="857" y="6324"/>
                    <a:pt x="857" y="6324"/>
                  </a:cubicBezTo>
                  <a:cubicBezTo>
                    <a:pt x="0" y="6404"/>
                    <a:pt x="0" y="6404"/>
                    <a:pt x="0" y="6404"/>
                  </a:cubicBezTo>
                  <a:cubicBezTo>
                    <a:pt x="162" y="6565"/>
                    <a:pt x="323" y="6727"/>
                    <a:pt x="484" y="6888"/>
                  </a:cubicBezTo>
                  <a:cubicBezTo>
                    <a:pt x="575" y="7160"/>
                    <a:pt x="706" y="7480"/>
                    <a:pt x="898" y="7821"/>
                  </a:cubicBezTo>
                  <a:cubicBezTo>
                    <a:pt x="1137" y="8247"/>
                    <a:pt x="1400" y="8579"/>
                    <a:pt x="1625" y="8824"/>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 name="Freeform 14">
              <a:extLst>
                <a:ext uri="{FF2B5EF4-FFF2-40B4-BE49-F238E27FC236}">
                  <a16:creationId xmlns:a16="http://schemas.microsoft.com/office/drawing/2014/main" id="{CDBB7A88-D0E7-4D0A-A3F1-D5E88CE26FF2}"/>
                </a:ext>
              </a:extLst>
            </p:cNvPr>
            <p:cNvSpPr>
              <a:spLocks/>
            </p:cNvSpPr>
            <p:nvPr/>
          </p:nvSpPr>
          <p:spPr bwMode="auto">
            <a:xfrm>
              <a:off x="2297113" y="2545552"/>
              <a:ext cx="455613" cy="776288"/>
            </a:xfrm>
            <a:custGeom>
              <a:avLst/>
              <a:gdLst>
                <a:gd name="T0" fmla="*/ 207 w 1773"/>
                <a:gd name="T1" fmla="*/ 0 h 3018"/>
                <a:gd name="T2" fmla="*/ 806 w 1773"/>
                <a:gd name="T3" fmla="*/ 138 h 3018"/>
                <a:gd name="T4" fmla="*/ 1243 w 1773"/>
                <a:gd name="T5" fmla="*/ 369 h 3018"/>
                <a:gd name="T6" fmla="*/ 1220 w 1773"/>
                <a:gd name="T7" fmla="*/ 783 h 3018"/>
                <a:gd name="T8" fmla="*/ 1773 w 1773"/>
                <a:gd name="T9" fmla="*/ 1935 h 3018"/>
                <a:gd name="T10" fmla="*/ 1503 w 1773"/>
                <a:gd name="T11" fmla="*/ 2661 h 3018"/>
                <a:gd name="T12" fmla="*/ 460 w 1773"/>
                <a:gd name="T13" fmla="*/ 3018 h 3018"/>
                <a:gd name="T14" fmla="*/ 1064 w 1773"/>
                <a:gd name="T15" fmla="*/ 2507 h 3018"/>
                <a:gd name="T16" fmla="*/ 667 w 1773"/>
                <a:gd name="T17" fmla="*/ 2028 h 3018"/>
                <a:gd name="T18" fmla="*/ 0 w 1773"/>
                <a:gd name="T19" fmla="*/ 1452 h 3018"/>
                <a:gd name="T20" fmla="*/ 207 w 1773"/>
                <a:gd name="T21" fmla="*/ 0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3" h="3018">
                  <a:moveTo>
                    <a:pt x="207" y="0"/>
                  </a:moveTo>
                  <a:cubicBezTo>
                    <a:pt x="806" y="138"/>
                    <a:pt x="806" y="138"/>
                    <a:pt x="806" y="138"/>
                  </a:cubicBezTo>
                  <a:cubicBezTo>
                    <a:pt x="1243" y="369"/>
                    <a:pt x="1243" y="369"/>
                    <a:pt x="1243" y="369"/>
                  </a:cubicBezTo>
                  <a:cubicBezTo>
                    <a:pt x="1223" y="467"/>
                    <a:pt x="1203" y="612"/>
                    <a:pt x="1220" y="783"/>
                  </a:cubicBezTo>
                  <a:cubicBezTo>
                    <a:pt x="1281" y="1398"/>
                    <a:pt x="1773" y="1935"/>
                    <a:pt x="1773" y="1935"/>
                  </a:cubicBezTo>
                  <a:cubicBezTo>
                    <a:pt x="1503" y="2661"/>
                    <a:pt x="1503" y="2661"/>
                    <a:pt x="1503" y="2661"/>
                  </a:cubicBezTo>
                  <a:cubicBezTo>
                    <a:pt x="460" y="3018"/>
                    <a:pt x="460" y="3018"/>
                    <a:pt x="460" y="3018"/>
                  </a:cubicBezTo>
                  <a:cubicBezTo>
                    <a:pt x="1064" y="2507"/>
                    <a:pt x="1064" y="2507"/>
                    <a:pt x="1064" y="2507"/>
                  </a:cubicBezTo>
                  <a:cubicBezTo>
                    <a:pt x="667" y="2028"/>
                    <a:pt x="667" y="2028"/>
                    <a:pt x="667" y="2028"/>
                  </a:cubicBezTo>
                  <a:cubicBezTo>
                    <a:pt x="0" y="1452"/>
                    <a:pt x="0" y="1452"/>
                    <a:pt x="0" y="1452"/>
                  </a:cubicBezTo>
                  <a:cubicBezTo>
                    <a:pt x="0" y="1452"/>
                    <a:pt x="577" y="1359"/>
                    <a:pt x="207"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8" name="Freeform 15">
              <a:extLst>
                <a:ext uri="{FF2B5EF4-FFF2-40B4-BE49-F238E27FC236}">
                  <a16:creationId xmlns:a16="http://schemas.microsoft.com/office/drawing/2014/main" id="{D50850C6-0B38-4109-810C-02911E7E5659}"/>
                </a:ext>
              </a:extLst>
            </p:cNvPr>
            <p:cNvSpPr>
              <a:spLocks/>
            </p:cNvSpPr>
            <p:nvPr/>
          </p:nvSpPr>
          <p:spPr bwMode="auto">
            <a:xfrm>
              <a:off x="2870200" y="1864515"/>
              <a:ext cx="379413" cy="390525"/>
            </a:xfrm>
            <a:custGeom>
              <a:avLst/>
              <a:gdLst>
                <a:gd name="T0" fmla="*/ 92 w 1474"/>
                <a:gd name="T1" fmla="*/ 944 h 1520"/>
                <a:gd name="T2" fmla="*/ 760 w 1474"/>
                <a:gd name="T3" fmla="*/ 668 h 1520"/>
                <a:gd name="T4" fmla="*/ 1474 w 1474"/>
                <a:gd name="T5" fmla="*/ 0 h 1520"/>
                <a:gd name="T6" fmla="*/ 1244 w 1474"/>
                <a:gd name="T7" fmla="*/ 944 h 1520"/>
                <a:gd name="T8" fmla="*/ 372 w 1474"/>
                <a:gd name="T9" fmla="*/ 1082 h 1520"/>
                <a:gd name="T10" fmla="*/ 0 w 1474"/>
                <a:gd name="T11" fmla="*/ 1520 h 1520"/>
                <a:gd name="T12" fmla="*/ 92 w 1474"/>
                <a:gd name="T13" fmla="*/ 944 h 1520"/>
              </a:gdLst>
              <a:ahLst/>
              <a:cxnLst>
                <a:cxn ang="0">
                  <a:pos x="T0" y="T1"/>
                </a:cxn>
                <a:cxn ang="0">
                  <a:pos x="T2" y="T3"/>
                </a:cxn>
                <a:cxn ang="0">
                  <a:pos x="T4" y="T5"/>
                </a:cxn>
                <a:cxn ang="0">
                  <a:pos x="T6" y="T7"/>
                </a:cxn>
                <a:cxn ang="0">
                  <a:pos x="T8" y="T9"/>
                </a:cxn>
                <a:cxn ang="0">
                  <a:pos x="T10" y="T11"/>
                </a:cxn>
                <a:cxn ang="0">
                  <a:pos x="T12" y="T13"/>
                </a:cxn>
              </a:cxnLst>
              <a:rect l="0" t="0" r="r" b="b"/>
              <a:pathLst>
                <a:path w="1474" h="1520">
                  <a:moveTo>
                    <a:pt x="92" y="944"/>
                  </a:moveTo>
                  <a:cubicBezTo>
                    <a:pt x="92" y="944"/>
                    <a:pt x="230" y="783"/>
                    <a:pt x="760" y="668"/>
                  </a:cubicBezTo>
                  <a:cubicBezTo>
                    <a:pt x="1290" y="552"/>
                    <a:pt x="1474" y="0"/>
                    <a:pt x="1474" y="0"/>
                  </a:cubicBezTo>
                  <a:cubicBezTo>
                    <a:pt x="1244" y="944"/>
                    <a:pt x="1244" y="944"/>
                    <a:pt x="1244" y="944"/>
                  </a:cubicBezTo>
                  <a:cubicBezTo>
                    <a:pt x="1244" y="944"/>
                    <a:pt x="582" y="898"/>
                    <a:pt x="372" y="1082"/>
                  </a:cubicBezTo>
                  <a:cubicBezTo>
                    <a:pt x="161" y="1267"/>
                    <a:pt x="0" y="1520"/>
                    <a:pt x="0" y="1520"/>
                  </a:cubicBezTo>
                  <a:lnTo>
                    <a:pt x="92" y="94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9" name="Freeform 16">
              <a:extLst>
                <a:ext uri="{FF2B5EF4-FFF2-40B4-BE49-F238E27FC236}">
                  <a16:creationId xmlns:a16="http://schemas.microsoft.com/office/drawing/2014/main" id="{2DC1D288-C991-4674-9450-FCFCD2C3CF35}"/>
                </a:ext>
              </a:extLst>
            </p:cNvPr>
            <p:cNvSpPr>
              <a:spLocks/>
            </p:cNvSpPr>
            <p:nvPr/>
          </p:nvSpPr>
          <p:spPr bwMode="auto">
            <a:xfrm>
              <a:off x="2297113" y="1983577"/>
              <a:ext cx="496888" cy="585788"/>
            </a:xfrm>
            <a:custGeom>
              <a:avLst/>
              <a:gdLst>
                <a:gd name="T0" fmla="*/ 0 w 1934"/>
                <a:gd name="T1" fmla="*/ 0 h 2281"/>
                <a:gd name="T2" fmla="*/ 437 w 1934"/>
                <a:gd name="T3" fmla="*/ 300 h 2281"/>
                <a:gd name="T4" fmla="*/ 1381 w 1934"/>
                <a:gd name="T5" fmla="*/ 461 h 2281"/>
                <a:gd name="T6" fmla="*/ 1934 w 1934"/>
                <a:gd name="T7" fmla="*/ 1936 h 2281"/>
                <a:gd name="T8" fmla="*/ 1773 w 1934"/>
                <a:gd name="T9" fmla="*/ 2281 h 2281"/>
                <a:gd name="T10" fmla="*/ 1064 w 1934"/>
                <a:gd name="T11" fmla="*/ 1337 h 2281"/>
                <a:gd name="T12" fmla="*/ 460 w 1934"/>
                <a:gd name="T13" fmla="*/ 692 h 2281"/>
                <a:gd name="T14" fmla="*/ 0 w 1934"/>
                <a:gd name="T15" fmla="*/ 0 h 2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4" h="2281">
                  <a:moveTo>
                    <a:pt x="0" y="0"/>
                  </a:moveTo>
                  <a:cubicBezTo>
                    <a:pt x="0" y="0"/>
                    <a:pt x="91" y="116"/>
                    <a:pt x="437" y="300"/>
                  </a:cubicBezTo>
                  <a:cubicBezTo>
                    <a:pt x="782" y="484"/>
                    <a:pt x="1381" y="461"/>
                    <a:pt x="1381" y="461"/>
                  </a:cubicBezTo>
                  <a:cubicBezTo>
                    <a:pt x="1934" y="1936"/>
                    <a:pt x="1934" y="1936"/>
                    <a:pt x="1934" y="1936"/>
                  </a:cubicBezTo>
                  <a:cubicBezTo>
                    <a:pt x="1773" y="2281"/>
                    <a:pt x="1773" y="2281"/>
                    <a:pt x="1773" y="2281"/>
                  </a:cubicBezTo>
                  <a:cubicBezTo>
                    <a:pt x="1773" y="2281"/>
                    <a:pt x="1092" y="1521"/>
                    <a:pt x="1064" y="1337"/>
                  </a:cubicBezTo>
                  <a:cubicBezTo>
                    <a:pt x="1036" y="1152"/>
                    <a:pt x="828" y="1129"/>
                    <a:pt x="460" y="692"/>
                  </a:cubicBezTo>
                  <a:cubicBezTo>
                    <a:pt x="91" y="254"/>
                    <a:pt x="0" y="0"/>
                    <a:pt x="0"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sp>
        <p:nvSpPr>
          <p:cNvPr id="29" name="Oval 28">
            <a:extLst>
              <a:ext uri="{FF2B5EF4-FFF2-40B4-BE49-F238E27FC236}">
                <a16:creationId xmlns:a16="http://schemas.microsoft.com/office/drawing/2014/main" id="{5B792CF3-36AF-4A29-A943-A49315624AC1}"/>
              </a:ext>
            </a:extLst>
          </p:cNvPr>
          <p:cNvSpPr/>
          <p:nvPr/>
        </p:nvSpPr>
        <p:spPr>
          <a:xfrm>
            <a:off x="3481552" y="2080848"/>
            <a:ext cx="297548" cy="297548"/>
          </a:xfrm>
          <a:prstGeom prst="ellipse">
            <a:avLst/>
          </a:prstGeom>
          <a:solidFill>
            <a:schemeClr val="tx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0" name="Oval 29">
            <a:extLst>
              <a:ext uri="{FF2B5EF4-FFF2-40B4-BE49-F238E27FC236}">
                <a16:creationId xmlns:a16="http://schemas.microsoft.com/office/drawing/2014/main" id="{B2140647-71B3-41CA-861A-A2F96A7D7CEA}"/>
              </a:ext>
            </a:extLst>
          </p:cNvPr>
          <p:cNvSpPr/>
          <p:nvPr/>
        </p:nvSpPr>
        <p:spPr>
          <a:xfrm>
            <a:off x="3481552" y="3155618"/>
            <a:ext cx="297548" cy="29754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1" name="Oval 30">
            <a:extLst>
              <a:ext uri="{FF2B5EF4-FFF2-40B4-BE49-F238E27FC236}">
                <a16:creationId xmlns:a16="http://schemas.microsoft.com/office/drawing/2014/main" id="{F192901C-7255-49BC-B939-CA68C5D2DA5B}"/>
              </a:ext>
            </a:extLst>
          </p:cNvPr>
          <p:cNvSpPr/>
          <p:nvPr/>
        </p:nvSpPr>
        <p:spPr>
          <a:xfrm>
            <a:off x="3481552" y="4053693"/>
            <a:ext cx="297548" cy="29754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2" name="Oval 31">
            <a:extLst>
              <a:ext uri="{FF2B5EF4-FFF2-40B4-BE49-F238E27FC236}">
                <a16:creationId xmlns:a16="http://schemas.microsoft.com/office/drawing/2014/main" id="{8FC28309-702D-438E-950A-0A4E338C8080}"/>
              </a:ext>
            </a:extLst>
          </p:cNvPr>
          <p:cNvSpPr/>
          <p:nvPr/>
        </p:nvSpPr>
        <p:spPr>
          <a:xfrm>
            <a:off x="3481552" y="4958599"/>
            <a:ext cx="297548" cy="29754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cxnSp>
        <p:nvCxnSpPr>
          <p:cNvPr id="28" name="Connector: Elbow 27">
            <a:extLst>
              <a:ext uri="{FF2B5EF4-FFF2-40B4-BE49-F238E27FC236}">
                <a16:creationId xmlns:a16="http://schemas.microsoft.com/office/drawing/2014/main" id="{A0783454-D094-4F3F-ACB9-79D843493AE6}"/>
              </a:ext>
            </a:extLst>
          </p:cNvPr>
          <p:cNvCxnSpPr>
            <a:cxnSpLocks/>
          </p:cNvCxnSpPr>
          <p:nvPr/>
        </p:nvCxnSpPr>
        <p:spPr>
          <a:xfrm>
            <a:off x="3808414" y="5106130"/>
            <a:ext cx="1914516" cy="192580"/>
          </a:xfrm>
          <a:prstGeom prst="bentConnector3">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BCF1950A-F8D3-4EBD-8061-1507D032A3D4}"/>
              </a:ext>
            </a:extLst>
          </p:cNvPr>
          <p:cNvCxnSpPr>
            <a:cxnSpLocks/>
            <a:endCxn id="24" idx="1"/>
          </p:cNvCxnSpPr>
          <p:nvPr/>
        </p:nvCxnSpPr>
        <p:spPr>
          <a:xfrm>
            <a:off x="3808414" y="4210062"/>
            <a:ext cx="1914516" cy="197684"/>
          </a:xfrm>
          <a:prstGeom prst="bentConnector3">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1849B0A-8D72-41C1-A92A-213301CB79FD}"/>
              </a:ext>
            </a:extLst>
          </p:cNvPr>
          <p:cNvCxnSpPr>
            <a:cxnSpLocks/>
            <a:endCxn id="23" idx="1"/>
          </p:cNvCxnSpPr>
          <p:nvPr/>
        </p:nvCxnSpPr>
        <p:spPr>
          <a:xfrm>
            <a:off x="3808414" y="3313992"/>
            <a:ext cx="1914516" cy="198946"/>
          </a:xfrm>
          <a:prstGeom prst="bentConnector3">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5A1FE4B-12C7-4554-BE92-CB3996D19E7D}"/>
              </a:ext>
            </a:extLst>
          </p:cNvPr>
          <p:cNvCxnSpPr>
            <a:cxnSpLocks/>
            <a:stCxn id="29" idx="6"/>
            <a:endCxn id="21" idx="1"/>
          </p:cNvCxnSpPr>
          <p:nvPr/>
        </p:nvCxnSpPr>
        <p:spPr>
          <a:xfrm flipV="1">
            <a:off x="3779100" y="1807480"/>
            <a:ext cx="1943831" cy="422142"/>
          </a:xfrm>
          <a:prstGeom prst="bentConnector3">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9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B79B-5BDF-4A36-A604-C8ABC3ADF4DD}"/>
              </a:ext>
            </a:extLst>
          </p:cNvPr>
          <p:cNvSpPr>
            <a:spLocks noGrp="1"/>
          </p:cNvSpPr>
          <p:nvPr>
            <p:ph type="title"/>
          </p:nvPr>
        </p:nvSpPr>
        <p:spPr/>
        <p:txBody>
          <a:bodyPr/>
          <a:lstStyle/>
          <a:p>
            <a:r>
              <a:rPr lang="en-CA"/>
              <a:t>HCP weight bias impacts care</a:t>
            </a:r>
          </a:p>
        </p:txBody>
      </p:sp>
      <p:sp>
        <p:nvSpPr>
          <p:cNvPr id="3" name="Text Placeholder 2">
            <a:extLst>
              <a:ext uri="{FF2B5EF4-FFF2-40B4-BE49-F238E27FC236}">
                <a16:creationId xmlns:a16="http://schemas.microsoft.com/office/drawing/2014/main" id="{70D90C22-5CB1-4B3D-A878-B705EE3B2022}"/>
              </a:ext>
            </a:extLst>
          </p:cNvPr>
          <p:cNvSpPr>
            <a:spLocks noGrp="1"/>
          </p:cNvSpPr>
          <p:nvPr>
            <p:ph type="body" sz="quarter" idx="13"/>
          </p:nvPr>
        </p:nvSpPr>
        <p:spPr/>
        <p:txBody>
          <a:bodyPr/>
          <a:lstStyle/>
          <a:p>
            <a:r>
              <a:rPr lang="en-CA" sz="1000" i="0"/>
              <a:t>BMI, body mass index; HCP, healthcare professional.</a:t>
            </a:r>
            <a:br>
              <a:rPr lang="en-CA" sz="1000" i="0"/>
            </a:br>
            <a:r>
              <a:rPr lang="en-CA" sz="1000" i="0"/>
              <a:t>Westbury S et al. </a:t>
            </a:r>
            <a:r>
              <a:rPr lang="en-CA" sz="1000" i="0" err="1"/>
              <a:t>Curr</a:t>
            </a:r>
            <a:r>
              <a:rPr lang="en-CA" sz="1000" i="0"/>
              <a:t> </a:t>
            </a:r>
            <a:r>
              <a:rPr lang="en-CA" sz="1000" i="0" err="1"/>
              <a:t>Obes</a:t>
            </a:r>
            <a:r>
              <a:rPr lang="en-CA" sz="1000" i="0"/>
              <a:t> Rep. 2023;12:10–23.</a:t>
            </a:r>
          </a:p>
        </p:txBody>
      </p:sp>
      <p:sp>
        <p:nvSpPr>
          <p:cNvPr id="4" name="Rectangle 3">
            <a:extLst>
              <a:ext uri="{FF2B5EF4-FFF2-40B4-BE49-F238E27FC236}">
                <a16:creationId xmlns:a16="http://schemas.microsoft.com/office/drawing/2014/main" id="{9A183FB8-C0ED-4DF3-8502-0C18540E058D}"/>
              </a:ext>
            </a:extLst>
          </p:cNvPr>
          <p:cNvSpPr/>
          <p:nvPr/>
        </p:nvSpPr>
        <p:spPr>
          <a:xfrm>
            <a:off x="2181911" y="2674569"/>
            <a:ext cx="10010089" cy="326903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60388562-97FF-4FDA-ABC0-F6BB707280E4}"/>
              </a:ext>
            </a:extLst>
          </p:cNvPr>
          <p:cNvSpPr txBox="1"/>
          <p:nvPr/>
        </p:nvSpPr>
        <p:spPr>
          <a:xfrm>
            <a:off x="4149787" y="2941823"/>
            <a:ext cx="7408204" cy="2769989"/>
          </a:xfrm>
          <a:prstGeom prst="rect">
            <a:avLst/>
          </a:prstGeom>
          <a:noFill/>
        </p:spPr>
        <p:txBody>
          <a:bodyPr wrap="square" rtlCol="0">
            <a:spAutoFit/>
          </a:bodyPr>
          <a:lstStyle/>
          <a:p>
            <a:pPr marL="285750" marR="0" lvl="0" indent="-2857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CA">
                <a:effectLst/>
                <a:ea typeface="Times New Roman" panose="02020603050405020304" pitchFamily="18" charset="0"/>
              </a:rPr>
              <a:t>Healthcare providers have strong </a:t>
            </a:r>
            <a:r>
              <a:rPr lang="en-CA">
                <a:ea typeface="Times New Roman" panose="02020603050405020304" pitchFamily="18" charset="0"/>
              </a:rPr>
              <a:t>explicit and implicit biases against people with obesity</a:t>
            </a:r>
            <a:endParaRPr kumimoji="0" lang="en-CA" b="1" i="0" u="none" strike="noStrike" kern="1200" cap="none" spc="0" normalizeH="0" baseline="0" noProof="0">
              <a:ln>
                <a:noFill/>
              </a:ln>
              <a:effectLst/>
              <a:uLnTx/>
              <a:uFillTx/>
              <a:ea typeface="+mn-ea"/>
              <a:cs typeface="+mn-cs"/>
            </a:endParaRPr>
          </a:p>
          <a:p>
            <a:pPr marL="285750" marR="0" lvl="0" indent="-2857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a:ln>
                  <a:noFill/>
                </a:ln>
                <a:effectLst/>
                <a:uLnTx/>
                <a:uFillTx/>
                <a:ea typeface="+mn-ea"/>
                <a:cs typeface="+mn-cs"/>
              </a:rPr>
              <a:t>Healthcare obesity stigma is characterized by stereotypes of laziness, lack of discipline and willpower</a:t>
            </a:r>
          </a:p>
          <a:p>
            <a:pPr marL="285750" marR="0" lvl="0" indent="-2857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CA">
                <a:ea typeface="Times New Roman" panose="02020603050405020304" pitchFamily="18" charset="0"/>
              </a:rPr>
              <a:t>W</a:t>
            </a:r>
            <a:r>
              <a:rPr lang="en-CA" sz="1800">
                <a:effectLst/>
                <a:ea typeface="Times New Roman" panose="02020603050405020304" pitchFamily="18" charset="0"/>
              </a:rPr>
              <a:t>eight bias is a major barrier to healthcare utilization </a:t>
            </a:r>
          </a:p>
          <a:p>
            <a:pPr marL="742950" lvl="1" indent="-285750" defTabSz="1219170">
              <a:buFont typeface="Arial" panose="020B0604020202020204" pitchFamily="34" charset="0"/>
              <a:buChar char="•"/>
              <a:defRPr/>
            </a:pPr>
            <a:r>
              <a:rPr lang="en-CA">
                <a:ea typeface="Times New Roman" panose="02020603050405020304" pitchFamily="18" charset="0"/>
              </a:rPr>
              <a:t>People with obesity are </a:t>
            </a:r>
            <a:r>
              <a:rPr lang="en-CA">
                <a:effectLst/>
                <a:ea typeface="Times New Roman" panose="02020603050405020304" pitchFamily="18" charset="0"/>
              </a:rPr>
              <a:t>less likely to schedule healthcare encounters and are </a:t>
            </a:r>
            <a:r>
              <a:rPr lang="en-CA" b="1">
                <a:effectLst/>
                <a:ea typeface="Times New Roman" panose="02020603050405020304" pitchFamily="18" charset="0"/>
              </a:rPr>
              <a:t>three times </a:t>
            </a:r>
            <a:r>
              <a:rPr lang="en-CA">
                <a:effectLst/>
                <a:ea typeface="Times New Roman" panose="02020603050405020304" pitchFamily="18" charset="0"/>
              </a:rPr>
              <a:t>more likely to report being denied healthcare</a:t>
            </a:r>
            <a:endParaRPr kumimoji="0" lang="en-US" b="0" i="0" u="none" strike="noStrike" kern="1200" cap="none" spc="0" normalizeH="0" baseline="0" noProof="0">
              <a:ln>
                <a:noFill/>
              </a:ln>
              <a:effectLst/>
              <a:uLnTx/>
              <a:uFillTx/>
              <a:ea typeface="+mn-ea"/>
              <a:cs typeface="+mn-cs"/>
            </a:endParaRPr>
          </a:p>
        </p:txBody>
      </p:sp>
      <p:grpSp>
        <p:nvGrpSpPr>
          <p:cNvPr id="6" name="Group 5">
            <a:extLst>
              <a:ext uri="{FF2B5EF4-FFF2-40B4-BE49-F238E27FC236}">
                <a16:creationId xmlns:a16="http://schemas.microsoft.com/office/drawing/2014/main" id="{E3550265-A3CC-4471-97C3-80534F67AC22}"/>
              </a:ext>
            </a:extLst>
          </p:cNvPr>
          <p:cNvGrpSpPr/>
          <p:nvPr/>
        </p:nvGrpSpPr>
        <p:grpSpPr>
          <a:xfrm>
            <a:off x="647429" y="1330591"/>
            <a:ext cx="3329797" cy="4613008"/>
            <a:chOff x="2701925" y="0"/>
            <a:chExt cx="3711576" cy="5141913"/>
          </a:xfrm>
        </p:grpSpPr>
        <p:sp>
          <p:nvSpPr>
            <p:cNvPr id="7" name="Freeform: Shape 6">
              <a:extLst>
                <a:ext uri="{FF2B5EF4-FFF2-40B4-BE49-F238E27FC236}">
                  <a16:creationId xmlns:a16="http://schemas.microsoft.com/office/drawing/2014/main" id="{C2118D60-CBE1-46D6-BFC3-72AB744FE55B}"/>
                </a:ext>
              </a:extLst>
            </p:cNvPr>
            <p:cNvSpPr/>
            <p:nvPr/>
          </p:nvSpPr>
          <p:spPr>
            <a:xfrm>
              <a:off x="5499470" y="2020706"/>
              <a:ext cx="823974" cy="1639010"/>
            </a:xfrm>
            <a:custGeom>
              <a:avLst/>
              <a:gdLst>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7388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7388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7388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9785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9785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1904 w 777779"/>
                <a:gd name="connsiteY0" fmla="*/ 1563742 h 1639010"/>
                <a:gd name="connsiteX1" fmla="*/ 105328 w 777779"/>
                <a:gd name="connsiteY1" fmla="*/ 1368670 h 1639010"/>
                <a:gd name="connsiteX2" fmla="*/ 62656 w 777779"/>
                <a:gd name="connsiteY2" fmla="*/ 1155310 h 1639010"/>
                <a:gd name="connsiteX3" fmla="*/ 13888 w 777779"/>
                <a:gd name="connsiteY3" fmla="*/ 752974 h 1639010"/>
                <a:gd name="connsiteX4" fmla="*/ 1696 w 777779"/>
                <a:gd name="connsiteY4" fmla="*/ 649342 h 1639010"/>
                <a:gd name="connsiteX5" fmla="*/ 44572 w 777779"/>
                <a:gd name="connsiteY5" fmla="*/ 334890 h 1639010"/>
                <a:gd name="connsiteX6" fmla="*/ 58957 w 777779"/>
                <a:gd name="connsiteY6" fmla="*/ 253102 h 1639010"/>
                <a:gd name="connsiteX7" fmla="*/ 190672 w 777779"/>
                <a:gd name="connsiteY7" fmla="*/ 33646 h 1639010"/>
                <a:gd name="connsiteX8" fmla="*/ 282112 w 777779"/>
                <a:gd name="connsiteY8" fmla="*/ 3166 h 1639010"/>
                <a:gd name="connsiteX9" fmla="*/ 318688 w 777779"/>
                <a:gd name="connsiteY9" fmla="*/ 58030 h 1639010"/>
                <a:gd name="connsiteX10" fmla="*/ 245536 w 777779"/>
                <a:gd name="connsiteY10" fmla="*/ 192142 h 1639010"/>
                <a:gd name="connsiteX11" fmla="*/ 257728 w 777779"/>
                <a:gd name="connsiteY11" fmla="*/ 234814 h 1639010"/>
                <a:gd name="connsiteX12" fmla="*/ 294304 w 777779"/>
                <a:gd name="connsiteY12" fmla="*/ 289678 h 1639010"/>
                <a:gd name="connsiteX13" fmla="*/ 294304 w 777779"/>
                <a:gd name="connsiteY13" fmla="*/ 247006 h 1639010"/>
                <a:gd name="connsiteX14" fmla="*/ 343072 w 777779"/>
                <a:gd name="connsiteY14" fmla="*/ 173854 h 1639010"/>
                <a:gd name="connsiteX15" fmla="*/ 416224 w 777779"/>
                <a:gd name="connsiteY15" fmla="*/ 161662 h 1639010"/>
                <a:gd name="connsiteX16" fmla="*/ 471088 w 777779"/>
                <a:gd name="connsiteY16" fmla="*/ 204334 h 1639010"/>
                <a:gd name="connsiteX17" fmla="*/ 446704 w 777779"/>
                <a:gd name="connsiteY17" fmla="*/ 295774 h 1639010"/>
                <a:gd name="connsiteX18" fmla="*/ 477184 w 777779"/>
                <a:gd name="connsiteY18" fmla="*/ 247006 h 1639010"/>
                <a:gd name="connsiteX19" fmla="*/ 532048 w 777779"/>
                <a:gd name="connsiteY19" fmla="*/ 240910 h 1639010"/>
                <a:gd name="connsiteX20" fmla="*/ 599104 w 777779"/>
                <a:gd name="connsiteY20" fmla="*/ 301870 h 1639010"/>
                <a:gd name="connsiteX21" fmla="*/ 605200 w 777779"/>
                <a:gd name="connsiteY21" fmla="*/ 350638 h 1639010"/>
                <a:gd name="connsiteX22" fmla="*/ 653968 w 777779"/>
                <a:gd name="connsiteY22" fmla="*/ 301870 h 1639010"/>
                <a:gd name="connsiteX23" fmla="*/ 708832 w 777779"/>
                <a:gd name="connsiteY23" fmla="*/ 326254 h 1639010"/>
                <a:gd name="connsiteX24" fmla="*/ 775888 w 777779"/>
                <a:gd name="connsiteY24" fmla="*/ 429886 h 1639010"/>
                <a:gd name="connsiteX25" fmla="*/ 757600 w 777779"/>
                <a:gd name="connsiteY25" fmla="*/ 496942 h 1639010"/>
                <a:gd name="connsiteX26" fmla="*/ 739312 w 777779"/>
                <a:gd name="connsiteY26" fmla="*/ 832222 h 1639010"/>
                <a:gd name="connsiteX27" fmla="*/ 708832 w 777779"/>
                <a:gd name="connsiteY27" fmla="*/ 1130926 h 1639010"/>
                <a:gd name="connsiteX28" fmla="*/ 653968 w 777779"/>
                <a:gd name="connsiteY28" fmla="*/ 1338190 h 1639010"/>
                <a:gd name="connsiteX29" fmla="*/ 641776 w 777779"/>
                <a:gd name="connsiteY29" fmla="*/ 1557646 h 1639010"/>
                <a:gd name="connsiteX30" fmla="*/ 544240 w 777779"/>
                <a:gd name="connsiteY30" fmla="*/ 1624702 h 1639010"/>
                <a:gd name="connsiteX31" fmla="*/ 215056 w 777779"/>
                <a:gd name="connsiteY31" fmla="*/ 1636894 h 1639010"/>
                <a:gd name="connsiteX32" fmla="*/ 141904 w 777779"/>
                <a:gd name="connsiteY32" fmla="*/ 1563742 h 163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7779" h="1639010">
                  <a:moveTo>
                    <a:pt x="141904" y="1563742"/>
                  </a:moveTo>
                  <a:cubicBezTo>
                    <a:pt x="123616" y="1519038"/>
                    <a:pt x="118536" y="1436742"/>
                    <a:pt x="105328" y="1368670"/>
                  </a:cubicBezTo>
                  <a:cubicBezTo>
                    <a:pt x="92120" y="1300598"/>
                    <a:pt x="77896" y="1257926"/>
                    <a:pt x="62656" y="1155310"/>
                  </a:cubicBezTo>
                  <a:cubicBezTo>
                    <a:pt x="47416" y="1052694"/>
                    <a:pt x="24048" y="837302"/>
                    <a:pt x="13888" y="752974"/>
                  </a:cubicBezTo>
                  <a:cubicBezTo>
                    <a:pt x="3728" y="668646"/>
                    <a:pt x="-3418" y="719023"/>
                    <a:pt x="1696" y="649342"/>
                  </a:cubicBezTo>
                  <a:cubicBezTo>
                    <a:pt x="6810" y="579661"/>
                    <a:pt x="39824" y="400930"/>
                    <a:pt x="44572" y="334890"/>
                  </a:cubicBezTo>
                  <a:cubicBezTo>
                    <a:pt x="49320" y="268850"/>
                    <a:pt x="34607" y="303309"/>
                    <a:pt x="58957" y="253102"/>
                  </a:cubicBezTo>
                  <a:cubicBezTo>
                    <a:pt x="83307" y="202895"/>
                    <a:pt x="153479" y="75302"/>
                    <a:pt x="190672" y="33646"/>
                  </a:cubicBezTo>
                  <a:cubicBezTo>
                    <a:pt x="227865" y="-8010"/>
                    <a:pt x="260776" y="-898"/>
                    <a:pt x="282112" y="3166"/>
                  </a:cubicBezTo>
                  <a:cubicBezTo>
                    <a:pt x="303448" y="7230"/>
                    <a:pt x="324784" y="26534"/>
                    <a:pt x="318688" y="58030"/>
                  </a:cubicBezTo>
                  <a:cubicBezTo>
                    <a:pt x="312592" y="89526"/>
                    <a:pt x="255696" y="162678"/>
                    <a:pt x="245536" y="192142"/>
                  </a:cubicBezTo>
                  <a:cubicBezTo>
                    <a:pt x="235376" y="221606"/>
                    <a:pt x="249600" y="218558"/>
                    <a:pt x="257728" y="234814"/>
                  </a:cubicBezTo>
                  <a:cubicBezTo>
                    <a:pt x="265856" y="251070"/>
                    <a:pt x="288208" y="287646"/>
                    <a:pt x="294304" y="289678"/>
                  </a:cubicBezTo>
                  <a:cubicBezTo>
                    <a:pt x="300400" y="291710"/>
                    <a:pt x="286176" y="266310"/>
                    <a:pt x="294304" y="247006"/>
                  </a:cubicBezTo>
                  <a:cubicBezTo>
                    <a:pt x="302432" y="227702"/>
                    <a:pt x="322752" y="188078"/>
                    <a:pt x="343072" y="173854"/>
                  </a:cubicBezTo>
                  <a:cubicBezTo>
                    <a:pt x="363392" y="159630"/>
                    <a:pt x="394888" y="156582"/>
                    <a:pt x="416224" y="161662"/>
                  </a:cubicBezTo>
                  <a:cubicBezTo>
                    <a:pt x="437560" y="166742"/>
                    <a:pt x="466008" y="181982"/>
                    <a:pt x="471088" y="204334"/>
                  </a:cubicBezTo>
                  <a:cubicBezTo>
                    <a:pt x="476168" y="226686"/>
                    <a:pt x="445688" y="288662"/>
                    <a:pt x="446704" y="295774"/>
                  </a:cubicBezTo>
                  <a:cubicBezTo>
                    <a:pt x="447720" y="302886"/>
                    <a:pt x="462960" y="256150"/>
                    <a:pt x="477184" y="247006"/>
                  </a:cubicBezTo>
                  <a:cubicBezTo>
                    <a:pt x="491408" y="237862"/>
                    <a:pt x="511728" y="231766"/>
                    <a:pt x="532048" y="240910"/>
                  </a:cubicBezTo>
                  <a:cubicBezTo>
                    <a:pt x="552368" y="250054"/>
                    <a:pt x="586912" y="283582"/>
                    <a:pt x="599104" y="301870"/>
                  </a:cubicBezTo>
                  <a:cubicBezTo>
                    <a:pt x="611296" y="320158"/>
                    <a:pt x="596056" y="350638"/>
                    <a:pt x="605200" y="350638"/>
                  </a:cubicBezTo>
                  <a:cubicBezTo>
                    <a:pt x="614344" y="350638"/>
                    <a:pt x="636696" y="305934"/>
                    <a:pt x="653968" y="301870"/>
                  </a:cubicBezTo>
                  <a:cubicBezTo>
                    <a:pt x="671240" y="297806"/>
                    <a:pt x="688512" y="304918"/>
                    <a:pt x="708832" y="326254"/>
                  </a:cubicBezTo>
                  <a:cubicBezTo>
                    <a:pt x="729152" y="347590"/>
                    <a:pt x="767760" y="401438"/>
                    <a:pt x="775888" y="429886"/>
                  </a:cubicBezTo>
                  <a:cubicBezTo>
                    <a:pt x="784016" y="458334"/>
                    <a:pt x="763696" y="429886"/>
                    <a:pt x="757600" y="496942"/>
                  </a:cubicBezTo>
                  <a:cubicBezTo>
                    <a:pt x="751504" y="563998"/>
                    <a:pt x="747440" y="726558"/>
                    <a:pt x="739312" y="832222"/>
                  </a:cubicBezTo>
                  <a:cubicBezTo>
                    <a:pt x="731184" y="937886"/>
                    <a:pt x="723056" y="1046598"/>
                    <a:pt x="708832" y="1130926"/>
                  </a:cubicBezTo>
                  <a:cubicBezTo>
                    <a:pt x="694608" y="1215254"/>
                    <a:pt x="665144" y="1267070"/>
                    <a:pt x="653968" y="1338190"/>
                  </a:cubicBezTo>
                  <a:cubicBezTo>
                    <a:pt x="642792" y="1409310"/>
                    <a:pt x="660064" y="1509894"/>
                    <a:pt x="641776" y="1557646"/>
                  </a:cubicBezTo>
                  <a:cubicBezTo>
                    <a:pt x="623488" y="1605398"/>
                    <a:pt x="615360" y="1611494"/>
                    <a:pt x="544240" y="1624702"/>
                  </a:cubicBezTo>
                  <a:cubicBezTo>
                    <a:pt x="473120" y="1637910"/>
                    <a:pt x="279064" y="1641974"/>
                    <a:pt x="215056" y="1636894"/>
                  </a:cubicBezTo>
                  <a:cubicBezTo>
                    <a:pt x="151048" y="1631814"/>
                    <a:pt x="160192" y="1608446"/>
                    <a:pt x="141904" y="1563742"/>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8" name="Freeform 7">
              <a:extLst>
                <a:ext uri="{FF2B5EF4-FFF2-40B4-BE49-F238E27FC236}">
                  <a16:creationId xmlns:a16="http://schemas.microsoft.com/office/drawing/2014/main" id="{9D0A30EB-CF17-4264-9C20-F9BAD57D6812}"/>
                </a:ext>
              </a:extLst>
            </p:cNvPr>
            <p:cNvSpPr>
              <a:spLocks/>
            </p:cNvSpPr>
            <p:nvPr/>
          </p:nvSpPr>
          <p:spPr bwMode="auto">
            <a:xfrm>
              <a:off x="5176838" y="1531938"/>
              <a:ext cx="920750" cy="1085850"/>
            </a:xfrm>
            <a:custGeom>
              <a:avLst/>
              <a:gdLst>
                <a:gd name="T0" fmla="*/ 447 w 447"/>
                <a:gd name="T1" fmla="*/ 518 h 527"/>
                <a:gd name="T2" fmla="*/ 426 w 447"/>
                <a:gd name="T3" fmla="*/ 527 h 527"/>
                <a:gd name="T4" fmla="*/ 334 w 447"/>
                <a:gd name="T5" fmla="*/ 415 h 527"/>
                <a:gd name="T6" fmla="*/ 318 w 447"/>
                <a:gd name="T7" fmla="*/ 385 h 527"/>
                <a:gd name="T8" fmla="*/ 286 w 447"/>
                <a:gd name="T9" fmla="*/ 360 h 527"/>
                <a:gd name="T10" fmla="*/ 277 w 447"/>
                <a:gd name="T11" fmla="*/ 354 h 527"/>
                <a:gd name="T12" fmla="*/ 165 w 447"/>
                <a:gd name="T13" fmla="*/ 223 h 527"/>
                <a:gd name="T14" fmla="*/ 68 w 447"/>
                <a:gd name="T15" fmla="*/ 108 h 527"/>
                <a:gd name="T16" fmla="*/ 13 w 447"/>
                <a:gd name="T17" fmla="*/ 49 h 527"/>
                <a:gd name="T18" fmla="*/ 10 w 447"/>
                <a:gd name="T19" fmla="*/ 62 h 527"/>
                <a:gd name="T20" fmla="*/ 5 w 447"/>
                <a:gd name="T21" fmla="*/ 51 h 527"/>
                <a:gd name="T22" fmla="*/ 8 w 447"/>
                <a:gd name="T23" fmla="*/ 0 h 527"/>
                <a:gd name="T24" fmla="*/ 248 w 447"/>
                <a:gd name="T25" fmla="*/ 280 h 527"/>
                <a:gd name="T26" fmla="*/ 247 w 447"/>
                <a:gd name="T27" fmla="*/ 282 h 527"/>
                <a:gd name="T28" fmla="*/ 266 w 447"/>
                <a:gd name="T29" fmla="*/ 304 h 527"/>
                <a:gd name="T30" fmla="*/ 438 w 447"/>
                <a:gd name="T31" fmla="*/ 504 h 527"/>
                <a:gd name="T32" fmla="*/ 446 w 447"/>
                <a:gd name="T33" fmla="*/ 518 h 527"/>
                <a:gd name="T34" fmla="*/ 447 w 447"/>
                <a:gd name="T35" fmla="*/ 518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7" h="527">
                  <a:moveTo>
                    <a:pt x="447" y="518"/>
                  </a:moveTo>
                  <a:cubicBezTo>
                    <a:pt x="440" y="521"/>
                    <a:pt x="433" y="524"/>
                    <a:pt x="426" y="527"/>
                  </a:cubicBezTo>
                  <a:cubicBezTo>
                    <a:pt x="395" y="490"/>
                    <a:pt x="364" y="453"/>
                    <a:pt x="334" y="415"/>
                  </a:cubicBezTo>
                  <a:cubicBezTo>
                    <a:pt x="327" y="407"/>
                    <a:pt x="326" y="393"/>
                    <a:pt x="318" y="385"/>
                  </a:cubicBezTo>
                  <a:cubicBezTo>
                    <a:pt x="309" y="375"/>
                    <a:pt x="297" y="368"/>
                    <a:pt x="286" y="360"/>
                  </a:cubicBezTo>
                  <a:cubicBezTo>
                    <a:pt x="283" y="358"/>
                    <a:pt x="279" y="357"/>
                    <a:pt x="277" y="354"/>
                  </a:cubicBezTo>
                  <a:cubicBezTo>
                    <a:pt x="239" y="310"/>
                    <a:pt x="202" y="267"/>
                    <a:pt x="165" y="223"/>
                  </a:cubicBezTo>
                  <a:cubicBezTo>
                    <a:pt x="132" y="185"/>
                    <a:pt x="101" y="146"/>
                    <a:pt x="68" y="108"/>
                  </a:cubicBezTo>
                  <a:cubicBezTo>
                    <a:pt x="51" y="88"/>
                    <a:pt x="32" y="69"/>
                    <a:pt x="13" y="49"/>
                  </a:cubicBezTo>
                  <a:cubicBezTo>
                    <a:pt x="12" y="52"/>
                    <a:pt x="11" y="57"/>
                    <a:pt x="10" y="62"/>
                  </a:cubicBezTo>
                  <a:cubicBezTo>
                    <a:pt x="7" y="58"/>
                    <a:pt x="5" y="55"/>
                    <a:pt x="5" y="51"/>
                  </a:cubicBezTo>
                  <a:cubicBezTo>
                    <a:pt x="0" y="7"/>
                    <a:pt x="0" y="7"/>
                    <a:pt x="8" y="0"/>
                  </a:cubicBezTo>
                  <a:cubicBezTo>
                    <a:pt x="88" y="93"/>
                    <a:pt x="167" y="186"/>
                    <a:pt x="248" y="280"/>
                  </a:cubicBezTo>
                  <a:cubicBezTo>
                    <a:pt x="249" y="279"/>
                    <a:pt x="247" y="282"/>
                    <a:pt x="247" y="282"/>
                  </a:cubicBezTo>
                  <a:cubicBezTo>
                    <a:pt x="254" y="290"/>
                    <a:pt x="260" y="297"/>
                    <a:pt x="266" y="304"/>
                  </a:cubicBezTo>
                  <a:cubicBezTo>
                    <a:pt x="323" y="370"/>
                    <a:pt x="381" y="437"/>
                    <a:pt x="438" y="504"/>
                  </a:cubicBezTo>
                  <a:cubicBezTo>
                    <a:pt x="442" y="508"/>
                    <a:pt x="444" y="514"/>
                    <a:pt x="446" y="518"/>
                  </a:cubicBezTo>
                  <a:lnTo>
                    <a:pt x="447" y="51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a:ea typeface="+mn-ea"/>
                <a:cs typeface="+mn-cs"/>
              </a:endParaRPr>
            </a:p>
          </p:txBody>
        </p:sp>
        <p:sp>
          <p:nvSpPr>
            <p:cNvPr id="9" name="Freeform: Shape 8">
              <a:extLst>
                <a:ext uri="{FF2B5EF4-FFF2-40B4-BE49-F238E27FC236}">
                  <a16:creationId xmlns:a16="http://schemas.microsoft.com/office/drawing/2014/main" id="{4CA058C4-09B9-4771-9E67-D4E786056F2D}"/>
                </a:ext>
              </a:extLst>
            </p:cNvPr>
            <p:cNvSpPr/>
            <p:nvPr/>
          </p:nvSpPr>
          <p:spPr>
            <a:xfrm>
              <a:off x="2997063" y="251604"/>
              <a:ext cx="2352738" cy="2723760"/>
            </a:xfrm>
            <a:custGeom>
              <a:avLst/>
              <a:gdLst>
                <a:gd name="connsiteX0" fmla="*/ 1026297 w 2352738"/>
                <a:gd name="connsiteY0" fmla="*/ 364 h 2723760"/>
                <a:gd name="connsiteX1" fmla="*/ 1385961 w 2352738"/>
                <a:gd name="connsiteY1" fmla="*/ 213724 h 2723760"/>
                <a:gd name="connsiteX2" fmla="*/ 1574937 w 2352738"/>
                <a:gd name="connsiteY2" fmla="*/ 341740 h 2723760"/>
                <a:gd name="connsiteX3" fmla="*/ 1629801 w 2352738"/>
                <a:gd name="connsiteY3" fmla="*/ 524620 h 2723760"/>
                <a:gd name="connsiteX4" fmla="*/ 1672473 w 2352738"/>
                <a:gd name="connsiteY4" fmla="*/ 603868 h 2723760"/>
                <a:gd name="connsiteX5" fmla="*/ 2087001 w 2352738"/>
                <a:gd name="connsiteY5" fmla="*/ 786748 h 2723760"/>
                <a:gd name="connsiteX6" fmla="*/ 2117481 w 2352738"/>
                <a:gd name="connsiteY6" fmla="*/ 872092 h 2723760"/>
                <a:gd name="connsiteX7" fmla="*/ 2019945 w 2352738"/>
                <a:gd name="connsiteY7" fmla="*/ 981820 h 2723760"/>
                <a:gd name="connsiteX8" fmla="*/ 2056521 w 2352738"/>
                <a:gd name="connsiteY8" fmla="*/ 1024492 h 2723760"/>
                <a:gd name="connsiteX9" fmla="*/ 2105289 w 2352738"/>
                <a:gd name="connsiteY9" fmla="*/ 1140316 h 2723760"/>
                <a:gd name="connsiteX10" fmla="*/ 2074809 w 2352738"/>
                <a:gd name="connsiteY10" fmla="*/ 1250044 h 2723760"/>
                <a:gd name="connsiteX11" fmla="*/ 2160153 w 2352738"/>
                <a:gd name="connsiteY11" fmla="*/ 1262236 h 2723760"/>
                <a:gd name="connsiteX12" fmla="*/ 2202825 w 2352738"/>
                <a:gd name="connsiteY12" fmla="*/ 1329292 h 2723760"/>
                <a:gd name="connsiteX13" fmla="*/ 2215017 w 2352738"/>
                <a:gd name="connsiteY13" fmla="*/ 1408540 h 2723760"/>
                <a:gd name="connsiteX14" fmla="*/ 2294265 w 2352738"/>
                <a:gd name="connsiteY14" fmla="*/ 1499980 h 2723760"/>
                <a:gd name="connsiteX15" fmla="*/ 2336937 w 2352738"/>
                <a:gd name="connsiteY15" fmla="*/ 1548748 h 2723760"/>
                <a:gd name="connsiteX16" fmla="*/ 2330841 w 2352738"/>
                <a:gd name="connsiteY16" fmla="*/ 1701148 h 2723760"/>
                <a:gd name="connsiteX17" fmla="*/ 2087001 w 2352738"/>
                <a:gd name="connsiteY17" fmla="*/ 1804780 h 2723760"/>
                <a:gd name="connsiteX18" fmla="*/ 1928505 w 2352738"/>
                <a:gd name="connsiteY18" fmla="*/ 1938892 h 2723760"/>
                <a:gd name="connsiteX19" fmla="*/ 1824873 w 2352738"/>
                <a:gd name="connsiteY19" fmla="*/ 2292460 h 2723760"/>
                <a:gd name="connsiteX20" fmla="*/ 1745625 w 2352738"/>
                <a:gd name="connsiteY20" fmla="*/ 2469244 h 2723760"/>
                <a:gd name="connsiteX21" fmla="*/ 1532265 w 2352738"/>
                <a:gd name="connsiteY21" fmla="*/ 2670412 h 2723760"/>
                <a:gd name="connsiteX22" fmla="*/ 1099449 w 2352738"/>
                <a:gd name="connsiteY22" fmla="*/ 2713084 h 2723760"/>
                <a:gd name="connsiteX23" fmla="*/ 727593 w 2352738"/>
                <a:gd name="connsiteY23" fmla="*/ 2505820 h 2723760"/>
                <a:gd name="connsiteX24" fmla="*/ 611769 w 2352738"/>
                <a:gd name="connsiteY24" fmla="*/ 2213212 h 2723760"/>
                <a:gd name="connsiteX25" fmla="*/ 544713 w 2352738"/>
                <a:gd name="connsiteY25" fmla="*/ 2091292 h 2723760"/>
                <a:gd name="connsiteX26" fmla="*/ 410601 w 2352738"/>
                <a:gd name="connsiteY26" fmla="*/ 1987660 h 2723760"/>
                <a:gd name="connsiteX27" fmla="*/ 14361 w 2352738"/>
                <a:gd name="connsiteY27" fmla="*/ 1463404 h 2723760"/>
                <a:gd name="connsiteX28" fmla="*/ 124089 w 2352738"/>
                <a:gd name="connsiteY28" fmla="*/ 774556 h 2723760"/>
                <a:gd name="connsiteX29" fmla="*/ 477657 w 2352738"/>
                <a:gd name="connsiteY29" fmla="*/ 268588 h 2723760"/>
                <a:gd name="connsiteX30" fmla="*/ 1026297 w 2352738"/>
                <a:gd name="connsiteY30" fmla="*/ 364 h 272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52738" h="2723760">
                  <a:moveTo>
                    <a:pt x="1026297" y="364"/>
                  </a:moveTo>
                  <a:cubicBezTo>
                    <a:pt x="1177681" y="-8780"/>
                    <a:pt x="1294521" y="156828"/>
                    <a:pt x="1385961" y="213724"/>
                  </a:cubicBezTo>
                  <a:cubicBezTo>
                    <a:pt x="1477401" y="270620"/>
                    <a:pt x="1534297" y="289924"/>
                    <a:pt x="1574937" y="341740"/>
                  </a:cubicBezTo>
                  <a:cubicBezTo>
                    <a:pt x="1615577" y="393556"/>
                    <a:pt x="1613545" y="480932"/>
                    <a:pt x="1629801" y="524620"/>
                  </a:cubicBezTo>
                  <a:cubicBezTo>
                    <a:pt x="1646057" y="568308"/>
                    <a:pt x="1596273" y="560180"/>
                    <a:pt x="1672473" y="603868"/>
                  </a:cubicBezTo>
                  <a:cubicBezTo>
                    <a:pt x="1748673" y="647556"/>
                    <a:pt x="2012833" y="742044"/>
                    <a:pt x="2087001" y="786748"/>
                  </a:cubicBezTo>
                  <a:cubicBezTo>
                    <a:pt x="2161169" y="831452"/>
                    <a:pt x="2128657" y="839580"/>
                    <a:pt x="2117481" y="872092"/>
                  </a:cubicBezTo>
                  <a:cubicBezTo>
                    <a:pt x="2106305" y="904604"/>
                    <a:pt x="2030105" y="956420"/>
                    <a:pt x="2019945" y="981820"/>
                  </a:cubicBezTo>
                  <a:cubicBezTo>
                    <a:pt x="2009785" y="1007220"/>
                    <a:pt x="2042297" y="998076"/>
                    <a:pt x="2056521" y="1024492"/>
                  </a:cubicBezTo>
                  <a:cubicBezTo>
                    <a:pt x="2070745" y="1050908"/>
                    <a:pt x="2102241" y="1102724"/>
                    <a:pt x="2105289" y="1140316"/>
                  </a:cubicBezTo>
                  <a:cubicBezTo>
                    <a:pt x="2108337" y="1177908"/>
                    <a:pt x="2065665" y="1229724"/>
                    <a:pt x="2074809" y="1250044"/>
                  </a:cubicBezTo>
                  <a:cubicBezTo>
                    <a:pt x="2083953" y="1270364"/>
                    <a:pt x="2138817" y="1249028"/>
                    <a:pt x="2160153" y="1262236"/>
                  </a:cubicBezTo>
                  <a:cubicBezTo>
                    <a:pt x="2181489" y="1275444"/>
                    <a:pt x="2193681" y="1304908"/>
                    <a:pt x="2202825" y="1329292"/>
                  </a:cubicBezTo>
                  <a:cubicBezTo>
                    <a:pt x="2211969" y="1353676"/>
                    <a:pt x="2199777" y="1380092"/>
                    <a:pt x="2215017" y="1408540"/>
                  </a:cubicBezTo>
                  <a:cubicBezTo>
                    <a:pt x="2230257" y="1436988"/>
                    <a:pt x="2294265" y="1499980"/>
                    <a:pt x="2294265" y="1499980"/>
                  </a:cubicBezTo>
                  <a:cubicBezTo>
                    <a:pt x="2314585" y="1523348"/>
                    <a:pt x="2330841" y="1515220"/>
                    <a:pt x="2336937" y="1548748"/>
                  </a:cubicBezTo>
                  <a:cubicBezTo>
                    <a:pt x="2343033" y="1582276"/>
                    <a:pt x="2372497" y="1658476"/>
                    <a:pt x="2330841" y="1701148"/>
                  </a:cubicBezTo>
                  <a:cubicBezTo>
                    <a:pt x="2289185" y="1743820"/>
                    <a:pt x="2154057" y="1765156"/>
                    <a:pt x="2087001" y="1804780"/>
                  </a:cubicBezTo>
                  <a:cubicBezTo>
                    <a:pt x="2019945" y="1844404"/>
                    <a:pt x="1972193" y="1857612"/>
                    <a:pt x="1928505" y="1938892"/>
                  </a:cubicBezTo>
                  <a:cubicBezTo>
                    <a:pt x="1884817" y="2020172"/>
                    <a:pt x="1855353" y="2204068"/>
                    <a:pt x="1824873" y="2292460"/>
                  </a:cubicBezTo>
                  <a:cubicBezTo>
                    <a:pt x="1794393" y="2380852"/>
                    <a:pt x="1794393" y="2406252"/>
                    <a:pt x="1745625" y="2469244"/>
                  </a:cubicBezTo>
                  <a:cubicBezTo>
                    <a:pt x="1696857" y="2532236"/>
                    <a:pt x="1639961" y="2629772"/>
                    <a:pt x="1532265" y="2670412"/>
                  </a:cubicBezTo>
                  <a:cubicBezTo>
                    <a:pt x="1424569" y="2711052"/>
                    <a:pt x="1233561" y="2740516"/>
                    <a:pt x="1099449" y="2713084"/>
                  </a:cubicBezTo>
                  <a:cubicBezTo>
                    <a:pt x="965337" y="2685652"/>
                    <a:pt x="808873" y="2589132"/>
                    <a:pt x="727593" y="2505820"/>
                  </a:cubicBezTo>
                  <a:cubicBezTo>
                    <a:pt x="646313" y="2422508"/>
                    <a:pt x="642249" y="2282300"/>
                    <a:pt x="611769" y="2213212"/>
                  </a:cubicBezTo>
                  <a:cubicBezTo>
                    <a:pt x="581289" y="2144124"/>
                    <a:pt x="578241" y="2128884"/>
                    <a:pt x="544713" y="2091292"/>
                  </a:cubicBezTo>
                  <a:cubicBezTo>
                    <a:pt x="511185" y="2053700"/>
                    <a:pt x="498993" y="2092308"/>
                    <a:pt x="410601" y="1987660"/>
                  </a:cubicBezTo>
                  <a:cubicBezTo>
                    <a:pt x="322209" y="1883012"/>
                    <a:pt x="62113" y="1665588"/>
                    <a:pt x="14361" y="1463404"/>
                  </a:cubicBezTo>
                  <a:cubicBezTo>
                    <a:pt x="-33391" y="1261220"/>
                    <a:pt x="46873" y="973692"/>
                    <a:pt x="124089" y="774556"/>
                  </a:cubicBezTo>
                  <a:cubicBezTo>
                    <a:pt x="201305" y="575420"/>
                    <a:pt x="332369" y="396604"/>
                    <a:pt x="477657" y="268588"/>
                  </a:cubicBezTo>
                  <a:cubicBezTo>
                    <a:pt x="622945" y="140572"/>
                    <a:pt x="874913" y="9508"/>
                    <a:pt x="1026297" y="364"/>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0" name="Freeform 5">
              <a:extLst>
                <a:ext uri="{FF2B5EF4-FFF2-40B4-BE49-F238E27FC236}">
                  <a16:creationId xmlns:a16="http://schemas.microsoft.com/office/drawing/2014/main" id="{A5630E22-C2B6-4855-865D-4CAABDDBB424}"/>
                </a:ext>
              </a:extLst>
            </p:cNvPr>
            <p:cNvSpPr>
              <a:spLocks/>
            </p:cNvSpPr>
            <p:nvPr/>
          </p:nvSpPr>
          <p:spPr bwMode="auto">
            <a:xfrm>
              <a:off x="2738438" y="2384425"/>
              <a:ext cx="3675063" cy="2757488"/>
            </a:xfrm>
            <a:custGeom>
              <a:avLst/>
              <a:gdLst>
                <a:gd name="T0" fmla="*/ 0 w 1784"/>
                <a:gd name="T1" fmla="*/ 1338 h 1338"/>
                <a:gd name="T2" fmla="*/ 40 w 1784"/>
                <a:gd name="T3" fmla="*/ 937 h 1338"/>
                <a:gd name="T4" fmla="*/ 72 w 1784"/>
                <a:gd name="T5" fmla="*/ 670 h 1338"/>
                <a:gd name="T6" fmla="*/ 171 w 1784"/>
                <a:gd name="T7" fmla="*/ 386 h 1338"/>
                <a:gd name="T8" fmla="*/ 328 w 1784"/>
                <a:gd name="T9" fmla="*/ 138 h 1338"/>
                <a:gd name="T10" fmla="*/ 356 w 1784"/>
                <a:gd name="T11" fmla="*/ 48 h 1338"/>
                <a:gd name="T12" fmla="*/ 399 w 1784"/>
                <a:gd name="T13" fmla="*/ 10 h 1338"/>
                <a:gd name="T14" fmla="*/ 537 w 1784"/>
                <a:gd name="T15" fmla="*/ 2 h 1338"/>
                <a:gd name="T16" fmla="*/ 665 w 1784"/>
                <a:gd name="T17" fmla="*/ 25 h 1338"/>
                <a:gd name="T18" fmla="*/ 864 w 1784"/>
                <a:gd name="T19" fmla="*/ 122 h 1338"/>
                <a:gd name="T20" fmla="*/ 1037 w 1784"/>
                <a:gd name="T21" fmla="*/ 249 h 1338"/>
                <a:gd name="T22" fmla="*/ 1067 w 1784"/>
                <a:gd name="T23" fmla="*/ 315 h 1338"/>
                <a:gd name="T24" fmla="*/ 1069 w 1784"/>
                <a:gd name="T25" fmla="*/ 365 h 1338"/>
                <a:gd name="T26" fmla="*/ 1099 w 1784"/>
                <a:gd name="T27" fmla="*/ 456 h 1338"/>
                <a:gd name="T28" fmla="*/ 1201 w 1784"/>
                <a:gd name="T29" fmla="*/ 631 h 1338"/>
                <a:gd name="T30" fmla="*/ 1353 w 1784"/>
                <a:gd name="T31" fmla="*/ 956 h 1338"/>
                <a:gd name="T32" fmla="*/ 1366 w 1784"/>
                <a:gd name="T33" fmla="*/ 970 h 1338"/>
                <a:gd name="T34" fmla="*/ 1369 w 1784"/>
                <a:gd name="T35" fmla="*/ 930 h 1338"/>
                <a:gd name="T36" fmla="*/ 1366 w 1784"/>
                <a:gd name="T37" fmla="*/ 751 h 1338"/>
                <a:gd name="T38" fmla="*/ 1340 w 1784"/>
                <a:gd name="T39" fmla="*/ 515 h 1338"/>
                <a:gd name="T40" fmla="*/ 1374 w 1784"/>
                <a:gd name="T41" fmla="*/ 484 h 1338"/>
                <a:gd name="T42" fmla="*/ 1387 w 1784"/>
                <a:gd name="T43" fmla="*/ 457 h 1338"/>
                <a:gd name="T44" fmla="*/ 1394 w 1784"/>
                <a:gd name="T45" fmla="*/ 459 h 1338"/>
                <a:gd name="T46" fmla="*/ 1396 w 1784"/>
                <a:gd name="T47" fmla="*/ 473 h 1338"/>
                <a:gd name="T48" fmla="*/ 1405 w 1784"/>
                <a:gd name="T49" fmla="*/ 514 h 1338"/>
                <a:gd name="T50" fmla="*/ 1416 w 1784"/>
                <a:gd name="T51" fmla="*/ 522 h 1338"/>
                <a:gd name="T52" fmla="*/ 1577 w 1784"/>
                <a:gd name="T53" fmla="*/ 529 h 1338"/>
                <a:gd name="T54" fmla="*/ 1670 w 1784"/>
                <a:gd name="T55" fmla="*/ 515 h 1338"/>
                <a:gd name="T56" fmla="*/ 1674 w 1784"/>
                <a:gd name="T57" fmla="*/ 494 h 1338"/>
                <a:gd name="T58" fmla="*/ 1679 w 1784"/>
                <a:gd name="T59" fmla="*/ 493 h 1338"/>
                <a:gd name="T60" fmla="*/ 1684 w 1784"/>
                <a:gd name="T61" fmla="*/ 522 h 1338"/>
                <a:gd name="T62" fmla="*/ 1691 w 1784"/>
                <a:gd name="T63" fmla="*/ 807 h 1338"/>
                <a:gd name="T64" fmla="*/ 1730 w 1784"/>
                <a:gd name="T65" fmla="*/ 1018 h 1338"/>
                <a:gd name="T66" fmla="*/ 1767 w 1784"/>
                <a:gd name="T67" fmla="*/ 1216 h 1338"/>
                <a:gd name="T68" fmla="*/ 1784 w 1784"/>
                <a:gd name="T69" fmla="*/ 1338 h 1338"/>
                <a:gd name="T70" fmla="*/ 0 w 1784"/>
                <a:gd name="T71" fmla="*/ 133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4" h="1338">
                  <a:moveTo>
                    <a:pt x="0" y="1338"/>
                  </a:moveTo>
                  <a:cubicBezTo>
                    <a:pt x="13" y="1204"/>
                    <a:pt x="25" y="1070"/>
                    <a:pt x="40" y="937"/>
                  </a:cubicBezTo>
                  <a:cubicBezTo>
                    <a:pt x="49" y="847"/>
                    <a:pt x="61" y="758"/>
                    <a:pt x="72" y="670"/>
                  </a:cubicBezTo>
                  <a:cubicBezTo>
                    <a:pt x="85" y="568"/>
                    <a:pt x="125" y="476"/>
                    <a:pt x="171" y="386"/>
                  </a:cubicBezTo>
                  <a:cubicBezTo>
                    <a:pt x="216" y="299"/>
                    <a:pt x="268" y="215"/>
                    <a:pt x="328" y="138"/>
                  </a:cubicBezTo>
                  <a:cubicBezTo>
                    <a:pt x="351" y="109"/>
                    <a:pt x="351" y="79"/>
                    <a:pt x="356" y="48"/>
                  </a:cubicBezTo>
                  <a:cubicBezTo>
                    <a:pt x="361" y="18"/>
                    <a:pt x="368" y="12"/>
                    <a:pt x="399" y="10"/>
                  </a:cubicBezTo>
                  <a:cubicBezTo>
                    <a:pt x="445" y="7"/>
                    <a:pt x="491" y="5"/>
                    <a:pt x="537" y="2"/>
                  </a:cubicBezTo>
                  <a:cubicBezTo>
                    <a:pt x="581" y="0"/>
                    <a:pt x="623" y="12"/>
                    <a:pt x="665" y="25"/>
                  </a:cubicBezTo>
                  <a:cubicBezTo>
                    <a:pt x="737" y="46"/>
                    <a:pt x="802" y="81"/>
                    <a:pt x="864" y="122"/>
                  </a:cubicBezTo>
                  <a:cubicBezTo>
                    <a:pt x="923" y="163"/>
                    <a:pt x="979" y="207"/>
                    <a:pt x="1037" y="249"/>
                  </a:cubicBezTo>
                  <a:cubicBezTo>
                    <a:pt x="1060" y="266"/>
                    <a:pt x="1065" y="290"/>
                    <a:pt x="1067" y="315"/>
                  </a:cubicBezTo>
                  <a:cubicBezTo>
                    <a:pt x="1069" y="331"/>
                    <a:pt x="1070" y="348"/>
                    <a:pt x="1069" y="365"/>
                  </a:cubicBezTo>
                  <a:cubicBezTo>
                    <a:pt x="1066" y="400"/>
                    <a:pt x="1078" y="429"/>
                    <a:pt x="1099" y="456"/>
                  </a:cubicBezTo>
                  <a:cubicBezTo>
                    <a:pt x="1142" y="509"/>
                    <a:pt x="1173" y="570"/>
                    <a:pt x="1201" y="631"/>
                  </a:cubicBezTo>
                  <a:cubicBezTo>
                    <a:pt x="1252" y="740"/>
                    <a:pt x="1303" y="848"/>
                    <a:pt x="1353" y="956"/>
                  </a:cubicBezTo>
                  <a:cubicBezTo>
                    <a:pt x="1356" y="961"/>
                    <a:pt x="1359" y="966"/>
                    <a:pt x="1366" y="970"/>
                  </a:cubicBezTo>
                  <a:cubicBezTo>
                    <a:pt x="1367" y="957"/>
                    <a:pt x="1366" y="943"/>
                    <a:pt x="1369" y="930"/>
                  </a:cubicBezTo>
                  <a:cubicBezTo>
                    <a:pt x="1383" y="870"/>
                    <a:pt x="1373" y="811"/>
                    <a:pt x="1366" y="751"/>
                  </a:cubicBezTo>
                  <a:cubicBezTo>
                    <a:pt x="1357" y="672"/>
                    <a:pt x="1349" y="594"/>
                    <a:pt x="1340" y="515"/>
                  </a:cubicBezTo>
                  <a:cubicBezTo>
                    <a:pt x="1338" y="490"/>
                    <a:pt x="1360" y="487"/>
                    <a:pt x="1374" y="484"/>
                  </a:cubicBezTo>
                  <a:cubicBezTo>
                    <a:pt x="1390" y="480"/>
                    <a:pt x="1396" y="476"/>
                    <a:pt x="1387" y="457"/>
                  </a:cubicBezTo>
                  <a:cubicBezTo>
                    <a:pt x="1389" y="458"/>
                    <a:pt x="1391" y="458"/>
                    <a:pt x="1394" y="459"/>
                  </a:cubicBezTo>
                  <a:cubicBezTo>
                    <a:pt x="1394" y="464"/>
                    <a:pt x="1395" y="469"/>
                    <a:pt x="1396" y="473"/>
                  </a:cubicBezTo>
                  <a:cubicBezTo>
                    <a:pt x="1398" y="487"/>
                    <a:pt x="1401" y="501"/>
                    <a:pt x="1405" y="514"/>
                  </a:cubicBezTo>
                  <a:cubicBezTo>
                    <a:pt x="1406" y="518"/>
                    <a:pt x="1412" y="522"/>
                    <a:pt x="1416" y="522"/>
                  </a:cubicBezTo>
                  <a:cubicBezTo>
                    <a:pt x="1470" y="525"/>
                    <a:pt x="1524" y="529"/>
                    <a:pt x="1577" y="529"/>
                  </a:cubicBezTo>
                  <a:cubicBezTo>
                    <a:pt x="1608" y="528"/>
                    <a:pt x="1639" y="520"/>
                    <a:pt x="1670" y="515"/>
                  </a:cubicBezTo>
                  <a:cubicBezTo>
                    <a:pt x="1672" y="506"/>
                    <a:pt x="1673" y="500"/>
                    <a:pt x="1674" y="494"/>
                  </a:cubicBezTo>
                  <a:cubicBezTo>
                    <a:pt x="1676" y="493"/>
                    <a:pt x="1678" y="493"/>
                    <a:pt x="1679" y="493"/>
                  </a:cubicBezTo>
                  <a:cubicBezTo>
                    <a:pt x="1681" y="503"/>
                    <a:pt x="1683" y="512"/>
                    <a:pt x="1684" y="522"/>
                  </a:cubicBezTo>
                  <a:cubicBezTo>
                    <a:pt x="1686" y="617"/>
                    <a:pt x="1684" y="712"/>
                    <a:pt x="1691" y="807"/>
                  </a:cubicBezTo>
                  <a:cubicBezTo>
                    <a:pt x="1697" y="878"/>
                    <a:pt x="1711" y="949"/>
                    <a:pt x="1730" y="1018"/>
                  </a:cubicBezTo>
                  <a:cubicBezTo>
                    <a:pt x="1748" y="1084"/>
                    <a:pt x="1757" y="1150"/>
                    <a:pt x="1767" y="1216"/>
                  </a:cubicBezTo>
                  <a:cubicBezTo>
                    <a:pt x="1774" y="1256"/>
                    <a:pt x="1779" y="1297"/>
                    <a:pt x="1784" y="1338"/>
                  </a:cubicBezTo>
                  <a:cubicBezTo>
                    <a:pt x="1189" y="1338"/>
                    <a:pt x="595" y="1338"/>
                    <a:pt x="0" y="133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a:ea typeface="+mn-ea"/>
                <a:cs typeface="+mn-cs"/>
              </a:endParaRPr>
            </a:p>
          </p:txBody>
        </p:sp>
        <p:sp>
          <p:nvSpPr>
            <p:cNvPr id="11" name="Freeform 6">
              <a:extLst>
                <a:ext uri="{FF2B5EF4-FFF2-40B4-BE49-F238E27FC236}">
                  <a16:creationId xmlns:a16="http://schemas.microsoft.com/office/drawing/2014/main" id="{9521963D-F136-4F7C-83FB-F7FABE5D7811}"/>
                </a:ext>
              </a:extLst>
            </p:cNvPr>
            <p:cNvSpPr>
              <a:spLocks/>
            </p:cNvSpPr>
            <p:nvPr/>
          </p:nvSpPr>
          <p:spPr bwMode="auto">
            <a:xfrm>
              <a:off x="2701925" y="0"/>
              <a:ext cx="2155825" cy="2332038"/>
            </a:xfrm>
            <a:custGeom>
              <a:avLst/>
              <a:gdLst>
                <a:gd name="T0" fmla="*/ 1045 w 1047"/>
                <a:gd name="T1" fmla="*/ 454 h 1132"/>
                <a:gd name="T2" fmla="*/ 1035 w 1047"/>
                <a:gd name="T3" fmla="*/ 456 h 1132"/>
                <a:gd name="T4" fmla="*/ 1046 w 1047"/>
                <a:gd name="T5" fmla="*/ 487 h 1132"/>
                <a:gd name="T6" fmla="*/ 1040 w 1047"/>
                <a:gd name="T7" fmla="*/ 503 h 1132"/>
                <a:gd name="T8" fmla="*/ 1026 w 1047"/>
                <a:gd name="T9" fmla="*/ 495 h 1132"/>
                <a:gd name="T10" fmla="*/ 979 w 1047"/>
                <a:gd name="T11" fmla="*/ 429 h 1132"/>
                <a:gd name="T12" fmla="*/ 944 w 1047"/>
                <a:gd name="T13" fmla="*/ 377 h 1132"/>
                <a:gd name="T14" fmla="*/ 940 w 1047"/>
                <a:gd name="T15" fmla="*/ 389 h 1132"/>
                <a:gd name="T16" fmla="*/ 937 w 1047"/>
                <a:gd name="T17" fmla="*/ 389 h 1132"/>
                <a:gd name="T18" fmla="*/ 934 w 1047"/>
                <a:gd name="T19" fmla="*/ 365 h 1132"/>
                <a:gd name="T20" fmla="*/ 911 w 1047"/>
                <a:gd name="T21" fmla="*/ 358 h 1132"/>
                <a:gd name="T22" fmla="*/ 735 w 1047"/>
                <a:gd name="T23" fmla="*/ 490 h 1132"/>
                <a:gd name="T24" fmla="*/ 671 w 1047"/>
                <a:gd name="T25" fmla="*/ 528 h 1132"/>
                <a:gd name="T26" fmla="*/ 664 w 1047"/>
                <a:gd name="T27" fmla="*/ 547 h 1132"/>
                <a:gd name="T28" fmla="*/ 697 w 1047"/>
                <a:gd name="T29" fmla="*/ 636 h 1132"/>
                <a:gd name="T30" fmla="*/ 677 w 1047"/>
                <a:gd name="T31" fmla="*/ 686 h 1132"/>
                <a:gd name="T32" fmla="*/ 641 w 1047"/>
                <a:gd name="T33" fmla="*/ 681 h 1132"/>
                <a:gd name="T34" fmla="*/ 565 w 1047"/>
                <a:gd name="T35" fmla="*/ 635 h 1132"/>
                <a:gd name="T36" fmla="*/ 461 w 1047"/>
                <a:gd name="T37" fmla="*/ 658 h 1132"/>
                <a:gd name="T38" fmla="*/ 435 w 1047"/>
                <a:gd name="T39" fmla="*/ 739 h 1132"/>
                <a:gd name="T40" fmla="*/ 496 w 1047"/>
                <a:gd name="T41" fmla="*/ 861 h 1132"/>
                <a:gd name="T42" fmla="*/ 495 w 1047"/>
                <a:gd name="T43" fmla="*/ 989 h 1132"/>
                <a:gd name="T44" fmla="*/ 402 w 1047"/>
                <a:gd name="T45" fmla="*/ 1094 h 1132"/>
                <a:gd name="T46" fmla="*/ 366 w 1047"/>
                <a:gd name="T47" fmla="*/ 1132 h 1132"/>
                <a:gd name="T48" fmla="*/ 205 w 1047"/>
                <a:gd name="T49" fmla="*/ 1031 h 1132"/>
                <a:gd name="T50" fmla="*/ 138 w 1047"/>
                <a:gd name="T51" fmla="*/ 941 h 1132"/>
                <a:gd name="T52" fmla="*/ 44 w 1047"/>
                <a:gd name="T53" fmla="*/ 757 h 1132"/>
                <a:gd name="T54" fmla="*/ 43 w 1047"/>
                <a:gd name="T55" fmla="*/ 529 h 1132"/>
                <a:gd name="T56" fmla="*/ 58 w 1047"/>
                <a:gd name="T57" fmla="*/ 470 h 1132"/>
                <a:gd name="T58" fmla="*/ 114 w 1047"/>
                <a:gd name="T59" fmla="*/ 367 h 1132"/>
                <a:gd name="T60" fmla="*/ 258 w 1047"/>
                <a:gd name="T61" fmla="*/ 260 h 1132"/>
                <a:gd name="T62" fmla="*/ 440 w 1047"/>
                <a:gd name="T63" fmla="*/ 137 h 1132"/>
                <a:gd name="T64" fmla="*/ 566 w 1047"/>
                <a:gd name="T65" fmla="*/ 47 h 1132"/>
                <a:gd name="T66" fmla="*/ 608 w 1047"/>
                <a:gd name="T67" fmla="*/ 0 h 1132"/>
                <a:gd name="T68" fmla="*/ 732 w 1047"/>
                <a:gd name="T69" fmla="*/ 90 h 1132"/>
                <a:gd name="T70" fmla="*/ 712 w 1047"/>
                <a:gd name="T71" fmla="*/ 182 h 1132"/>
                <a:gd name="T72" fmla="*/ 614 w 1047"/>
                <a:gd name="T73" fmla="*/ 228 h 1132"/>
                <a:gd name="T74" fmla="*/ 622 w 1047"/>
                <a:gd name="T75" fmla="*/ 245 h 1132"/>
                <a:gd name="T76" fmla="*/ 658 w 1047"/>
                <a:gd name="T77" fmla="*/ 430 h 1132"/>
                <a:gd name="T78" fmla="*/ 658 w 1047"/>
                <a:gd name="T79" fmla="*/ 460 h 1132"/>
                <a:gd name="T80" fmla="*/ 660 w 1047"/>
                <a:gd name="T81" fmla="*/ 472 h 1132"/>
                <a:gd name="T82" fmla="*/ 675 w 1047"/>
                <a:gd name="T83" fmla="*/ 469 h 1132"/>
                <a:gd name="T84" fmla="*/ 771 w 1047"/>
                <a:gd name="T85" fmla="*/ 384 h 1132"/>
                <a:gd name="T86" fmla="*/ 902 w 1047"/>
                <a:gd name="T87" fmla="*/ 275 h 1132"/>
                <a:gd name="T88" fmla="*/ 923 w 1047"/>
                <a:gd name="T89" fmla="*/ 279 h 1132"/>
                <a:gd name="T90" fmla="*/ 988 w 1047"/>
                <a:gd name="T91" fmla="*/ 373 h 1132"/>
                <a:gd name="T92" fmla="*/ 1021 w 1047"/>
                <a:gd name="T93" fmla="*/ 430 h 1132"/>
                <a:gd name="T94" fmla="*/ 1045 w 1047"/>
                <a:gd name="T95" fmla="*/ 45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7" h="1132">
                  <a:moveTo>
                    <a:pt x="1045" y="454"/>
                  </a:moveTo>
                  <a:cubicBezTo>
                    <a:pt x="1044" y="454"/>
                    <a:pt x="1039" y="455"/>
                    <a:pt x="1035" y="456"/>
                  </a:cubicBezTo>
                  <a:cubicBezTo>
                    <a:pt x="1039" y="467"/>
                    <a:pt x="1044" y="477"/>
                    <a:pt x="1046" y="487"/>
                  </a:cubicBezTo>
                  <a:cubicBezTo>
                    <a:pt x="1047" y="492"/>
                    <a:pt x="1042" y="498"/>
                    <a:pt x="1040" y="503"/>
                  </a:cubicBezTo>
                  <a:cubicBezTo>
                    <a:pt x="1035" y="500"/>
                    <a:pt x="1028" y="499"/>
                    <a:pt x="1026" y="495"/>
                  </a:cubicBezTo>
                  <a:cubicBezTo>
                    <a:pt x="1009" y="473"/>
                    <a:pt x="994" y="451"/>
                    <a:pt x="979" y="429"/>
                  </a:cubicBezTo>
                  <a:cubicBezTo>
                    <a:pt x="967" y="412"/>
                    <a:pt x="956" y="395"/>
                    <a:pt x="944" y="377"/>
                  </a:cubicBezTo>
                  <a:cubicBezTo>
                    <a:pt x="942" y="381"/>
                    <a:pt x="941" y="385"/>
                    <a:pt x="940" y="389"/>
                  </a:cubicBezTo>
                  <a:cubicBezTo>
                    <a:pt x="939" y="389"/>
                    <a:pt x="938" y="389"/>
                    <a:pt x="937" y="389"/>
                  </a:cubicBezTo>
                  <a:cubicBezTo>
                    <a:pt x="936" y="381"/>
                    <a:pt x="937" y="372"/>
                    <a:pt x="934" y="365"/>
                  </a:cubicBezTo>
                  <a:cubicBezTo>
                    <a:pt x="930" y="352"/>
                    <a:pt x="926" y="346"/>
                    <a:pt x="911" y="358"/>
                  </a:cubicBezTo>
                  <a:cubicBezTo>
                    <a:pt x="853" y="403"/>
                    <a:pt x="794" y="447"/>
                    <a:pt x="735" y="490"/>
                  </a:cubicBezTo>
                  <a:cubicBezTo>
                    <a:pt x="715" y="505"/>
                    <a:pt x="692" y="514"/>
                    <a:pt x="671" y="528"/>
                  </a:cubicBezTo>
                  <a:cubicBezTo>
                    <a:pt x="666" y="531"/>
                    <a:pt x="662" y="542"/>
                    <a:pt x="664" y="547"/>
                  </a:cubicBezTo>
                  <a:cubicBezTo>
                    <a:pt x="674" y="577"/>
                    <a:pt x="685" y="607"/>
                    <a:pt x="697" y="636"/>
                  </a:cubicBezTo>
                  <a:cubicBezTo>
                    <a:pt x="709" y="665"/>
                    <a:pt x="705" y="676"/>
                    <a:pt x="677" y="686"/>
                  </a:cubicBezTo>
                  <a:cubicBezTo>
                    <a:pt x="665" y="691"/>
                    <a:pt x="654" y="693"/>
                    <a:pt x="641" y="681"/>
                  </a:cubicBezTo>
                  <a:cubicBezTo>
                    <a:pt x="619" y="662"/>
                    <a:pt x="592" y="645"/>
                    <a:pt x="565" y="635"/>
                  </a:cubicBezTo>
                  <a:cubicBezTo>
                    <a:pt x="528" y="621"/>
                    <a:pt x="491" y="632"/>
                    <a:pt x="461" y="658"/>
                  </a:cubicBezTo>
                  <a:cubicBezTo>
                    <a:pt x="438" y="679"/>
                    <a:pt x="425" y="704"/>
                    <a:pt x="435" y="739"/>
                  </a:cubicBezTo>
                  <a:cubicBezTo>
                    <a:pt x="448" y="784"/>
                    <a:pt x="472" y="822"/>
                    <a:pt x="496" y="861"/>
                  </a:cubicBezTo>
                  <a:cubicBezTo>
                    <a:pt x="523" y="905"/>
                    <a:pt x="523" y="949"/>
                    <a:pt x="495" y="989"/>
                  </a:cubicBezTo>
                  <a:cubicBezTo>
                    <a:pt x="468" y="1027"/>
                    <a:pt x="434" y="1059"/>
                    <a:pt x="402" y="1094"/>
                  </a:cubicBezTo>
                  <a:cubicBezTo>
                    <a:pt x="391" y="1107"/>
                    <a:pt x="379" y="1119"/>
                    <a:pt x="366" y="1132"/>
                  </a:cubicBezTo>
                  <a:cubicBezTo>
                    <a:pt x="304" y="1116"/>
                    <a:pt x="252" y="1075"/>
                    <a:pt x="205" y="1031"/>
                  </a:cubicBezTo>
                  <a:cubicBezTo>
                    <a:pt x="179" y="1005"/>
                    <a:pt x="156" y="973"/>
                    <a:pt x="138" y="941"/>
                  </a:cubicBezTo>
                  <a:cubicBezTo>
                    <a:pt x="104" y="881"/>
                    <a:pt x="73" y="819"/>
                    <a:pt x="44" y="757"/>
                  </a:cubicBezTo>
                  <a:cubicBezTo>
                    <a:pt x="10" y="682"/>
                    <a:pt x="0" y="605"/>
                    <a:pt x="43" y="529"/>
                  </a:cubicBezTo>
                  <a:cubicBezTo>
                    <a:pt x="53" y="510"/>
                    <a:pt x="56" y="491"/>
                    <a:pt x="58" y="470"/>
                  </a:cubicBezTo>
                  <a:cubicBezTo>
                    <a:pt x="63" y="429"/>
                    <a:pt x="79" y="393"/>
                    <a:pt x="114" y="367"/>
                  </a:cubicBezTo>
                  <a:cubicBezTo>
                    <a:pt x="162" y="331"/>
                    <a:pt x="209" y="295"/>
                    <a:pt x="258" y="260"/>
                  </a:cubicBezTo>
                  <a:cubicBezTo>
                    <a:pt x="318" y="218"/>
                    <a:pt x="380" y="179"/>
                    <a:pt x="440" y="137"/>
                  </a:cubicBezTo>
                  <a:cubicBezTo>
                    <a:pt x="483" y="108"/>
                    <a:pt x="525" y="78"/>
                    <a:pt x="566" y="47"/>
                  </a:cubicBezTo>
                  <a:cubicBezTo>
                    <a:pt x="582" y="34"/>
                    <a:pt x="593" y="17"/>
                    <a:pt x="608" y="0"/>
                  </a:cubicBezTo>
                  <a:cubicBezTo>
                    <a:pt x="656" y="20"/>
                    <a:pt x="700" y="48"/>
                    <a:pt x="732" y="90"/>
                  </a:cubicBezTo>
                  <a:cubicBezTo>
                    <a:pt x="757" y="122"/>
                    <a:pt x="749" y="160"/>
                    <a:pt x="712" y="182"/>
                  </a:cubicBezTo>
                  <a:cubicBezTo>
                    <a:pt x="682" y="200"/>
                    <a:pt x="648" y="213"/>
                    <a:pt x="614" y="228"/>
                  </a:cubicBezTo>
                  <a:cubicBezTo>
                    <a:pt x="616" y="233"/>
                    <a:pt x="619" y="239"/>
                    <a:pt x="622" y="245"/>
                  </a:cubicBezTo>
                  <a:cubicBezTo>
                    <a:pt x="652" y="304"/>
                    <a:pt x="655" y="367"/>
                    <a:pt x="658" y="430"/>
                  </a:cubicBezTo>
                  <a:cubicBezTo>
                    <a:pt x="658" y="440"/>
                    <a:pt x="658" y="450"/>
                    <a:pt x="658" y="460"/>
                  </a:cubicBezTo>
                  <a:cubicBezTo>
                    <a:pt x="658" y="464"/>
                    <a:pt x="660" y="468"/>
                    <a:pt x="660" y="472"/>
                  </a:cubicBezTo>
                  <a:cubicBezTo>
                    <a:pt x="665" y="471"/>
                    <a:pt x="671" y="471"/>
                    <a:pt x="675" y="469"/>
                  </a:cubicBezTo>
                  <a:cubicBezTo>
                    <a:pt x="707" y="441"/>
                    <a:pt x="738" y="412"/>
                    <a:pt x="771" y="384"/>
                  </a:cubicBezTo>
                  <a:cubicBezTo>
                    <a:pt x="814" y="347"/>
                    <a:pt x="858" y="311"/>
                    <a:pt x="902" y="275"/>
                  </a:cubicBezTo>
                  <a:cubicBezTo>
                    <a:pt x="906" y="272"/>
                    <a:pt x="920" y="275"/>
                    <a:pt x="923" y="279"/>
                  </a:cubicBezTo>
                  <a:cubicBezTo>
                    <a:pt x="945" y="310"/>
                    <a:pt x="967" y="341"/>
                    <a:pt x="988" y="373"/>
                  </a:cubicBezTo>
                  <a:cubicBezTo>
                    <a:pt x="1000" y="392"/>
                    <a:pt x="1009" y="412"/>
                    <a:pt x="1021" y="430"/>
                  </a:cubicBezTo>
                  <a:cubicBezTo>
                    <a:pt x="1027" y="439"/>
                    <a:pt x="1037" y="446"/>
                    <a:pt x="1045" y="4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a:ea typeface="+mn-ea"/>
                <a:cs typeface="+mn-cs"/>
              </a:endParaRPr>
            </a:p>
          </p:txBody>
        </p:sp>
        <p:sp>
          <p:nvSpPr>
            <p:cNvPr id="12" name="Freeform 8">
              <a:extLst>
                <a:ext uri="{FF2B5EF4-FFF2-40B4-BE49-F238E27FC236}">
                  <a16:creationId xmlns:a16="http://schemas.microsoft.com/office/drawing/2014/main" id="{0690D014-0EC8-4B4F-A154-022BBE4DBC34}"/>
                </a:ext>
              </a:extLst>
            </p:cNvPr>
            <p:cNvSpPr>
              <a:spLocks/>
            </p:cNvSpPr>
            <p:nvPr/>
          </p:nvSpPr>
          <p:spPr bwMode="auto">
            <a:xfrm>
              <a:off x="6065838" y="2598738"/>
              <a:ext cx="92075" cy="98425"/>
            </a:xfrm>
            <a:custGeom>
              <a:avLst/>
              <a:gdLst>
                <a:gd name="T0" fmla="*/ 15 w 45"/>
                <a:gd name="T1" fmla="*/ 0 h 48"/>
                <a:gd name="T2" fmla="*/ 45 w 45"/>
                <a:gd name="T3" fmla="*/ 46 h 48"/>
                <a:gd name="T4" fmla="*/ 42 w 45"/>
                <a:gd name="T5" fmla="*/ 48 h 48"/>
                <a:gd name="T6" fmla="*/ 11 w 45"/>
                <a:gd name="T7" fmla="*/ 21 h 48"/>
                <a:gd name="T8" fmla="*/ 16 w 45"/>
                <a:gd name="T9" fmla="*/ 0 h 48"/>
                <a:gd name="T10" fmla="*/ 15 w 45"/>
                <a:gd name="T11" fmla="*/ 0 h 48"/>
              </a:gdLst>
              <a:ahLst/>
              <a:cxnLst>
                <a:cxn ang="0">
                  <a:pos x="T0" y="T1"/>
                </a:cxn>
                <a:cxn ang="0">
                  <a:pos x="T2" y="T3"/>
                </a:cxn>
                <a:cxn ang="0">
                  <a:pos x="T4" y="T5"/>
                </a:cxn>
                <a:cxn ang="0">
                  <a:pos x="T6" y="T7"/>
                </a:cxn>
                <a:cxn ang="0">
                  <a:pos x="T8" y="T9"/>
                </a:cxn>
                <a:cxn ang="0">
                  <a:pos x="T10" y="T11"/>
                </a:cxn>
              </a:cxnLst>
              <a:rect l="0" t="0" r="r" b="b"/>
              <a:pathLst>
                <a:path w="45" h="48">
                  <a:moveTo>
                    <a:pt x="15" y="0"/>
                  </a:moveTo>
                  <a:cubicBezTo>
                    <a:pt x="25" y="16"/>
                    <a:pt x="35" y="31"/>
                    <a:pt x="45" y="46"/>
                  </a:cubicBezTo>
                  <a:cubicBezTo>
                    <a:pt x="44" y="47"/>
                    <a:pt x="43" y="47"/>
                    <a:pt x="42" y="48"/>
                  </a:cubicBezTo>
                  <a:cubicBezTo>
                    <a:pt x="32" y="39"/>
                    <a:pt x="21" y="30"/>
                    <a:pt x="11" y="21"/>
                  </a:cubicBezTo>
                  <a:cubicBezTo>
                    <a:pt x="0" y="12"/>
                    <a:pt x="12" y="7"/>
                    <a:pt x="16" y="0"/>
                  </a:cubicBezTo>
                  <a:cubicBezTo>
                    <a:pt x="16" y="0"/>
                    <a:pt x="15" y="0"/>
                    <a:pt x="15" y="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a:ea typeface="+mn-ea"/>
                <a:cs typeface="+mn-cs"/>
              </a:endParaRPr>
            </a:p>
          </p:txBody>
        </p:sp>
        <p:sp>
          <p:nvSpPr>
            <p:cNvPr id="13" name="Freeform: Shape 12">
              <a:extLst>
                <a:ext uri="{FF2B5EF4-FFF2-40B4-BE49-F238E27FC236}">
                  <a16:creationId xmlns:a16="http://schemas.microsoft.com/office/drawing/2014/main" id="{CB37F2A0-C15A-4FE7-BCFB-3BFF08A84178}"/>
                </a:ext>
              </a:extLst>
            </p:cNvPr>
            <p:cNvSpPr/>
            <p:nvPr/>
          </p:nvSpPr>
          <p:spPr>
            <a:xfrm>
              <a:off x="3342640" y="975360"/>
              <a:ext cx="701040" cy="568960"/>
            </a:xfrm>
            <a:custGeom>
              <a:avLst/>
              <a:gdLst>
                <a:gd name="connsiteX0" fmla="*/ 701040 w 701040"/>
                <a:gd name="connsiteY0" fmla="*/ 0 h 568960"/>
                <a:gd name="connsiteX1" fmla="*/ 81280 w 701040"/>
                <a:gd name="connsiteY1" fmla="*/ 396240 h 568960"/>
                <a:gd name="connsiteX2" fmla="*/ 0 w 701040"/>
                <a:gd name="connsiteY2" fmla="*/ 568960 h 568960"/>
                <a:gd name="connsiteX3" fmla="*/ 0 w 701040"/>
                <a:gd name="connsiteY3" fmla="*/ 436880 h 568960"/>
                <a:gd name="connsiteX4" fmla="*/ 81280 w 701040"/>
                <a:gd name="connsiteY4" fmla="*/ 325120 h 568960"/>
                <a:gd name="connsiteX5" fmla="*/ 701040 w 701040"/>
                <a:gd name="connsiteY5" fmla="*/ 0 h 568960"/>
                <a:gd name="connsiteX0" fmla="*/ 701040 w 701040"/>
                <a:gd name="connsiteY0" fmla="*/ 0 h 568960"/>
                <a:gd name="connsiteX1" fmla="*/ 81280 w 701040"/>
                <a:gd name="connsiteY1" fmla="*/ 396240 h 568960"/>
                <a:gd name="connsiteX2" fmla="*/ 0 w 701040"/>
                <a:gd name="connsiteY2" fmla="*/ 568960 h 568960"/>
                <a:gd name="connsiteX3" fmla="*/ 0 w 701040"/>
                <a:gd name="connsiteY3" fmla="*/ 436880 h 568960"/>
                <a:gd name="connsiteX4" fmla="*/ 81280 w 701040"/>
                <a:gd name="connsiteY4" fmla="*/ 335280 h 568960"/>
                <a:gd name="connsiteX5" fmla="*/ 701040 w 701040"/>
                <a:gd name="connsiteY5" fmla="*/ 0 h 568960"/>
                <a:gd name="connsiteX0" fmla="*/ 701040 w 701040"/>
                <a:gd name="connsiteY0" fmla="*/ 0 h 568960"/>
                <a:gd name="connsiteX1" fmla="*/ 81280 w 701040"/>
                <a:gd name="connsiteY1" fmla="*/ 396240 h 568960"/>
                <a:gd name="connsiteX2" fmla="*/ 0 w 701040"/>
                <a:gd name="connsiteY2" fmla="*/ 568960 h 568960"/>
                <a:gd name="connsiteX3" fmla="*/ 30480 w 701040"/>
                <a:gd name="connsiteY3" fmla="*/ 441960 h 568960"/>
                <a:gd name="connsiteX4" fmla="*/ 81280 w 701040"/>
                <a:gd name="connsiteY4" fmla="*/ 335280 h 568960"/>
                <a:gd name="connsiteX5" fmla="*/ 701040 w 701040"/>
                <a:gd name="connsiteY5" fmla="*/ 0 h 568960"/>
                <a:gd name="connsiteX0" fmla="*/ 701040 w 701040"/>
                <a:gd name="connsiteY0" fmla="*/ 0 h 568960"/>
                <a:gd name="connsiteX1" fmla="*/ 81280 w 701040"/>
                <a:gd name="connsiteY1" fmla="*/ 396240 h 568960"/>
                <a:gd name="connsiteX2" fmla="*/ 0 w 701040"/>
                <a:gd name="connsiteY2" fmla="*/ 568960 h 568960"/>
                <a:gd name="connsiteX3" fmla="*/ 30480 w 701040"/>
                <a:gd name="connsiteY3" fmla="*/ 441960 h 568960"/>
                <a:gd name="connsiteX4" fmla="*/ 76200 w 701040"/>
                <a:gd name="connsiteY4" fmla="*/ 360680 h 568960"/>
                <a:gd name="connsiteX5" fmla="*/ 701040 w 701040"/>
                <a:gd name="connsiteY5" fmla="*/ 0 h 5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040" h="568960">
                  <a:moveTo>
                    <a:pt x="701040" y="0"/>
                  </a:moveTo>
                  <a:lnTo>
                    <a:pt x="81280" y="396240"/>
                  </a:lnTo>
                  <a:lnTo>
                    <a:pt x="0" y="568960"/>
                  </a:lnTo>
                  <a:lnTo>
                    <a:pt x="30480" y="441960"/>
                  </a:lnTo>
                  <a:lnTo>
                    <a:pt x="76200" y="360680"/>
                  </a:lnTo>
                  <a:lnTo>
                    <a:pt x="70104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4" name="Freeform: Shape 13">
              <a:extLst>
                <a:ext uri="{FF2B5EF4-FFF2-40B4-BE49-F238E27FC236}">
                  <a16:creationId xmlns:a16="http://schemas.microsoft.com/office/drawing/2014/main" id="{90602C9B-A51D-41AC-9CBD-820BFAB4BBAD}"/>
                </a:ext>
              </a:extLst>
            </p:cNvPr>
            <p:cNvSpPr/>
            <p:nvPr/>
          </p:nvSpPr>
          <p:spPr>
            <a:xfrm rot="20951694">
              <a:off x="5771766" y="2427135"/>
              <a:ext cx="164330" cy="710801"/>
            </a:xfrm>
            <a:custGeom>
              <a:avLst/>
              <a:gdLst>
                <a:gd name="connsiteX0" fmla="*/ 152529 w 236099"/>
                <a:gd name="connsiteY0" fmla="*/ 4982 h 716196"/>
                <a:gd name="connsiteX1" fmla="*/ 71249 w 236099"/>
                <a:gd name="connsiteY1" fmla="*/ 126902 h 716196"/>
                <a:gd name="connsiteX2" fmla="*/ 40769 w 236099"/>
                <a:gd name="connsiteY2" fmla="*/ 289462 h 716196"/>
                <a:gd name="connsiteX3" fmla="*/ 91569 w 236099"/>
                <a:gd name="connsiteY3" fmla="*/ 380902 h 716196"/>
                <a:gd name="connsiteX4" fmla="*/ 223649 w 236099"/>
                <a:gd name="connsiteY4" fmla="*/ 512982 h 716196"/>
                <a:gd name="connsiteX5" fmla="*/ 223649 w 236099"/>
                <a:gd name="connsiteY5" fmla="*/ 716182 h 716196"/>
                <a:gd name="connsiteX6" fmla="*/ 162689 w 236099"/>
                <a:gd name="connsiteY6" fmla="*/ 502822 h 716196"/>
                <a:gd name="connsiteX7" fmla="*/ 129 w 236099"/>
                <a:gd name="connsiteY7" fmla="*/ 299622 h 716196"/>
                <a:gd name="connsiteX8" fmla="*/ 152529 w 236099"/>
                <a:gd name="connsiteY8" fmla="*/ 4982 h 716196"/>
                <a:gd name="connsiteX0" fmla="*/ 152529 w 224004"/>
                <a:gd name="connsiteY0" fmla="*/ 4982 h 711529"/>
                <a:gd name="connsiteX1" fmla="*/ 71249 w 224004"/>
                <a:gd name="connsiteY1" fmla="*/ 126902 h 711529"/>
                <a:gd name="connsiteX2" fmla="*/ 40769 w 224004"/>
                <a:gd name="connsiteY2" fmla="*/ 289462 h 711529"/>
                <a:gd name="connsiteX3" fmla="*/ 91569 w 224004"/>
                <a:gd name="connsiteY3" fmla="*/ 380902 h 711529"/>
                <a:gd name="connsiteX4" fmla="*/ 223649 w 224004"/>
                <a:gd name="connsiteY4" fmla="*/ 512982 h 711529"/>
                <a:gd name="connsiteX5" fmla="*/ 131449 w 224004"/>
                <a:gd name="connsiteY5" fmla="*/ 711515 h 711529"/>
                <a:gd name="connsiteX6" fmla="*/ 162689 w 224004"/>
                <a:gd name="connsiteY6" fmla="*/ 502822 h 711529"/>
                <a:gd name="connsiteX7" fmla="*/ 129 w 224004"/>
                <a:gd name="connsiteY7" fmla="*/ 299622 h 711529"/>
                <a:gd name="connsiteX8" fmla="*/ 152529 w 224004"/>
                <a:gd name="connsiteY8" fmla="*/ 4982 h 711529"/>
                <a:gd name="connsiteX0" fmla="*/ 152529 w 196088"/>
                <a:gd name="connsiteY0" fmla="*/ 4982 h 711519"/>
                <a:gd name="connsiteX1" fmla="*/ 71249 w 196088"/>
                <a:gd name="connsiteY1" fmla="*/ 126902 h 711519"/>
                <a:gd name="connsiteX2" fmla="*/ 40769 w 196088"/>
                <a:gd name="connsiteY2" fmla="*/ 289462 h 711519"/>
                <a:gd name="connsiteX3" fmla="*/ 91569 w 196088"/>
                <a:gd name="connsiteY3" fmla="*/ 380902 h 711519"/>
                <a:gd name="connsiteX4" fmla="*/ 195614 w 196088"/>
                <a:gd name="connsiteY4" fmla="*/ 497288 h 711519"/>
                <a:gd name="connsiteX5" fmla="*/ 131449 w 196088"/>
                <a:gd name="connsiteY5" fmla="*/ 711515 h 711519"/>
                <a:gd name="connsiteX6" fmla="*/ 162689 w 196088"/>
                <a:gd name="connsiteY6" fmla="*/ 502822 h 711519"/>
                <a:gd name="connsiteX7" fmla="*/ 129 w 196088"/>
                <a:gd name="connsiteY7" fmla="*/ 299622 h 711519"/>
                <a:gd name="connsiteX8" fmla="*/ 152529 w 196088"/>
                <a:gd name="connsiteY8" fmla="*/ 4982 h 711519"/>
                <a:gd name="connsiteX0" fmla="*/ 152529 w 196405"/>
                <a:gd name="connsiteY0" fmla="*/ 4982 h 711519"/>
                <a:gd name="connsiteX1" fmla="*/ 71249 w 196405"/>
                <a:gd name="connsiteY1" fmla="*/ 126902 h 711519"/>
                <a:gd name="connsiteX2" fmla="*/ 40769 w 196405"/>
                <a:gd name="connsiteY2" fmla="*/ 289462 h 711519"/>
                <a:gd name="connsiteX3" fmla="*/ 78618 w 196405"/>
                <a:gd name="connsiteY3" fmla="*/ 381016 h 711519"/>
                <a:gd name="connsiteX4" fmla="*/ 195614 w 196405"/>
                <a:gd name="connsiteY4" fmla="*/ 497288 h 711519"/>
                <a:gd name="connsiteX5" fmla="*/ 131449 w 196405"/>
                <a:gd name="connsiteY5" fmla="*/ 711515 h 711519"/>
                <a:gd name="connsiteX6" fmla="*/ 162689 w 196405"/>
                <a:gd name="connsiteY6" fmla="*/ 502822 h 711519"/>
                <a:gd name="connsiteX7" fmla="*/ 129 w 196405"/>
                <a:gd name="connsiteY7" fmla="*/ 299622 h 711519"/>
                <a:gd name="connsiteX8" fmla="*/ 152529 w 196405"/>
                <a:gd name="connsiteY8" fmla="*/ 4982 h 711519"/>
                <a:gd name="connsiteX0" fmla="*/ 135079 w 178955"/>
                <a:gd name="connsiteY0" fmla="*/ 5137 h 711674"/>
                <a:gd name="connsiteX1" fmla="*/ 53799 w 178955"/>
                <a:gd name="connsiteY1" fmla="*/ 127057 h 711674"/>
                <a:gd name="connsiteX2" fmla="*/ 23319 w 178955"/>
                <a:gd name="connsiteY2" fmla="*/ 289617 h 711674"/>
                <a:gd name="connsiteX3" fmla="*/ 61168 w 178955"/>
                <a:gd name="connsiteY3" fmla="*/ 381171 h 711674"/>
                <a:gd name="connsiteX4" fmla="*/ 178164 w 178955"/>
                <a:gd name="connsiteY4" fmla="*/ 497443 h 711674"/>
                <a:gd name="connsiteX5" fmla="*/ 113999 w 178955"/>
                <a:gd name="connsiteY5" fmla="*/ 711670 h 711674"/>
                <a:gd name="connsiteX6" fmla="*/ 145239 w 178955"/>
                <a:gd name="connsiteY6" fmla="*/ 502977 h 711674"/>
                <a:gd name="connsiteX7" fmla="*/ 144 w 178955"/>
                <a:gd name="connsiteY7" fmla="*/ 303110 h 711674"/>
                <a:gd name="connsiteX8" fmla="*/ 135079 w 178955"/>
                <a:gd name="connsiteY8" fmla="*/ 5137 h 711674"/>
                <a:gd name="connsiteX0" fmla="*/ 135079 w 178955"/>
                <a:gd name="connsiteY0" fmla="*/ 5131 h 711668"/>
                <a:gd name="connsiteX1" fmla="*/ 53799 w 178955"/>
                <a:gd name="connsiteY1" fmla="*/ 127051 h 711668"/>
                <a:gd name="connsiteX2" fmla="*/ 31280 w 178955"/>
                <a:gd name="connsiteY2" fmla="*/ 288545 h 711668"/>
                <a:gd name="connsiteX3" fmla="*/ 61168 w 178955"/>
                <a:gd name="connsiteY3" fmla="*/ 381165 h 711668"/>
                <a:gd name="connsiteX4" fmla="*/ 178164 w 178955"/>
                <a:gd name="connsiteY4" fmla="*/ 497437 h 711668"/>
                <a:gd name="connsiteX5" fmla="*/ 113999 w 178955"/>
                <a:gd name="connsiteY5" fmla="*/ 711664 h 711668"/>
                <a:gd name="connsiteX6" fmla="*/ 145239 w 178955"/>
                <a:gd name="connsiteY6" fmla="*/ 502971 h 711668"/>
                <a:gd name="connsiteX7" fmla="*/ 144 w 178955"/>
                <a:gd name="connsiteY7" fmla="*/ 303104 h 711668"/>
                <a:gd name="connsiteX8" fmla="*/ 135079 w 178955"/>
                <a:gd name="connsiteY8" fmla="*/ 5131 h 711668"/>
                <a:gd name="connsiteX0" fmla="*/ 135081 w 178957"/>
                <a:gd name="connsiteY0" fmla="*/ 4685 h 711222"/>
                <a:gd name="connsiteX1" fmla="*/ 68294 w 178957"/>
                <a:gd name="connsiteY1" fmla="*/ 131957 h 711222"/>
                <a:gd name="connsiteX2" fmla="*/ 31282 w 178957"/>
                <a:gd name="connsiteY2" fmla="*/ 288099 h 711222"/>
                <a:gd name="connsiteX3" fmla="*/ 61170 w 178957"/>
                <a:gd name="connsiteY3" fmla="*/ 380719 h 711222"/>
                <a:gd name="connsiteX4" fmla="*/ 178166 w 178957"/>
                <a:gd name="connsiteY4" fmla="*/ 496991 h 711222"/>
                <a:gd name="connsiteX5" fmla="*/ 114001 w 178957"/>
                <a:gd name="connsiteY5" fmla="*/ 711218 h 711222"/>
                <a:gd name="connsiteX6" fmla="*/ 145241 w 178957"/>
                <a:gd name="connsiteY6" fmla="*/ 502525 h 711222"/>
                <a:gd name="connsiteX7" fmla="*/ 146 w 178957"/>
                <a:gd name="connsiteY7" fmla="*/ 302658 h 711222"/>
                <a:gd name="connsiteX8" fmla="*/ 135081 w 178957"/>
                <a:gd name="connsiteY8" fmla="*/ 4685 h 711222"/>
                <a:gd name="connsiteX0" fmla="*/ 135081 w 178957"/>
                <a:gd name="connsiteY0" fmla="*/ 4675 h 711212"/>
                <a:gd name="connsiteX1" fmla="*/ 68294 w 178957"/>
                <a:gd name="connsiteY1" fmla="*/ 131947 h 711212"/>
                <a:gd name="connsiteX2" fmla="*/ 21302 w 178957"/>
                <a:gd name="connsiteY2" fmla="*/ 286184 h 711212"/>
                <a:gd name="connsiteX3" fmla="*/ 61170 w 178957"/>
                <a:gd name="connsiteY3" fmla="*/ 380709 h 711212"/>
                <a:gd name="connsiteX4" fmla="*/ 178166 w 178957"/>
                <a:gd name="connsiteY4" fmla="*/ 496981 h 711212"/>
                <a:gd name="connsiteX5" fmla="*/ 114001 w 178957"/>
                <a:gd name="connsiteY5" fmla="*/ 711208 h 711212"/>
                <a:gd name="connsiteX6" fmla="*/ 145241 w 178957"/>
                <a:gd name="connsiteY6" fmla="*/ 502515 h 711212"/>
                <a:gd name="connsiteX7" fmla="*/ 146 w 178957"/>
                <a:gd name="connsiteY7" fmla="*/ 302648 h 711212"/>
                <a:gd name="connsiteX8" fmla="*/ 135081 w 178957"/>
                <a:gd name="connsiteY8" fmla="*/ 4675 h 711212"/>
                <a:gd name="connsiteX0" fmla="*/ 135084 w 178960"/>
                <a:gd name="connsiteY0" fmla="*/ 4083 h 710620"/>
                <a:gd name="connsiteX1" fmla="*/ 82314 w 178960"/>
                <a:gd name="connsiteY1" fmla="*/ 139202 h 710620"/>
                <a:gd name="connsiteX2" fmla="*/ 21305 w 178960"/>
                <a:gd name="connsiteY2" fmla="*/ 285592 h 710620"/>
                <a:gd name="connsiteX3" fmla="*/ 61173 w 178960"/>
                <a:gd name="connsiteY3" fmla="*/ 380117 h 710620"/>
                <a:gd name="connsiteX4" fmla="*/ 178169 w 178960"/>
                <a:gd name="connsiteY4" fmla="*/ 496389 h 710620"/>
                <a:gd name="connsiteX5" fmla="*/ 114004 w 178960"/>
                <a:gd name="connsiteY5" fmla="*/ 710616 h 710620"/>
                <a:gd name="connsiteX6" fmla="*/ 145244 w 178960"/>
                <a:gd name="connsiteY6" fmla="*/ 501923 h 710620"/>
                <a:gd name="connsiteX7" fmla="*/ 149 w 178960"/>
                <a:gd name="connsiteY7" fmla="*/ 302056 h 710620"/>
                <a:gd name="connsiteX8" fmla="*/ 135084 w 178960"/>
                <a:gd name="connsiteY8" fmla="*/ 4083 h 710620"/>
                <a:gd name="connsiteX0" fmla="*/ 135083 w 178959"/>
                <a:gd name="connsiteY0" fmla="*/ 4220 h 710757"/>
                <a:gd name="connsiteX1" fmla="*/ 72334 w 178959"/>
                <a:gd name="connsiteY1" fmla="*/ 137434 h 710757"/>
                <a:gd name="connsiteX2" fmla="*/ 21304 w 178959"/>
                <a:gd name="connsiteY2" fmla="*/ 285729 h 710757"/>
                <a:gd name="connsiteX3" fmla="*/ 61172 w 178959"/>
                <a:gd name="connsiteY3" fmla="*/ 380254 h 710757"/>
                <a:gd name="connsiteX4" fmla="*/ 178168 w 178959"/>
                <a:gd name="connsiteY4" fmla="*/ 496526 h 710757"/>
                <a:gd name="connsiteX5" fmla="*/ 114003 w 178959"/>
                <a:gd name="connsiteY5" fmla="*/ 710753 h 710757"/>
                <a:gd name="connsiteX6" fmla="*/ 145243 w 178959"/>
                <a:gd name="connsiteY6" fmla="*/ 502060 h 710757"/>
                <a:gd name="connsiteX7" fmla="*/ 148 w 178959"/>
                <a:gd name="connsiteY7" fmla="*/ 302193 h 710757"/>
                <a:gd name="connsiteX8" fmla="*/ 135083 w 178959"/>
                <a:gd name="connsiteY8" fmla="*/ 4220 h 710757"/>
                <a:gd name="connsiteX0" fmla="*/ 135083 w 179111"/>
                <a:gd name="connsiteY0" fmla="*/ 4220 h 710757"/>
                <a:gd name="connsiteX1" fmla="*/ 72334 w 179111"/>
                <a:gd name="connsiteY1" fmla="*/ 137434 h 710757"/>
                <a:gd name="connsiteX2" fmla="*/ 21304 w 179111"/>
                <a:gd name="connsiteY2" fmla="*/ 285729 h 710757"/>
                <a:gd name="connsiteX3" fmla="*/ 55706 w 179111"/>
                <a:gd name="connsiteY3" fmla="*/ 381797 h 710757"/>
                <a:gd name="connsiteX4" fmla="*/ 178168 w 179111"/>
                <a:gd name="connsiteY4" fmla="*/ 496526 h 710757"/>
                <a:gd name="connsiteX5" fmla="*/ 114003 w 179111"/>
                <a:gd name="connsiteY5" fmla="*/ 710753 h 710757"/>
                <a:gd name="connsiteX6" fmla="*/ 145243 w 179111"/>
                <a:gd name="connsiteY6" fmla="*/ 502060 h 710757"/>
                <a:gd name="connsiteX7" fmla="*/ 148 w 179111"/>
                <a:gd name="connsiteY7" fmla="*/ 302193 h 710757"/>
                <a:gd name="connsiteX8" fmla="*/ 135083 w 179111"/>
                <a:gd name="connsiteY8" fmla="*/ 4220 h 710757"/>
                <a:gd name="connsiteX0" fmla="*/ 135083 w 179111"/>
                <a:gd name="connsiteY0" fmla="*/ 4258 h 710795"/>
                <a:gd name="connsiteX1" fmla="*/ 72334 w 179111"/>
                <a:gd name="connsiteY1" fmla="*/ 137472 h 710795"/>
                <a:gd name="connsiteX2" fmla="*/ 6925 w 179111"/>
                <a:gd name="connsiteY2" fmla="*/ 293366 h 710795"/>
                <a:gd name="connsiteX3" fmla="*/ 55706 w 179111"/>
                <a:gd name="connsiteY3" fmla="*/ 381835 h 710795"/>
                <a:gd name="connsiteX4" fmla="*/ 178168 w 179111"/>
                <a:gd name="connsiteY4" fmla="*/ 496564 h 710795"/>
                <a:gd name="connsiteX5" fmla="*/ 114003 w 179111"/>
                <a:gd name="connsiteY5" fmla="*/ 710791 h 710795"/>
                <a:gd name="connsiteX6" fmla="*/ 145243 w 179111"/>
                <a:gd name="connsiteY6" fmla="*/ 502098 h 710795"/>
                <a:gd name="connsiteX7" fmla="*/ 148 w 179111"/>
                <a:gd name="connsiteY7" fmla="*/ 302231 h 710795"/>
                <a:gd name="connsiteX8" fmla="*/ 135083 w 179111"/>
                <a:gd name="connsiteY8" fmla="*/ 4258 h 710795"/>
                <a:gd name="connsiteX0" fmla="*/ 135083 w 164330"/>
                <a:gd name="connsiteY0" fmla="*/ 4258 h 710801"/>
                <a:gd name="connsiteX1" fmla="*/ 72334 w 164330"/>
                <a:gd name="connsiteY1" fmla="*/ 137472 h 710801"/>
                <a:gd name="connsiteX2" fmla="*/ 6925 w 164330"/>
                <a:gd name="connsiteY2" fmla="*/ 293366 h 710801"/>
                <a:gd name="connsiteX3" fmla="*/ 55706 w 164330"/>
                <a:gd name="connsiteY3" fmla="*/ 381835 h 710801"/>
                <a:gd name="connsiteX4" fmla="*/ 163198 w 164330"/>
                <a:gd name="connsiteY4" fmla="*/ 493707 h 710801"/>
                <a:gd name="connsiteX5" fmla="*/ 114003 w 164330"/>
                <a:gd name="connsiteY5" fmla="*/ 710791 h 710801"/>
                <a:gd name="connsiteX6" fmla="*/ 145243 w 164330"/>
                <a:gd name="connsiteY6" fmla="*/ 502098 h 710801"/>
                <a:gd name="connsiteX7" fmla="*/ 148 w 164330"/>
                <a:gd name="connsiteY7" fmla="*/ 302231 h 710801"/>
                <a:gd name="connsiteX8" fmla="*/ 135083 w 164330"/>
                <a:gd name="connsiteY8" fmla="*/ 4258 h 71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330" h="710801">
                  <a:moveTo>
                    <a:pt x="135083" y="4258"/>
                  </a:moveTo>
                  <a:cubicBezTo>
                    <a:pt x="147114" y="-23202"/>
                    <a:pt x="93694" y="89287"/>
                    <a:pt x="72334" y="137472"/>
                  </a:cubicBezTo>
                  <a:cubicBezTo>
                    <a:pt x="50974" y="185657"/>
                    <a:pt x="9696" y="252639"/>
                    <a:pt x="6925" y="293366"/>
                  </a:cubicBezTo>
                  <a:cubicBezTo>
                    <a:pt x="4154" y="334093"/>
                    <a:pt x="29661" y="348445"/>
                    <a:pt x="55706" y="381835"/>
                  </a:cubicBezTo>
                  <a:cubicBezTo>
                    <a:pt x="81751" y="415225"/>
                    <a:pt x="153482" y="438881"/>
                    <a:pt x="163198" y="493707"/>
                  </a:cubicBezTo>
                  <a:cubicBezTo>
                    <a:pt x="172914" y="548533"/>
                    <a:pt x="116996" y="709392"/>
                    <a:pt x="114003" y="710791"/>
                  </a:cubicBezTo>
                  <a:cubicBezTo>
                    <a:pt x="111010" y="712190"/>
                    <a:pt x="182496" y="571525"/>
                    <a:pt x="145243" y="502098"/>
                  </a:cubicBezTo>
                  <a:cubicBezTo>
                    <a:pt x="107990" y="432671"/>
                    <a:pt x="5228" y="390284"/>
                    <a:pt x="148" y="302231"/>
                  </a:cubicBezTo>
                  <a:cubicBezTo>
                    <a:pt x="-4932" y="214178"/>
                    <a:pt x="123052" y="31718"/>
                    <a:pt x="135083" y="4258"/>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5" name="Freeform: Shape 14">
              <a:extLst>
                <a:ext uri="{FF2B5EF4-FFF2-40B4-BE49-F238E27FC236}">
                  <a16:creationId xmlns:a16="http://schemas.microsoft.com/office/drawing/2014/main" id="{BB69704A-9F64-40E2-8238-E86892E9CAE8}"/>
                </a:ext>
              </a:extLst>
            </p:cNvPr>
            <p:cNvSpPr/>
            <p:nvPr/>
          </p:nvSpPr>
          <p:spPr>
            <a:xfrm>
              <a:off x="5577195" y="2269680"/>
              <a:ext cx="172240" cy="275545"/>
            </a:xfrm>
            <a:custGeom>
              <a:avLst/>
              <a:gdLst>
                <a:gd name="connsiteX0" fmla="*/ 645 w 172651"/>
                <a:gd name="connsiteY0" fmla="*/ 287964 h 288109"/>
                <a:gd name="connsiteX1" fmla="*/ 38745 w 172651"/>
                <a:gd name="connsiteY1" fmla="*/ 188904 h 288109"/>
                <a:gd name="connsiteX2" fmla="*/ 130185 w 172651"/>
                <a:gd name="connsiteY2" fmla="*/ 93654 h 288109"/>
                <a:gd name="connsiteX3" fmla="*/ 172095 w 172651"/>
                <a:gd name="connsiteY3" fmla="*/ 13644 h 288109"/>
                <a:gd name="connsiteX4" fmla="*/ 149235 w 172651"/>
                <a:gd name="connsiteY4" fmla="*/ 9834 h 288109"/>
                <a:gd name="connsiteX5" fmla="*/ 80655 w 172651"/>
                <a:gd name="connsiteY5" fmla="*/ 112704 h 288109"/>
                <a:gd name="connsiteX6" fmla="*/ 19695 w 172651"/>
                <a:gd name="connsiteY6" fmla="*/ 207954 h 288109"/>
                <a:gd name="connsiteX7" fmla="*/ 645 w 172651"/>
                <a:gd name="connsiteY7" fmla="*/ 287964 h 288109"/>
                <a:gd name="connsiteX0" fmla="*/ 645 w 172240"/>
                <a:gd name="connsiteY0" fmla="*/ 275400 h 275545"/>
                <a:gd name="connsiteX1" fmla="*/ 38745 w 172240"/>
                <a:gd name="connsiteY1" fmla="*/ 176340 h 275545"/>
                <a:gd name="connsiteX2" fmla="*/ 130185 w 172240"/>
                <a:gd name="connsiteY2" fmla="*/ 81090 h 275545"/>
                <a:gd name="connsiteX3" fmla="*/ 172095 w 172240"/>
                <a:gd name="connsiteY3" fmla="*/ 1080 h 275545"/>
                <a:gd name="connsiteX4" fmla="*/ 141615 w 172240"/>
                <a:gd name="connsiteY4" fmla="*/ 39180 h 275545"/>
                <a:gd name="connsiteX5" fmla="*/ 80655 w 172240"/>
                <a:gd name="connsiteY5" fmla="*/ 100140 h 275545"/>
                <a:gd name="connsiteX6" fmla="*/ 19695 w 172240"/>
                <a:gd name="connsiteY6" fmla="*/ 195390 h 275545"/>
                <a:gd name="connsiteX7" fmla="*/ 645 w 172240"/>
                <a:gd name="connsiteY7" fmla="*/ 275400 h 27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40" h="275545">
                  <a:moveTo>
                    <a:pt x="645" y="275400"/>
                  </a:moveTo>
                  <a:cubicBezTo>
                    <a:pt x="3820" y="272225"/>
                    <a:pt x="17155" y="208725"/>
                    <a:pt x="38745" y="176340"/>
                  </a:cubicBezTo>
                  <a:cubicBezTo>
                    <a:pt x="60335" y="143955"/>
                    <a:pt x="107960" y="110300"/>
                    <a:pt x="130185" y="81090"/>
                  </a:cubicBezTo>
                  <a:cubicBezTo>
                    <a:pt x="152410" y="51880"/>
                    <a:pt x="170190" y="8065"/>
                    <a:pt x="172095" y="1080"/>
                  </a:cubicBezTo>
                  <a:cubicBezTo>
                    <a:pt x="174000" y="-5905"/>
                    <a:pt x="156855" y="22670"/>
                    <a:pt x="141615" y="39180"/>
                  </a:cubicBezTo>
                  <a:cubicBezTo>
                    <a:pt x="126375" y="55690"/>
                    <a:pt x="102245" y="67120"/>
                    <a:pt x="80655" y="100140"/>
                  </a:cubicBezTo>
                  <a:cubicBezTo>
                    <a:pt x="59065" y="133160"/>
                    <a:pt x="33030" y="161735"/>
                    <a:pt x="19695" y="195390"/>
                  </a:cubicBezTo>
                  <a:cubicBezTo>
                    <a:pt x="6360" y="229045"/>
                    <a:pt x="-2530" y="278575"/>
                    <a:pt x="645" y="27540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6" name="Freeform: Shape 15">
              <a:extLst>
                <a:ext uri="{FF2B5EF4-FFF2-40B4-BE49-F238E27FC236}">
                  <a16:creationId xmlns:a16="http://schemas.microsoft.com/office/drawing/2014/main" id="{6F0A310F-D4AB-48AF-A006-72883DB23803}"/>
                </a:ext>
              </a:extLst>
            </p:cNvPr>
            <p:cNvSpPr/>
            <p:nvPr/>
          </p:nvSpPr>
          <p:spPr>
            <a:xfrm>
              <a:off x="5943600" y="2278380"/>
              <a:ext cx="38100" cy="179070"/>
            </a:xfrm>
            <a:custGeom>
              <a:avLst/>
              <a:gdLst>
                <a:gd name="connsiteX0" fmla="*/ 38100 w 38100"/>
                <a:gd name="connsiteY0" fmla="*/ 0 h 179070"/>
                <a:gd name="connsiteX1" fmla="*/ 0 w 38100"/>
                <a:gd name="connsiteY1" fmla="*/ 106680 h 179070"/>
                <a:gd name="connsiteX2" fmla="*/ 0 w 38100"/>
                <a:gd name="connsiteY2" fmla="*/ 179070 h 179070"/>
                <a:gd name="connsiteX3" fmla="*/ 38100 w 38100"/>
                <a:gd name="connsiteY3" fmla="*/ 0 h 179070"/>
              </a:gdLst>
              <a:ahLst/>
              <a:cxnLst>
                <a:cxn ang="0">
                  <a:pos x="connsiteX0" y="connsiteY0"/>
                </a:cxn>
                <a:cxn ang="0">
                  <a:pos x="connsiteX1" y="connsiteY1"/>
                </a:cxn>
                <a:cxn ang="0">
                  <a:pos x="connsiteX2" y="connsiteY2"/>
                </a:cxn>
                <a:cxn ang="0">
                  <a:pos x="connsiteX3" y="connsiteY3"/>
                </a:cxn>
              </a:cxnLst>
              <a:rect l="l" t="t" r="r" b="b"/>
              <a:pathLst>
                <a:path w="38100" h="179070">
                  <a:moveTo>
                    <a:pt x="38100" y="0"/>
                  </a:moveTo>
                  <a:lnTo>
                    <a:pt x="0" y="106680"/>
                  </a:lnTo>
                  <a:lnTo>
                    <a:pt x="0" y="179070"/>
                  </a:lnTo>
                  <a:lnTo>
                    <a:pt x="38100"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7" name="Freeform: Shape 16">
              <a:extLst>
                <a:ext uri="{FF2B5EF4-FFF2-40B4-BE49-F238E27FC236}">
                  <a16:creationId xmlns:a16="http://schemas.microsoft.com/office/drawing/2014/main" id="{6CD31F44-E350-41D0-8E31-788D8F040FC3}"/>
                </a:ext>
              </a:extLst>
            </p:cNvPr>
            <p:cNvSpPr/>
            <p:nvPr/>
          </p:nvSpPr>
          <p:spPr>
            <a:xfrm>
              <a:off x="6100720" y="2291312"/>
              <a:ext cx="89344" cy="316230"/>
            </a:xfrm>
            <a:custGeom>
              <a:avLst/>
              <a:gdLst>
                <a:gd name="connsiteX0" fmla="*/ 83820 w 91440"/>
                <a:gd name="connsiteY0" fmla="*/ 0 h 316230"/>
                <a:gd name="connsiteX1" fmla="*/ 53340 w 91440"/>
                <a:gd name="connsiteY1" fmla="*/ 57150 h 316230"/>
                <a:gd name="connsiteX2" fmla="*/ 30480 w 91440"/>
                <a:gd name="connsiteY2" fmla="*/ 163830 h 316230"/>
                <a:gd name="connsiteX3" fmla="*/ 26670 w 91440"/>
                <a:gd name="connsiteY3" fmla="*/ 262890 h 316230"/>
                <a:gd name="connsiteX4" fmla="*/ 64770 w 91440"/>
                <a:gd name="connsiteY4" fmla="*/ 297180 h 316230"/>
                <a:gd name="connsiteX5" fmla="*/ 91440 w 91440"/>
                <a:gd name="connsiteY5" fmla="*/ 316230 h 316230"/>
                <a:gd name="connsiteX6" fmla="*/ 11430 w 91440"/>
                <a:gd name="connsiteY6" fmla="*/ 274320 h 316230"/>
                <a:gd name="connsiteX7" fmla="*/ 0 w 91440"/>
                <a:gd name="connsiteY7" fmla="*/ 163830 h 316230"/>
                <a:gd name="connsiteX8" fmla="*/ 83820 w 91440"/>
                <a:gd name="connsiteY8" fmla="*/ 0 h 316230"/>
                <a:gd name="connsiteX0" fmla="*/ 83820 w 91440"/>
                <a:gd name="connsiteY0" fmla="*/ 0 h 316230"/>
                <a:gd name="connsiteX1" fmla="*/ 53340 w 91440"/>
                <a:gd name="connsiteY1" fmla="*/ 57150 h 316230"/>
                <a:gd name="connsiteX2" fmla="*/ 26670 w 91440"/>
                <a:gd name="connsiteY2" fmla="*/ 163830 h 316230"/>
                <a:gd name="connsiteX3" fmla="*/ 26670 w 91440"/>
                <a:gd name="connsiteY3" fmla="*/ 262890 h 316230"/>
                <a:gd name="connsiteX4" fmla="*/ 64770 w 91440"/>
                <a:gd name="connsiteY4" fmla="*/ 297180 h 316230"/>
                <a:gd name="connsiteX5" fmla="*/ 91440 w 91440"/>
                <a:gd name="connsiteY5" fmla="*/ 316230 h 316230"/>
                <a:gd name="connsiteX6" fmla="*/ 11430 w 91440"/>
                <a:gd name="connsiteY6" fmla="*/ 274320 h 316230"/>
                <a:gd name="connsiteX7" fmla="*/ 0 w 91440"/>
                <a:gd name="connsiteY7" fmla="*/ 163830 h 316230"/>
                <a:gd name="connsiteX8" fmla="*/ 83820 w 91440"/>
                <a:gd name="connsiteY8" fmla="*/ 0 h 316230"/>
                <a:gd name="connsiteX0" fmla="*/ 83820 w 91440"/>
                <a:gd name="connsiteY0" fmla="*/ 0 h 316230"/>
                <a:gd name="connsiteX1" fmla="*/ 53340 w 91440"/>
                <a:gd name="connsiteY1" fmla="*/ 57150 h 316230"/>
                <a:gd name="connsiteX2" fmla="*/ 26670 w 91440"/>
                <a:gd name="connsiteY2" fmla="*/ 163830 h 316230"/>
                <a:gd name="connsiteX3" fmla="*/ 26670 w 91440"/>
                <a:gd name="connsiteY3" fmla="*/ 262890 h 316230"/>
                <a:gd name="connsiteX4" fmla="*/ 64770 w 91440"/>
                <a:gd name="connsiteY4" fmla="*/ 297180 h 316230"/>
                <a:gd name="connsiteX5" fmla="*/ 91440 w 91440"/>
                <a:gd name="connsiteY5" fmla="*/ 316230 h 316230"/>
                <a:gd name="connsiteX6" fmla="*/ 11430 w 91440"/>
                <a:gd name="connsiteY6" fmla="*/ 274320 h 316230"/>
                <a:gd name="connsiteX7" fmla="*/ 0 w 91440"/>
                <a:gd name="connsiteY7" fmla="*/ 163830 h 316230"/>
                <a:gd name="connsiteX8" fmla="*/ 83820 w 91440"/>
                <a:gd name="connsiteY8" fmla="*/ 0 h 316230"/>
                <a:gd name="connsiteX0" fmla="*/ 89605 w 97225"/>
                <a:gd name="connsiteY0" fmla="*/ 0 h 316230"/>
                <a:gd name="connsiteX1" fmla="*/ 59125 w 97225"/>
                <a:gd name="connsiteY1" fmla="*/ 57150 h 316230"/>
                <a:gd name="connsiteX2" fmla="*/ 32455 w 97225"/>
                <a:gd name="connsiteY2" fmla="*/ 163830 h 316230"/>
                <a:gd name="connsiteX3" fmla="*/ 32455 w 97225"/>
                <a:gd name="connsiteY3" fmla="*/ 262890 h 316230"/>
                <a:gd name="connsiteX4" fmla="*/ 70555 w 97225"/>
                <a:gd name="connsiteY4" fmla="*/ 297180 h 316230"/>
                <a:gd name="connsiteX5" fmla="*/ 97225 w 97225"/>
                <a:gd name="connsiteY5" fmla="*/ 316230 h 316230"/>
                <a:gd name="connsiteX6" fmla="*/ 17215 w 97225"/>
                <a:gd name="connsiteY6" fmla="*/ 274320 h 316230"/>
                <a:gd name="connsiteX7" fmla="*/ 5785 w 97225"/>
                <a:gd name="connsiteY7" fmla="*/ 163830 h 316230"/>
                <a:gd name="connsiteX8" fmla="*/ 89605 w 97225"/>
                <a:gd name="connsiteY8" fmla="*/ 0 h 316230"/>
                <a:gd name="connsiteX0" fmla="*/ 86219 w 93839"/>
                <a:gd name="connsiteY0" fmla="*/ 0 h 316230"/>
                <a:gd name="connsiteX1" fmla="*/ 55739 w 93839"/>
                <a:gd name="connsiteY1" fmla="*/ 57150 h 316230"/>
                <a:gd name="connsiteX2" fmla="*/ 29069 w 93839"/>
                <a:gd name="connsiteY2" fmla="*/ 163830 h 316230"/>
                <a:gd name="connsiteX3" fmla="*/ 29069 w 93839"/>
                <a:gd name="connsiteY3" fmla="*/ 262890 h 316230"/>
                <a:gd name="connsiteX4" fmla="*/ 67169 w 93839"/>
                <a:gd name="connsiteY4" fmla="*/ 297180 h 316230"/>
                <a:gd name="connsiteX5" fmla="*/ 93839 w 93839"/>
                <a:gd name="connsiteY5" fmla="*/ 316230 h 316230"/>
                <a:gd name="connsiteX6" fmla="*/ 13829 w 93839"/>
                <a:gd name="connsiteY6" fmla="*/ 274320 h 316230"/>
                <a:gd name="connsiteX7" fmla="*/ 2399 w 93839"/>
                <a:gd name="connsiteY7" fmla="*/ 163830 h 316230"/>
                <a:gd name="connsiteX8" fmla="*/ 86219 w 93839"/>
                <a:gd name="connsiteY8" fmla="*/ 0 h 316230"/>
                <a:gd name="connsiteX0" fmla="*/ 81724 w 89344"/>
                <a:gd name="connsiteY0" fmla="*/ 0 h 316230"/>
                <a:gd name="connsiteX1" fmla="*/ 51244 w 89344"/>
                <a:gd name="connsiteY1" fmla="*/ 57150 h 316230"/>
                <a:gd name="connsiteX2" fmla="*/ 24574 w 89344"/>
                <a:gd name="connsiteY2" fmla="*/ 163830 h 316230"/>
                <a:gd name="connsiteX3" fmla="*/ 24574 w 89344"/>
                <a:gd name="connsiteY3" fmla="*/ 262890 h 316230"/>
                <a:gd name="connsiteX4" fmla="*/ 62674 w 89344"/>
                <a:gd name="connsiteY4" fmla="*/ 297180 h 316230"/>
                <a:gd name="connsiteX5" fmla="*/ 89344 w 89344"/>
                <a:gd name="connsiteY5" fmla="*/ 316230 h 316230"/>
                <a:gd name="connsiteX6" fmla="*/ 9334 w 89344"/>
                <a:gd name="connsiteY6" fmla="*/ 274320 h 316230"/>
                <a:gd name="connsiteX7" fmla="*/ 5524 w 89344"/>
                <a:gd name="connsiteY7" fmla="*/ 167640 h 316230"/>
                <a:gd name="connsiteX8" fmla="*/ 81724 w 89344"/>
                <a:gd name="connsiteY8" fmla="*/ 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44" h="316230">
                  <a:moveTo>
                    <a:pt x="81724" y="0"/>
                  </a:moveTo>
                  <a:lnTo>
                    <a:pt x="51244" y="57150"/>
                  </a:lnTo>
                  <a:lnTo>
                    <a:pt x="24574" y="163830"/>
                  </a:lnTo>
                  <a:lnTo>
                    <a:pt x="24574" y="262890"/>
                  </a:lnTo>
                  <a:lnTo>
                    <a:pt x="62674" y="297180"/>
                  </a:lnTo>
                  <a:lnTo>
                    <a:pt x="89344" y="316230"/>
                  </a:lnTo>
                  <a:lnTo>
                    <a:pt x="9334" y="274320"/>
                  </a:lnTo>
                  <a:cubicBezTo>
                    <a:pt x="-5906" y="248920"/>
                    <a:pt x="1079" y="213360"/>
                    <a:pt x="5524" y="167640"/>
                  </a:cubicBezTo>
                  <a:cubicBezTo>
                    <a:pt x="9969" y="121920"/>
                    <a:pt x="72834" y="17780"/>
                    <a:pt x="81724"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grpSp>
    </p:spTree>
    <p:extLst>
      <p:ext uri="{BB962C8B-B14F-4D97-AF65-F5344CB8AC3E}">
        <p14:creationId xmlns:p14="http://schemas.microsoft.com/office/powerpoint/2010/main" val="395921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F915-92F4-4C22-B6A0-D91DA0420996}"/>
              </a:ext>
            </a:extLst>
          </p:cNvPr>
          <p:cNvSpPr>
            <a:spLocks noGrp="1"/>
          </p:cNvSpPr>
          <p:nvPr>
            <p:ph type="title"/>
          </p:nvPr>
        </p:nvSpPr>
        <p:spPr/>
        <p:txBody>
          <a:bodyPr/>
          <a:lstStyle/>
          <a:p>
            <a:r>
              <a:rPr lang="en-CA"/>
              <a:t>HCP weight bias impacts care</a:t>
            </a:r>
          </a:p>
        </p:txBody>
      </p:sp>
      <p:sp>
        <p:nvSpPr>
          <p:cNvPr id="3" name="Text Placeholder 2">
            <a:extLst>
              <a:ext uri="{FF2B5EF4-FFF2-40B4-BE49-F238E27FC236}">
                <a16:creationId xmlns:a16="http://schemas.microsoft.com/office/drawing/2014/main" id="{9D7EBE94-E425-4C0C-A0B4-E970A27DE531}"/>
              </a:ext>
            </a:extLst>
          </p:cNvPr>
          <p:cNvSpPr>
            <a:spLocks noGrp="1"/>
          </p:cNvSpPr>
          <p:nvPr>
            <p:ph type="body" sz="quarter" idx="13"/>
          </p:nvPr>
        </p:nvSpPr>
        <p:spPr/>
        <p:txBody>
          <a:bodyPr/>
          <a:lstStyle/>
          <a:p>
            <a:br>
              <a:rPr lang="en-CA" sz="1000" i="0"/>
            </a:br>
            <a:r>
              <a:rPr lang="en-CA" sz="1000" i="0"/>
              <a:t>BMI, body mass index; HCP, healthcare professional.</a:t>
            </a:r>
            <a:br>
              <a:rPr lang="en-CA" sz="1000" i="0"/>
            </a:br>
            <a:r>
              <a:rPr lang="en-CA" sz="1000" i="0"/>
              <a:t>1. </a:t>
            </a:r>
            <a:r>
              <a:rPr lang="en-CA" sz="1000" i="0" err="1"/>
              <a:t>Hebl</a:t>
            </a:r>
            <a:r>
              <a:rPr lang="en-CA" sz="1000" i="0"/>
              <a:t> MR and Xu J. Int J </a:t>
            </a:r>
            <a:r>
              <a:rPr lang="en-CA" sz="1000" i="0" err="1"/>
              <a:t>Obes</a:t>
            </a:r>
            <a:r>
              <a:rPr lang="en-CA" sz="1000" i="0"/>
              <a:t> 2001;25;1246–1252; 2. Westbury S et al. </a:t>
            </a:r>
            <a:r>
              <a:rPr lang="en-CA" sz="1000" i="0" err="1"/>
              <a:t>Curr</a:t>
            </a:r>
            <a:r>
              <a:rPr lang="en-CA" sz="1000" i="0"/>
              <a:t> </a:t>
            </a:r>
            <a:r>
              <a:rPr lang="en-CA" sz="1000" i="0" err="1"/>
              <a:t>Obes</a:t>
            </a:r>
            <a:r>
              <a:rPr lang="en-CA" sz="1000" i="0"/>
              <a:t> Rep. 2023;12:10–23.</a:t>
            </a:r>
          </a:p>
        </p:txBody>
      </p:sp>
      <p:sp>
        <p:nvSpPr>
          <p:cNvPr id="4" name="Rectangle 3">
            <a:extLst>
              <a:ext uri="{FF2B5EF4-FFF2-40B4-BE49-F238E27FC236}">
                <a16:creationId xmlns:a16="http://schemas.microsoft.com/office/drawing/2014/main" id="{4D7EBC38-C83C-4A5F-8351-FBFD14559761}"/>
              </a:ext>
            </a:extLst>
          </p:cNvPr>
          <p:cNvSpPr/>
          <p:nvPr/>
        </p:nvSpPr>
        <p:spPr>
          <a:xfrm>
            <a:off x="2181911" y="2674569"/>
            <a:ext cx="10010089" cy="249425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nvGrpSpPr>
          <p:cNvPr id="5" name="Group 4">
            <a:extLst>
              <a:ext uri="{FF2B5EF4-FFF2-40B4-BE49-F238E27FC236}">
                <a16:creationId xmlns:a16="http://schemas.microsoft.com/office/drawing/2014/main" id="{FC18C56D-0D23-4B35-9FD9-27A324B3897A}"/>
              </a:ext>
            </a:extLst>
          </p:cNvPr>
          <p:cNvGrpSpPr/>
          <p:nvPr/>
        </p:nvGrpSpPr>
        <p:grpSpPr>
          <a:xfrm>
            <a:off x="647999" y="1687682"/>
            <a:ext cx="3317972" cy="3919645"/>
            <a:chOff x="5165667" y="325581"/>
            <a:chExt cx="2811772" cy="3321652"/>
          </a:xfrm>
        </p:grpSpPr>
        <p:grpSp>
          <p:nvGrpSpPr>
            <p:cNvPr id="6" name="Group 5">
              <a:extLst>
                <a:ext uri="{FF2B5EF4-FFF2-40B4-BE49-F238E27FC236}">
                  <a16:creationId xmlns:a16="http://schemas.microsoft.com/office/drawing/2014/main" id="{76A3C920-4C09-443B-B9E8-BABF73274F71}"/>
                </a:ext>
              </a:extLst>
            </p:cNvPr>
            <p:cNvGrpSpPr/>
            <p:nvPr/>
          </p:nvGrpSpPr>
          <p:grpSpPr>
            <a:xfrm rot="668315">
              <a:off x="5165667" y="325581"/>
              <a:ext cx="2811772" cy="3321652"/>
              <a:chOff x="367073" y="4040198"/>
              <a:chExt cx="523042" cy="617889"/>
            </a:xfrm>
          </p:grpSpPr>
          <p:sp>
            <p:nvSpPr>
              <p:cNvPr id="20" name="Rectangle: Rounded Corners 19">
                <a:extLst>
                  <a:ext uri="{FF2B5EF4-FFF2-40B4-BE49-F238E27FC236}">
                    <a16:creationId xmlns:a16="http://schemas.microsoft.com/office/drawing/2014/main" id="{93BDDA6F-FCC8-424E-8199-9D2A5F4BFBDB}"/>
                  </a:ext>
                </a:extLst>
              </p:cNvPr>
              <p:cNvSpPr/>
              <p:nvPr/>
            </p:nvSpPr>
            <p:spPr>
              <a:xfrm rot="1834796" flipH="1">
                <a:off x="729219" y="4156188"/>
                <a:ext cx="86252" cy="38998"/>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1" name="Rectangle 20">
                <a:extLst>
                  <a:ext uri="{FF2B5EF4-FFF2-40B4-BE49-F238E27FC236}">
                    <a16:creationId xmlns:a16="http://schemas.microsoft.com/office/drawing/2014/main" id="{77E48BAA-4AB5-4862-A8C8-342E43ACF9F5}"/>
                  </a:ext>
                </a:extLst>
              </p:cNvPr>
              <p:cNvSpPr/>
              <p:nvPr/>
            </p:nvSpPr>
            <p:spPr>
              <a:xfrm>
                <a:off x="599657" y="4091275"/>
                <a:ext cx="57875" cy="5987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2" name="Rectangle: Rounded Corners 21">
                <a:extLst>
                  <a:ext uri="{FF2B5EF4-FFF2-40B4-BE49-F238E27FC236}">
                    <a16:creationId xmlns:a16="http://schemas.microsoft.com/office/drawing/2014/main" id="{A47C30EE-71C0-485C-BA97-C07518BB1BE6}"/>
                  </a:ext>
                </a:extLst>
              </p:cNvPr>
              <p:cNvSpPr/>
              <p:nvPr/>
            </p:nvSpPr>
            <p:spPr>
              <a:xfrm rot="19531575">
                <a:off x="430162" y="4163149"/>
                <a:ext cx="86252" cy="38998"/>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3" name="Oval 22">
                <a:extLst>
                  <a:ext uri="{FF2B5EF4-FFF2-40B4-BE49-F238E27FC236}">
                    <a16:creationId xmlns:a16="http://schemas.microsoft.com/office/drawing/2014/main" id="{4020971F-31CD-4397-A668-E2B2BDA022D8}"/>
                  </a:ext>
                </a:extLst>
              </p:cNvPr>
              <p:cNvSpPr/>
              <p:nvPr/>
            </p:nvSpPr>
            <p:spPr>
              <a:xfrm flipH="1">
                <a:off x="397038" y="4171957"/>
                <a:ext cx="464959" cy="46041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24" name="Circle: Hollow 23">
                <a:extLst>
                  <a:ext uri="{FF2B5EF4-FFF2-40B4-BE49-F238E27FC236}">
                    <a16:creationId xmlns:a16="http://schemas.microsoft.com/office/drawing/2014/main" id="{23D2E4B8-DD65-4355-BAD3-F1D6D51EC27D}"/>
                  </a:ext>
                </a:extLst>
              </p:cNvPr>
              <p:cNvSpPr/>
              <p:nvPr/>
            </p:nvSpPr>
            <p:spPr>
              <a:xfrm>
                <a:off x="367073" y="4140155"/>
                <a:ext cx="523042" cy="517932"/>
              </a:xfrm>
              <a:prstGeom prst="donut">
                <a:avLst>
                  <a:gd name="adj" fmla="val 794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25" name="Rectangle: Rounded Corners 24">
                <a:extLst>
                  <a:ext uri="{FF2B5EF4-FFF2-40B4-BE49-F238E27FC236}">
                    <a16:creationId xmlns:a16="http://schemas.microsoft.com/office/drawing/2014/main" id="{629A6615-57E8-438C-A0A1-64E53D350201}"/>
                  </a:ext>
                </a:extLst>
              </p:cNvPr>
              <p:cNvSpPr/>
              <p:nvPr/>
            </p:nvSpPr>
            <p:spPr>
              <a:xfrm flipH="1">
                <a:off x="570782" y="4040198"/>
                <a:ext cx="116022" cy="68136"/>
              </a:xfrm>
              <a:prstGeom prst="round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sp>
          <p:nvSpPr>
            <p:cNvPr id="7" name="Partial Circle 6">
              <a:extLst>
                <a:ext uri="{FF2B5EF4-FFF2-40B4-BE49-F238E27FC236}">
                  <a16:creationId xmlns:a16="http://schemas.microsoft.com/office/drawing/2014/main" id="{D1F1693A-FAAB-4015-988D-187F2402CA15}"/>
                </a:ext>
              </a:extLst>
            </p:cNvPr>
            <p:cNvSpPr/>
            <p:nvPr/>
          </p:nvSpPr>
          <p:spPr>
            <a:xfrm>
              <a:off x="5545605" y="1352178"/>
              <a:ext cx="1957271" cy="1785675"/>
            </a:xfrm>
            <a:prstGeom prst="pie">
              <a:avLst>
                <a:gd name="adj1" fmla="val 16761906"/>
                <a:gd name="adj2" fmla="val 20883699"/>
              </a:avLst>
            </a:prstGeom>
            <a:solidFill>
              <a:schemeClr val="accent3">
                <a:alpha val="4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nvGrpSpPr>
            <p:cNvPr id="8" name="Group 7">
              <a:extLst>
                <a:ext uri="{FF2B5EF4-FFF2-40B4-BE49-F238E27FC236}">
                  <a16:creationId xmlns:a16="http://schemas.microsoft.com/office/drawing/2014/main" id="{5D430E0C-753B-40C4-818F-1BE1FE62CAF8}"/>
                </a:ext>
              </a:extLst>
            </p:cNvPr>
            <p:cNvGrpSpPr/>
            <p:nvPr/>
          </p:nvGrpSpPr>
          <p:grpSpPr>
            <a:xfrm rot="790916">
              <a:off x="5480418" y="1213880"/>
              <a:ext cx="2077230" cy="2056938"/>
              <a:chOff x="7744971" y="3224158"/>
              <a:chExt cx="523042" cy="517932"/>
            </a:xfrm>
          </p:grpSpPr>
          <p:sp>
            <p:nvSpPr>
              <p:cNvPr id="9" name="Circle: Hollow 8">
                <a:extLst>
                  <a:ext uri="{FF2B5EF4-FFF2-40B4-BE49-F238E27FC236}">
                    <a16:creationId xmlns:a16="http://schemas.microsoft.com/office/drawing/2014/main" id="{73356B00-CDA4-4E4B-811F-A2D5CEC9BF49}"/>
                  </a:ext>
                </a:extLst>
              </p:cNvPr>
              <p:cNvSpPr/>
              <p:nvPr/>
            </p:nvSpPr>
            <p:spPr>
              <a:xfrm>
                <a:off x="7744971" y="3224158"/>
                <a:ext cx="523042" cy="517932"/>
              </a:xfrm>
              <a:prstGeom prst="donut">
                <a:avLst>
                  <a:gd name="adj" fmla="val 7949"/>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0" name="Freeform: Shape 9">
                <a:extLst>
                  <a:ext uri="{FF2B5EF4-FFF2-40B4-BE49-F238E27FC236}">
                    <a16:creationId xmlns:a16="http://schemas.microsoft.com/office/drawing/2014/main" id="{D55E7F5A-6081-4B91-9417-A6C6C8CD5784}"/>
                  </a:ext>
                </a:extLst>
              </p:cNvPr>
              <p:cNvSpPr/>
              <p:nvPr/>
            </p:nvSpPr>
            <p:spPr>
              <a:xfrm rot="10800000">
                <a:off x="7980165" y="3330305"/>
                <a:ext cx="45719" cy="222715"/>
              </a:xfrm>
              <a:custGeom>
                <a:avLst/>
                <a:gdLst>
                  <a:gd name="connsiteX0" fmla="*/ 34289 w 45719"/>
                  <a:gd name="connsiteY0" fmla="*/ 222715 h 222715"/>
                  <a:gd name="connsiteX1" fmla="*/ 11430 w 45719"/>
                  <a:gd name="connsiteY1" fmla="*/ 222715 h 222715"/>
                  <a:gd name="connsiteX2" fmla="*/ 207 w 45719"/>
                  <a:gd name="connsiteY2" fmla="*/ 54135 h 222715"/>
                  <a:gd name="connsiteX3" fmla="*/ 0 w 45719"/>
                  <a:gd name="connsiteY3" fmla="*/ 54135 h 222715"/>
                  <a:gd name="connsiteX4" fmla="*/ 158 w 45719"/>
                  <a:gd name="connsiteY4" fmla="*/ 53390 h 222715"/>
                  <a:gd name="connsiteX5" fmla="*/ 0 w 45719"/>
                  <a:gd name="connsiteY5" fmla="*/ 51027 h 222715"/>
                  <a:gd name="connsiteX6" fmla="*/ 656 w 45719"/>
                  <a:gd name="connsiteY6" fmla="*/ 51027 h 222715"/>
                  <a:gd name="connsiteX7" fmla="*/ 11430 w 45719"/>
                  <a:gd name="connsiteY7" fmla="*/ 0 h 222715"/>
                  <a:gd name="connsiteX8" fmla="*/ 34289 w 45719"/>
                  <a:gd name="connsiteY8" fmla="*/ 0 h 222715"/>
                  <a:gd name="connsiteX9" fmla="*/ 45063 w 45719"/>
                  <a:gd name="connsiteY9" fmla="*/ 51027 h 222715"/>
                  <a:gd name="connsiteX10" fmla="*/ 45719 w 45719"/>
                  <a:gd name="connsiteY10" fmla="*/ 51027 h 222715"/>
                  <a:gd name="connsiteX11" fmla="*/ 45562 w 45719"/>
                  <a:gd name="connsiteY11" fmla="*/ 53390 h 222715"/>
                  <a:gd name="connsiteX12" fmla="*/ 45719 w 45719"/>
                  <a:gd name="connsiteY12" fmla="*/ 54135 h 222715"/>
                  <a:gd name="connsiteX13" fmla="*/ 45512 w 45719"/>
                  <a:gd name="connsiteY13" fmla="*/ 54135 h 22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19" h="222715">
                    <a:moveTo>
                      <a:pt x="34289" y="222715"/>
                    </a:moveTo>
                    <a:lnTo>
                      <a:pt x="11430" y="222715"/>
                    </a:lnTo>
                    <a:lnTo>
                      <a:pt x="207" y="54135"/>
                    </a:lnTo>
                    <a:lnTo>
                      <a:pt x="0" y="54135"/>
                    </a:lnTo>
                    <a:lnTo>
                      <a:pt x="158" y="53390"/>
                    </a:lnTo>
                    <a:lnTo>
                      <a:pt x="0" y="51027"/>
                    </a:lnTo>
                    <a:lnTo>
                      <a:pt x="656" y="51027"/>
                    </a:lnTo>
                    <a:lnTo>
                      <a:pt x="11430" y="0"/>
                    </a:lnTo>
                    <a:lnTo>
                      <a:pt x="34289" y="0"/>
                    </a:lnTo>
                    <a:lnTo>
                      <a:pt x="45063" y="51027"/>
                    </a:lnTo>
                    <a:lnTo>
                      <a:pt x="45719" y="51027"/>
                    </a:lnTo>
                    <a:lnTo>
                      <a:pt x="45562" y="53390"/>
                    </a:lnTo>
                    <a:lnTo>
                      <a:pt x="45719" y="54135"/>
                    </a:lnTo>
                    <a:lnTo>
                      <a:pt x="45512" y="54135"/>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1" name="Freeform: Shape 10">
                <a:extLst>
                  <a:ext uri="{FF2B5EF4-FFF2-40B4-BE49-F238E27FC236}">
                    <a16:creationId xmlns:a16="http://schemas.microsoft.com/office/drawing/2014/main" id="{0F486A32-92AC-4CFB-BD6B-A77E20076576}"/>
                  </a:ext>
                </a:extLst>
              </p:cNvPr>
              <p:cNvSpPr/>
              <p:nvPr/>
            </p:nvSpPr>
            <p:spPr>
              <a:xfrm rot="16971123">
                <a:off x="8021708" y="3397218"/>
                <a:ext cx="45719" cy="220542"/>
              </a:xfrm>
              <a:custGeom>
                <a:avLst/>
                <a:gdLst>
                  <a:gd name="connsiteX0" fmla="*/ 34289 w 45719"/>
                  <a:gd name="connsiteY0" fmla="*/ 222715 h 222715"/>
                  <a:gd name="connsiteX1" fmla="*/ 11430 w 45719"/>
                  <a:gd name="connsiteY1" fmla="*/ 222715 h 222715"/>
                  <a:gd name="connsiteX2" fmla="*/ 207 w 45719"/>
                  <a:gd name="connsiteY2" fmla="*/ 54135 h 222715"/>
                  <a:gd name="connsiteX3" fmla="*/ 0 w 45719"/>
                  <a:gd name="connsiteY3" fmla="*/ 54135 h 222715"/>
                  <a:gd name="connsiteX4" fmla="*/ 158 w 45719"/>
                  <a:gd name="connsiteY4" fmla="*/ 53390 h 222715"/>
                  <a:gd name="connsiteX5" fmla="*/ 0 w 45719"/>
                  <a:gd name="connsiteY5" fmla="*/ 51027 h 222715"/>
                  <a:gd name="connsiteX6" fmla="*/ 656 w 45719"/>
                  <a:gd name="connsiteY6" fmla="*/ 51027 h 222715"/>
                  <a:gd name="connsiteX7" fmla="*/ 11430 w 45719"/>
                  <a:gd name="connsiteY7" fmla="*/ 0 h 222715"/>
                  <a:gd name="connsiteX8" fmla="*/ 34289 w 45719"/>
                  <a:gd name="connsiteY8" fmla="*/ 0 h 222715"/>
                  <a:gd name="connsiteX9" fmla="*/ 45063 w 45719"/>
                  <a:gd name="connsiteY9" fmla="*/ 51027 h 222715"/>
                  <a:gd name="connsiteX10" fmla="*/ 45719 w 45719"/>
                  <a:gd name="connsiteY10" fmla="*/ 51027 h 222715"/>
                  <a:gd name="connsiteX11" fmla="*/ 45562 w 45719"/>
                  <a:gd name="connsiteY11" fmla="*/ 53390 h 222715"/>
                  <a:gd name="connsiteX12" fmla="*/ 45719 w 45719"/>
                  <a:gd name="connsiteY12" fmla="*/ 54135 h 222715"/>
                  <a:gd name="connsiteX13" fmla="*/ 45512 w 45719"/>
                  <a:gd name="connsiteY13" fmla="*/ 54135 h 22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19" h="222715">
                    <a:moveTo>
                      <a:pt x="34289" y="222715"/>
                    </a:moveTo>
                    <a:lnTo>
                      <a:pt x="11430" y="222715"/>
                    </a:lnTo>
                    <a:lnTo>
                      <a:pt x="207" y="54135"/>
                    </a:lnTo>
                    <a:lnTo>
                      <a:pt x="0" y="54135"/>
                    </a:lnTo>
                    <a:lnTo>
                      <a:pt x="158" y="53390"/>
                    </a:lnTo>
                    <a:lnTo>
                      <a:pt x="0" y="51027"/>
                    </a:lnTo>
                    <a:lnTo>
                      <a:pt x="656" y="51027"/>
                    </a:lnTo>
                    <a:lnTo>
                      <a:pt x="11430" y="0"/>
                    </a:lnTo>
                    <a:lnTo>
                      <a:pt x="34289" y="0"/>
                    </a:lnTo>
                    <a:lnTo>
                      <a:pt x="45063" y="51027"/>
                    </a:lnTo>
                    <a:lnTo>
                      <a:pt x="45719" y="51027"/>
                    </a:lnTo>
                    <a:lnTo>
                      <a:pt x="45562" y="53390"/>
                    </a:lnTo>
                    <a:lnTo>
                      <a:pt x="45719" y="54135"/>
                    </a:lnTo>
                    <a:lnTo>
                      <a:pt x="45512" y="54135"/>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2" name="Freeform: Shape 11">
                <a:extLst>
                  <a:ext uri="{FF2B5EF4-FFF2-40B4-BE49-F238E27FC236}">
                    <a16:creationId xmlns:a16="http://schemas.microsoft.com/office/drawing/2014/main" id="{06DFE972-DF12-48F2-A250-87044AD6B428}"/>
                  </a:ext>
                </a:extLst>
              </p:cNvPr>
              <p:cNvSpPr/>
              <p:nvPr/>
            </p:nvSpPr>
            <p:spPr>
              <a:xfrm>
                <a:off x="7886700" y="3507580"/>
                <a:ext cx="100013" cy="107156"/>
              </a:xfrm>
              <a:custGeom>
                <a:avLst/>
                <a:gdLst>
                  <a:gd name="connsiteX0" fmla="*/ 100013 w 100013"/>
                  <a:gd name="connsiteY0" fmla="*/ 0 h 107156"/>
                  <a:gd name="connsiteX1" fmla="*/ 0 w 100013"/>
                  <a:gd name="connsiteY1" fmla="*/ 107156 h 107156"/>
                </a:gdLst>
                <a:ahLst/>
                <a:cxnLst>
                  <a:cxn ang="0">
                    <a:pos x="connsiteX0" y="connsiteY0"/>
                  </a:cxn>
                  <a:cxn ang="0">
                    <a:pos x="connsiteX1" y="connsiteY1"/>
                  </a:cxn>
                </a:cxnLst>
                <a:rect l="l" t="t" r="r" b="b"/>
                <a:pathLst>
                  <a:path w="100013" h="107156">
                    <a:moveTo>
                      <a:pt x="100013" y="0"/>
                    </a:moveTo>
                    <a:lnTo>
                      <a:pt x="0" y="107156"/>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3" name="Oval 12">
                <a:extLst>
                  <a:ext uri="{FF2B5EF4-FFF2-40B4-BE49-F238E27FC236}">
                    <a16:creationId xmlns:a16="http://schemas.microsoft.com/office/drawing/2014/main" id="{F1361B89-4948-4101-B921-73BFFF65ECF2}"/>
                  </a:ext>
                </a:extLst>
              </p:cNvPr>
              <p:cNvSpPr/>
              <p:nvPr/>
            </p:nvSpPr>
            <p:spPr>
              <a:xfrm>
                <a:off x="7978280" y="3472448"/>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nvGrpSpPr>
              <p:cNvPr id="14" name="Group 13">
                <a:extLst>
                  <a:ext uri="{FF2B5EF4-FFF2-40B4-BE49-F238E27FC236}">
                    <a16:creationId xmlns:a16="http://schemas.microsoft.com/office/drawing/2014/main" id="{9CF9AD5A-43B3-46BB-8F2C-CCA912DE800C}"/>
                  </a:ext>
                </a:extLst>
              </p:cNvPr>
              <p:cNvGrpSpPr/>
              <p:nvPr/>
            </p:nvGrpSpPr>
            <p:grpSpPr>
              <a:xfrm>
                <a:off x="8003659" y="3238217"/>
                <a:ext cx="0" cy="488696"/>
                <a:chOff x="8003659" y="3238217"/>
                <a:chExt cx="0" cy="488696"/>
              </a:xfrm>
            </p:grpSpPr>
            <p:cxnSp>
              <p:nvCxnSpPr>
                <p:cNvPr id="18" name="Straight Connector 17">
                  <a:extLst>
                    <a:ext uri="{FF2B5EF4-FFF2-40B4-BE49-F238E27FC236}">
                      <a16:creationId xmlns:a16="http://schemas.microsoft.com/office/drawing/2014/main" id="{109C5FD2-5BCE-40B2-A50C-EA52D9006791}"/>
                    </a:ext>
                  </a:extLst>
                </p:cNvPr>
                <p:cNvCxnSpPr/>
                <p:nvPr/>
              </p:nvCxnSpPr>
              <p:spPr>
                <a:xfrm>
                  <a:off x="8003659" y="3238217"/>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952833-E494-401B-8061-B88BC5BE3415}"/>
                    </a:ext>
                  </a:extLst>
                </p:cNvPr>
                <p:cNvCxnSpPr/>
                <p:nvPr/>
              </p:nvCxnSpPr>
              <p:spPr>
                <a:xfrm>
                  <a:off x="8003659" y="3665001"/>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99F9384-034C-4D47-80DD-4023B14104B5}"/>
                  </a:ext>
                </a:extLst>
              </p:cNvPr>
              <p:cNvGrpSpPr/>
              <p:nvPr/>
            </p:nvGrpSpPr>
            <p:grpSpPr>
              <a:xfrm rot="16200000">
                <a:off x="8001139" y="3247482"/>
                <a:ext cx="0" cy="488696"/>
                <a:chOff x="8003659" y="3238217"/>
                <a:chExt cx="0" cy="488696"/>
              </a:xfrm>
            </p:grpSpPr>
            <p:cxnSp>
              <p:nvCxnSpPr>
                <p:cNvPr id="16" name="Straight Connector 15">
                  <a:extLst>
                    <a:ext uri="{FF2B5EF4-FFF2-40B4-BE49-F238E27FC236}">
                      <a16:creationId xmlns:a16="http://schemas.microsoft.com/office/drawing/2014/main" id="{37A25E08-9EB8-4514-9CA3-EBE67B6A0CD6}"/>
                    </a:ext>
                  </a:extLst>
                </p:cNvPr>
                <p:cNvCxnSpPr/>
                <p:nvPr/>
              </p:nvCxnSpPr>
              <p:spPr>
                <a:xfrm>
                  <a:off x="8003659" y="3238217"/>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B5C5FE-5B03-4779-9F67-3B87DCA8FF8B}"/>
                    </a:ext>
                  </a:extLst>
                </p:cNvPr>
                <p:cNvCxnSpPr/>
                <p:nvPr/>
              </p:nvCxnSpPr>
              <p:spPr>
                <a:xfrm>
                  <a:off x="8003659" y="3665001"/>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grpSp>
      <p:sp>
        <p:nvSpPr>
          <p:cNvPr id="26" name="TextBox 25">
            <a:extLst>
              <a:ext uri="{FF2B5EF4-FFF2-40B4-BE49-F238E27FC236}">
                <a16:creationId xmlns:a16="http://schemas.microsoft.com/office/drawing/2014/main" id="{A1C216DE-FD58-44C7-9565-B330ECDE769C}"/>
              </a:ext>
            </a:extLst>
          </p:cNvPr>
          <p:cNvSpPr txBox="1"/>
          <p:nvPr/>
        </p:nvSpPr>
        <p:spPr>
          <a:xfrm>
            <a:off x="4190830" y="2706613"/>
            <a:ext cx="7700524" cy="246221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effectLst/>
                <a:uLnTx/>
                <a:uFillTx/>
                <a:ea typeface="+mn-ea"/>
                <a:cs typeface="+mn-cs"/>
              </a:rPr>
              <a:t>HCPs provide less time in consultations with </a:t>
            </a:r>
            <a:r>
              <a:rPr lang="en-US" sz="2400" b="1"/>
              <a:t>people with obesity vs people with normal-weight</a:t>
            </a:r>
            <a:r>
              <a:rPr lang="en-US" sz="2400" b="1" baseline="30000"/>
              <a:t>1,2</a:t>
            </a:r>
            <a:endParaRPr kumimoji="0" lang="en-US" sz="2400" b="1" i="0" u="none" strike="noStrike" kern="1200" cap="none" spc="0" normalizeH="0" baseline="30000" noProof="0">
              <a:ln>
                <a:noFill/>
              </a:ln>
              <a:effectLst/>
              <a:uLnTx/>
              <a:uFillTx/>
              <a:ea typeface="+mn-ea"/>
              <a:cs typeface="+mn-cs"/>
            </a:endParaRPr>
          </a:p>
          <a:p>
            <a:pPr marL="0" marR="0" lvl="0" indent="0" algn="l" defTabSz="121917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a:ln>
                  <a:noFill/>
                </a:ln>
                <a:effectLst/>
                <a:uLnTx/>
                <a:uFillTx/>
                <a:ea typeface="+mn-ea"/>
                <a:cs typeface="+mn-cs"/>
              </a:rPr>
              <a:t>Physicians reported spending close to </a:t>
            </a:r>
            <a:br>
              <a:rPr kumimoji="0" lang="en-US" sz="2400" b="0" i="0" u="none" strike="noStrike" kern="1200" cap="none" spc="0" normalizeH="0" baseline="0" noProof="0">
                <a:ln>
                  <a:noFill/>
                </a:ln>
                <a:effectLst/>
                <a:uLnTx/>
                <a:uFillTx/>
                <a:ea typeface="+mn-ea"/>
                <a:cs typeface="+mn-cs"/>
              </a:rPr>
            </a:br>
            <a:r>
              <a:rPr kumimoji="0" lang="en-US" sz="2400" b="1" i="0" u="none" strike="noStrike" kern="1200" cap="none" spc="0" normalizeH="0" baseline="0" noProof="0">
                <a:ln>
                  <a:noFill/>
                </a:ln>
                <a:effectLst/>
                <a:uLnTx/>
                <a:uFillTx/>
                <a:ea typeface="+mn-ea"/>
                <a:cs typeface="+mn-cs"/>
              </a:rPr>
              <a:t>9 minutes fewer</a:t>
            </a:r>
            <a:r>
              <a:rPr kumimoji="0" lang="en-US" sz="2400" b="0" i="0" u="none" strike="noStrike" kern="1200" cap="none" spc="0" normalizeH="0" baseline="0" noProof="0">
                <a:ln>
                  <a:noFill/>
                </a:ln>
                <a:effectLst/>
                <a:uLnTx/>
                <a:uFillTx/>
                <a:ea typeface="+mn-ea"/>
                <a:cs typeface="+mn-cs"/>
              </a:rPr>
              <a:t> in appointments with people with obesity (BMI=36 kg/m</a:t>
            </a:r>
            <a:r>
              <a:rPr kumimoji="0" lang="en-US" sz="2400" b="0" i="0" u="none" strike="noStrike" kern="1200" cap="none" spc="0" normalizeH="0" baseline="30000" noProof="0">
                <a:ln>
                  <a:noFill/>
                </a:ln>
                <a:effectLst/>
                <a:uLnTx/>
                <a:uFillTx/>
                <a:ea typeface="+mn-ea"/>
                <a:cs typeface="+mn-cs"/>
              </a:rPr>
              <a:t>2</a:t>
            </a:r>
            <a:r>
              <a:rPr kumimoji="0" lang="en-US" sz="2400" b="0" i="0" u="none" strike="noStrike" kern="1200" cap="none" spc="0" normalizeH="0" baseline="0" noProof="0">
                <a:ln>
                  <a:noFill/>
                </a:ln>
                <a:effectLst/>
                <a:uLnTx/>
                <a:uFillTx/>
                <a:ea typeface="+mn-ea"/>
                <a:cs typeface="+mn-cs"/>
              </a:rPr>
              <a:t>) than with people</a:t>
            </a:r>
            <a:br>
              <a:rPr kumimoji="0" lang="en-US" sz="2400" b="0" i="0" u="none" strike="noStrike" kern="1200" cap="none" spc="0" normalizeH="0" baseline="0" noProof="0">
                <a:ln>
                  <a:noFill/>
                </a:ln>
                <a:effectLst/>
                <a:uLnTx/>
                <a:uFillTx/>
                <a:ea typeface="+mn-ea"/>
                <a:cs typeface="+mn-cs"/>
              </a:rPr>
            </a:br>
            <a:r>
              <a:rPr kumimoji="0" lang="en-US" sz="2400" b="0" i="0" u="none" strike="noStrike" kern="1200" cap="none" spc="0" normalizeH="0" baseline="0" noProof="0">
                <a:ln>
                  <a:noFill/>
                </a:ln>
                <a:effectLst/>
                <a:uLnTx/>
                <a:uFillTx/>
                <a:ea typeface="+mn-ea"/>
                <a:cs typeface="+mn-cs"/>
              </a:rPr>
              <a:t>with average weight (BMI=23 kg/m</a:t>
            </a:r>
            <a:r>
              <a:rPr kumimoji="0" lang="en-US" sz="2400" b="0" i="0" u="none" strike="noStrike" kern="1200" cap="none" spc="0" normalizeH="0" baseline="30000" noProof="0">
                <a:ln>
                  <a:noFill/>
                </a:ln>
                <a:effectLst/>
                <a:uLnTx/>
                <a:uFillTx/>
                <a:ea typeface="+mn-ea"/>
                <a:cs typeface="+mn-cs"/>
              </a:rPr>
              <a:t>2</a:t>
            </a:r>
            <a:r>
              <a:rPr kumimoji="0" lang="en-US" sz="2400" b="0" i="0" u="none" strike="noStrike" kern="1200" cap="none" spc="0" normalizeH="0" baseline="0" noProof="0">
                <a:ln>
                  <a:noFill/>
                </a:ln>
                <a:effectLst/>
                <a:uLnTx/>
                <a:uFillTx/>
                <a:ea typeface="+mn-ea"/>
                <a:cs typeface="+mn-cs"/>
              </a:rPr>
              <a:t>)</a:t>
            </a:r>
            <a:r>
              <a:rPr kumimoji="0" lang="en-US" sz="2400" b="0" i="0" u="none" strike="noStrike" kern="1200" cap="none" spc="0" normalizeH="0" baseline="30000" noProof="0">
                <a:ln>
                  <a:noFill/>
                </a:ln>
                <a:effectLst/>
                <a:uLnTx/>
                <a:uFillTx/>
                <a:ea typeface="+mn-ea"/>
                <a:cs typeface="+mn-cs"/>
              </a:rPr>
              <a:t>1</a:t>
            </a:r>
          </a:p>
        </p:txBody>
      </p:sp>
    </p:spTree>
    <p:extLst>
      <p:ext uri="{BB962C8B-B14F-4D97-AF65-F5344CB8AC3E}">
        <p14:creationId xmlns:p14="http://schemas.microsoft.com/office/powerpoint/2010/main" val="3332946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O'Llenecia Walker</DisplayName>
        <AccountId>3596</AccountId>
        <AccountType/>
      </UserInfo>
      <UserInfo>
        <DisplayName>Nikta Tamashekan</DisplayName>
        <AccountId>906</AccountId>
        <AccountType/>
      </UserInfo>
      <UserInfo>
        <DisplayName>Carolyn Whiting</DisplayName>
        <AccountId>58</AccountId>
        <AccountType/>
      </UserInfo>
      <UserInfo>
        <DisplayName>Kimberly McCallum</DisplayName>
        <AccountId>429</AccountId>
        <AccountType/>
      </UserInfo>
      <UserInfo>
        <DisplayName>Elisha Shin</DisplayName>
        <AccountId>2112</AccountId>
        <AccountType/>
      </UserInfo>
    </SharedWithUsers>
    <_Flow_SignoffStatus xmlns="40bcddbf-5152-4ba4-91ea-bc5d864a028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71C28-CD86-47D6-89A9-6EC5EE445C3E}">
  <ds:schemaRef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40bcddbf-5152-4ba4-91ea-bc5d864a028e"/>
    <ds:schemaRef ds:uri="1ff868c5-2c61-4494-a6ef-a5fad2181b1a"/>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8C9B3293-B3AC-481B-9FAF-05A827793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435534-3003-42A1-B7C6-F2EE80579B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TotalTime>
  <Words>2821</Words>
  <Application>Microsoft Office PowerPoint</Application>
  <PresentationFormat>Widescreen</PresentationFormat>
  <Paragraphs>207</Paragraphs>
  <Slides>20</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2" baseType="lpstr">
      <vt:lpstr>Apis For Office</vt:lpstr>
      <vt:lpstr>Arial</vt:lpstr>
      <vt:lpstr>Arial</vt:lpstr>
      <vt:lpstr>Arial Nova Light</vt:lpstr>
      <vt:lpstr>Calibri</vt:lpstr>
      <vt:lpstr>Google Sans</vt:lpstr>
      <vt:lpstr>Times New Roman</vt:lpstr>
      <vt:lpstr>Verdana</vt:lpstr>
      <vt:lpstr>Office Theme</vt:lpstr>
      <vt:lpstr>FORWARD Master Template</vt:lpstr>
      <vt:lpstr>Office Theme</vt:lpstr>
      <vt:lpstr>Microsoft Word Document</vt:lpstr>
      <vt:lpstr>PowerPoint Presentation</vt:lpstr>
      <vt:lpstr>PowerPoint Presentation</vt:lpstr>
      <vt:lpstr>Learning outcomes</vt:lpstr>
      <vt:lpstr>Perception of obesity</vt:lpstr>
      <vt:lpstr>Perception of obesity</vt:lpstr>
      <vt:lpstr>Weight bias</vt:lpstr>
      <vt:lpstr>Implicit vs explicit bias1–3</vt:lpstr>
      <vt:lpstr>HCP weight bias impacts care</vt:lpstr>
      <vt:lpstr>HCP weight bias impacts care</vt:lpstr>
      <vt:lpstr>HCP weight bias impacts care</vt:lpstr>
      <vt:lpstr>Weight stigma</vt:lpstr>
      <vt:lpstr>Patients who experience weight stigma have both behavioral and physiological changes</vt:lpstr>
      <vt:lpstr>Weight stigma impacts quality of care</vt:lpstr>
      <vt:lpstr>Body positivity movement: Health at every size</vt:lpstr>
      <vt:lpstr>Non-whites have systematically experienced greater socioeconomic obstacles to health </vt:lpstr>
      <vt:lpstr>Medical societies’ recommendations for addressing obesity</vt:lpstr>
      <vt:lpstr>Strategies to mitigate weight stigma  and bias</vt:lpstr>
      <vt:lpstr>Key takeaways</vt:lpstr>
      <vt:lpstr>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stigma and bias in caring for patients with obesity</dc:title>
  <dc:creator/>
  <dcterms:created xsi:type="dcterms:W3CDTF">2022-04-11T13:48:51Z</dcterms:created>
  <dcterms:modified xsi:type="dcterms:W3CDTF">2024-03-25T22:01:09Z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