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1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66" r:id="rId5"/>
    <p:sldMasterId id="2147483648" r:id="rId6"/>
  </p:sldMasterIdLst>
  <p:notesMasterIdLst>
    <p:notesMasterId r:id="rId34"/>
  </p:notesMasterIdLst>
  <p:sldIdLst>
    <p:sldId id="261" r:id="rId7"/>
    <p:sldId id="2147374470" r:id="rId8"/>
    <p:sldId id="257" r:id="rId9"/>
    <p:sldId id="2147374501" r:id="rId10"/>
    <p:sldId id="2147374502" r:id="rId11"/>
    <p:sldId id="309" r:id="rId12"/>
    <p:sldId id="2147374507" r:id="rId13"/>
    <p:sldId id="2147374506" r:id="rId14"/>
    <p:sldId id="2147374508" r:id="rId15"/>
    <p:sldId id="2147374496" r:id="rId16"/>
    <p:sldId id="2147374509" r:id="rId17"/>
    <p:sldId id="5814" r:id="rId18"/>
    <p:sldId id="1353" r:id="rId19"/>
    <p:sldId id="2147374500" r:id="rId20"/>
    <p:sldId id="293" r:id="rId21"/>
    <p:sldId id="2147374495" r:id="rId22"/>
    <p:sldId id="2527" r:id="rId23"/>
    <p:sldId id="2147374510" r:id="rId24"/>
    <p:sldId id="2147374499" r:id="rId25"/>
    <p:sldId id="3560" r:id="rId26"/>
    <p:sldId id="2147374503" r:id="rId27"/>
    <p:sldId id="1346" r:id="rId28"/>
    <p:sldId id="2528" r:id="rId29"/>
    <p:sldId id="2147374498" r:id="rId30"/>
    <p:sldId id="5807" r:id="rId31"/>
    <p:sldId id="2147374494" r:id="rId32"/>
    <p:sldId id="213480496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intro" id="{B2BCC8B8-D3DC-4E2A-8EDE-F34547DEB46E}">
          <p14:sldIdLst>
            <p14:sldId id="261"/>
            <p14:sldId id="2147374470"/>
            <p14:sldId id="257"/>
          </p14:sldIdLst>
        </p14:section>
        <p14:section name="Genetics" id="{A5265DC1-A9D0-4E41-86DA-078C1D3EBECF}">
          <p14:sldIdLst>
            <p14:sldId id="2147374501"/>
            <p14:sldId id="2147374502"/>
            <p14:sldId id="309"/>
            <p14:sldId id="2147374507"/>
            <p14:sldId id="2147374506"/>
            <p14:sldId id="2147374508"/>
            <p14:sldId id="2147374496"/>
            <p14:sldId id="2147374509"/>
            <p14:sldId id="5814"/>
            <p14:sldId id="1353"/>
            <p14:sldId id="2147374500"/>
            <p14:sldId id="293"/>
            <p14:sldId id="2147374495"/>
            <p14:sldId id="2527"/>
            <p14:sldId id="2147374510"/>
          </p14:sldIdLst>
        </p14:section>
        <p14:section name="Social and environmental" id="{FC7DE249-8B77-4A55-84B8-171379E3C523}">
          <p14:sldIdLst>
            <p14:sldId id="2147374499"/>
            <p14:sldId id="3560"/>
            <p14:sldId id="2147374503"/>
            <p14:sldId id="1346"/>
            <p14:sldId id="2528"/>
            <p14:sldId id="2147374498"/>
            <p14:sldId id="5807"/>
          </p14:sldIdLst>
        </p14:section>
        <p14:section name="Assessment questions" id="{E3896F91-E6DF-4544-97AE-F212329986CD}">
          <p14:sldIdLst>
            <p14:sldId id="2147374494"/>
            <p14:sldId id="2134804967"/>
          </p14:sldIdLst>
        </p14:section>
      </p14:sectionLst>
    </p:ext>
    <p:ext uri="{EFAFB233-063F-42B5-8137-9DF3F51BA10A}">
      <p15:sldGuideLst xmlns:p15="http://schemas.microsoft.com/office/powerpoint/2012/main">
        <p15:guide id="1" orient="horz" pos="768" userDrawn="1">
          <p15:clr>
            <a:srgbClr val="A4A3A4"/>
          </p15:clr>
        </p15:guide>
        <p15:guide id="2" pos="408" userDrawn="1">
          <p15:clr>
            <a:srgbClr val="A4A3A4"/>
          </p15:clr>
        </p15:guide>
        <p15:guide id="3" orient="horz" pos="41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9098C14-2960-03CF-B0AC-7C14D55318BF}" name="stacy.chronister@okstate.edu" initials="st" userId="S::urn:spo:guest#stacy.chronister@okstate.edu::" providerId="AD"/>
  <p188:author id="{30D2AF1C-972C-331F-4446-0D38A947512A}" name="Sally Johnson-Majewski" initials="SJM" userId="Sally Johnson-Majewski" providerId="None"/>
  <p188:author id="{D5EE6331-BE21-B068-44D4-092F2C099496}" name="Robert F Kushner" initials="RFK" userId="S::rku694@ads.northwestern.edu::79a8d92c-de9e-41e9-b453-d6ec75d6e686" providerId="AD"/>
  <p188:author id="{5681AC69-2D96-BD7A-58A4-AF57D8298DE7}" name="BRSZ (Gabriel Smolarz)" initials="BS" userId="S::brsz_novonordisk.com#ext#@sixdegreesmed.com::fe3a2788-a25e-430b-ab55-086b4040e359" providerId="AD"/>
  <p188:author id="{DBC5319F-8119-722E-99E2-C96E7E0C77CE}" name="Nikta Tamashekan" initials="NT" userId="Nikta Tamashekan" providerId="None"/>
  <p188:author id="{660B61A7-3A8D-B6B9-3D5E-57B26B7F5813}" name="Six Degrees Medical " initials="SDM" userId="Six Degrees Medical " providerId="None"/>
  <p188:author id="{C38856D3-27A9-77F2-4676-840C3EB4FE90}" name="jtir@novonordisk.com" initials="jt" userId="S::urn:spo:guest#jtir@novonordisk.com::" providerId="AD"/>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CBE"/>
    <a:srgbClr val="FFFFFF"/>
    <a:srgbClr val="ED7D31"/>
    <a:srgbClr val="996633"/>
    <a:srgbClr val="CC9900"/>
    <a:srgbClr val="4472C4"/>
    <a:srgbClr val="A5A5A5"/>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A0783-EA10-4CA5-830D-3B812E8DE2AB}" v="1" dt="2024-03-25T21:59:45.128"/>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20" autoAdjust="0"/>
  </p:normalViewPr>
  <p:slideViewPr>
    <p:cSldViewPr snapToGrid="0">
      <p:cViewPr varScale="1">
        <p:scale>
          <a:sx n="103" d="100"/>
          <a:sy n="103" d="100"/>
        </p:scale>
        <p:origin x="876" y="102"/>
      </p:cViewPr>
      <p:guideLst>
        <p:guide orient="horz" pos="768"/>
        <p:guide pos="408"/>
        <p:guide orient="horz" pos="4104"/>
      </p:guideLst>
    </p:cSldViewPr>
  </p:slideViewPr>
  <p:notesTextViewPr>
    <p:cViewPr>
      <p:scale>
        <a:sx n="1" d="1"/>
        <a:sy n="1" d="1"/>
      </p:scale>
      <p:origin x="0" y="0"/>
    </p:cViewPr>
  </p:notesTextViewPr>
  <p:sorterViewPr>
    <p:cViewPr>
      <p:scale>
        <a:sx n="100" d="100"/>
        <a:sy n="100" d="100"/>
      </p:scale>
      <p:origin x="0" y="-9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Shin" userId="19c3a70e-67e8-41a3-a3bb-c5e7a71219d8" providerId="ADAL" clId="{1A8A0783-EA10-4CA5-830D-3B812E8DE2AB}"/>
    <pc:docChg chg="custSel modSld">
      <pc:chgData name="Elisha Shin" userId="19c3a70e-67e8-41a3-a3bb-c5e7a71219d8" providerId="ADAL" clId="{1A8A0783-EA10-4CA5-830D-3B812E8DE2AB}" dt="2024-03-25T21:59:48.514" v="2" actId="1076"/>
      <pc:docMkLst>
        <pc:docMk/>
      </pc:docMkLst>
      <pc:sldChg chg="addSp delSp modSp mod">
        <pc:chgData name="Elisha Shin" userId="19c3a70e-67e8-41a3-a3bb-c5e7a71219d8" providerId="ADAL" clId="{1A8A0783-EA10-4CA5-830D-3B812E8DE2AB}" dt="2024-03-25T21:59:48.514" v="2" actId="1076"/>
        <pc:sldMkLst>
          <pc:docMk/>
          <pc:sldMk cId="4088368589" sldId="2147374470"/>
        </pc:sldMkLst>
        <pc:graphicFrameChg chg="add mod">
          <ac:chgData name="Elisha Shin" userId="19c3a70e-67e8-41a3-a3bb-c5e7a71219d8" providerId="ADAL" clId="{1A8A0783-EA10-4CA5-830D-3B812E8DE2AB}" dt="2024-03-25T21:59:48.514" v="2" actId="1076"/>
          <ac:graphicFrameMkLst>
            <pc:docMk/>
            <pc:sldMk cId="4088368589" sldId="2147374470"/>
            <ac:graphicFrameMk id="5" creationId="{A7AE3B97-8E28-0EAA-1666-DA91A1400510}"/>
          </ac:graphicFrameMkLst>
        </pc:graphicFrameChg>
        <pc:graphicFrameChg chg="del">
          <ac:chgData name="Elisha Shin" userId="19c3a70e-67e8-41a3-a3bb-c5e7a71219d8" providerId="ADAL" clId="{1A8A0783-EA10-4CA5-830D-3B812E8DE2AB}" dt="2024-03-25T21:59:05.120" v="0" actId="478"/>
          <ac:graphicFrameMkLst>
            <pc:docMk/>
            <pc:sldMk cId="4088368589" sldId="2147374470"/>
            <ac:graphicFrameMk id="7" creationId="{C1B1915E-8A47-B1AE-580F-1EF783801D76}"/>
          </ac:graphicFrameMkLst>
        </pc:graphicFrameChg>
      </pc:sldChg>
    </pc:docChg>
  </pc:docChgLst>
  <pc:docChgLst>
    <pc:chgData name="Elisha Shin" userId="19c3a70e-67e8-41a3-a3bb-c5e7a71219d8" providerId="ADAL" clId="{6FEFACC7-0AF6-4046-A54A-40CC02F2EFB6}"/>
    <pc:docChg chg="modSld">
      <pc:chgData name="Elisha Shin" userId="19c3a70e-67e8-41a3-a3bb-c5e7a71219d8" providerId="ADAL" clId="{6FEFACC7-0AF6-4046-A54A-40CC02F2EFB6}" dt="2024-02-16T19:42:53.190" v="0"/>
      <pc:docMkLst>
        <pc:docMk/>
      </pc:docMkLst>
      <pc:sldChg chg="modSp">
        <pc:chgData name="Elisha Shin" userId="19c3a70e-67e8-41a3-a3bb-c5e7a71219d8" providerId="ADAL" clId="{6FEFACC7-0AF6-4046-A54A-40CC02F2EFB6}" dt="2024-02-16T19:42:53.190" v="0"/>
        <pc:sldMkLst>
          <pc:docMk/>
          <pc:sldMk cId="4088368589" sldId="2147374470"/>
        </pc:sldMkLst>
        <pc:graphicFrameChg chg="mod">
          <ac:chgData name="Elisha Shin" userId="19c3a70e-67e8-41a3-a3bb-c5e7a71219d8" providerId="ADAL" clId="{6FEFACC7-0AF6-4046-A54A-40CC02F2EFB6}" dt="2024-02-16T19:42:53.190" v="0"/>
          <ac:graphicFrameMkLst>
            <pc:docMk/>
            <pc:sldMk cId="4088368589" sldId="2147374470"/>
            <ac:graphicFrameMk id="7" creationId="{C1B1915E-8A47-B1AE-580F-1EF783801D76}"/>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47250-2D10-4E10-823B-85B9B3933BB5}" type="doc">
      <dgm:prSet loTypeId="urn:microsoft.com/office/officeart/2005/8/layout/hList7" loCatId="list" qsTypeId="urn:microsoft.com/office/officeart/2005/8/quickstyle/simple1" qsCatId="simple" csTypeId="urn:microsoft.com/office/officeart/2005/8/colors/colorful1#1" csCatId="colorful" phldr="1"/>
      <dgm:spPr/>
    </dgm:pt>
    <dgm:pt modelId="{79930129-35A3-4DD9-B809-6D5ABF218D85}">
      <dgm:prSet phldrT="[Text]"/>
      <dgm:spPr>
        <a:solidFill>
          <a:schemeClr val="bg1">
            <a:lumMod val="95000"/>
          </a:schemeClr>
        </a:solidFill>
      </dgm:spPr>
      <dgm:t>
        <a:bodyPr/>
        <a:lstStyle/>
        <a:p>
          <a:r>
            <a:rPr lang="en-US">
              <a:solidFill>
                <a:schemeClr val="tx1"/>
              </a:solidFill>
            </a:rPr>
            <a:t>Genetics</a:t>
          </a:r>
        </a:p>
      </dgm:t>
    </dgm:pt>
    <dgm:pt modelId="{A5159134-6020-4E08-A4C5-7BC0663EE752}" type="parTrans" cxnId="{3F5D91F9-3E15-4B45-A2E6-402FD3805CDF}">
      <dgm:prSet/>
      <dgm:spPr/>
      <dgm:t>
        <a:bodyPr/>
        <a:lstStyle/>
        <a:p>
          <a:endParaRPr lang="en-US"/>
        </a:p>
      </dgm:t>
    </dgm:pt>
    <dgm:pt modelId="{496E9E10-914C-4B53-9561-197AEAC0F6FC}" type="sibTrans" cxnId="{3F5D91F9-3E15-4B45-A2E6-402FD3805CDF}">
      <dgm:prSet/>
      <dgm:spPr/>
      <dgm:t>
        <a:bodyPr/>
        <a:lstStyle/>
        <a:p>
          <a:endParaRPr lang="en-US"/>
        </a:p>
      </dgm:t>
    </dgm:pt>
    <dgm:pt modelId="{9601486F-E3CC-4D04-813C-B01B4E7476AA}">
      <dgm:prSet phldrT="[Text]"/>
      <dgm:spPr>
        <a:solidFill>
          <a:schemeClr val="bg2">
            <a:lumMod val="90000"/>
          </a:schemeClr>
        </a:solidFill>
      </dgm:spPr>
      <dgm:t>
        <a:bodyPr/>
        <a:lstStyle/>
        <a:p>
          <a:r>
            <a:rPr lang="en-US">
              <a:solidFill>
                <a:schemeClr val="tx1"/>
              </a:solidFill>
            </a:rPr>
            <a:t>Environment</a:t>
          </a:r>
        </a:p>
      </dgm:t>
    </dgm:pt>
    <dgm:pt modelId="{3AF9DDD5-8BAE-4526-9072-2B6595B27006}" type="parTrans" cxnId="{030160A7-7BD0-49CF-A70D-76A913594020}">
      <dgm:prSet/>
      <dgm:spPr/>
      <dgm:t>
        <a:bodyPr/>
        <a:lstStyle/>
        <a:p>
          <a:endParaRPr lang="en-US"/>
        </a:p>
      </dgm:t>
    </dgm:pt>
    <dgm:pt modelId="{FA4EB1E7-3136-4D78-B9D8-CC4103CB438B}" type="sibTrans" cxnId="{030160A7-7BD0-49CF-A70D-76A913594020}">
      <dgm:prSet/>
      <dgm:spPr/>
      <dgm:t>
        <a:bodyPr/>
        <a:lstStyle/>
        <a:p>
          <a:endParaRPr lang="en-US"/>
        </a:p>
      </dgm:t>
    </dgm:pt>
    <dgm:pt modelId="{3AC9EAB2-EFA4-4A5D-86FF-BE2CDD27C884}">
      <dgm:prSet phldrT="[Text]"/>
      <dgm:spPr>
        <a:solidFill>
          <a:schemeClr val="bg2">
            <a:lumMod val="75000"/>
          </a:schemeClr>
        </a:solidFill>
      </dgm:spPr>
      <dgm:t>
        <a:bodyPr/>
        <a:lstStyle/>
        <a:p>
          <a:r>
            <a:rPr lang="en-US"/>
            <a:t>Development</a:t>
          </a:r>
        </a:p>
      </dgm:t>
    </dgm:pt>
    <dgm:pt modelId="{04078BE3-C6A3-457A-88E3-FBA8A9057628}" type="parTrans" cxnId="{2BE810A8-ABDB-416E-9550-1C2FB5FD3838}">
      <dgm:prSet/>
      <dgm:spPr/>
      <dgm:t>
        <a:bodyPr/>
        <a:lstStyle/>
        <a:p>
          <a:endParaRPr lang="en-US"/>
        </a:p>
      </dgm:t>
    </dgm:pt>
    <dgm:pt modelId="{F5F9CEF8-4282-434D-A320-F33CDD707DD5}" type="sibTrans" cxnId="{2BE810A8-ABDB-416E-9550-1C2FB5FD3838}">
      <dgm:prSet/>
      <dgm:spPr/>
      <dgm:t>
        <a:bodyPr/>
        <a:lstStyle/>
        <a:p>
          <a:endParaRPr lang="en-US"/>
        </a:p>
      </dgm:t>
    </dgm:pt>
    <dgm:pt modelId="{32D4FE46-9DEA-4949-98EE-E8498564FCC3}">
      <dgm:prSet/>
      <dgm:spPr>
        <a:solidFill>
          <a:schemeClr val="bg2">
            <a:lumMod val="10000"/>
          </a:schemeClr>
        </a:solidFill>
      </dgm:spPr>
      <dgm:t>
        <a:bodyPr/>
        <a:lstStyle/>
        <a:p>
          <a:r>
            <a:rPr lang="en-US"/>
            <a:t>Behavior</a:t>
          </a:r>
        </a:p>
      </dgm:t>
    </dgm:pt>
    <dgm:pt modelId="{CF7A4A9A-E2E5-46A0-9C2D-906EC8E25C5B}" type="parTrans" cxnId="{BF761BD7-4245-4081-B522-5DF1B693CFBF}">
      <dgm:prSet/>
      <dgm:spPr/>
      <dgm:t>
        <a:bodyPr/>
        <a:lstStyle/>
        <a:p>
          <a:endParaRPr lang="en-US"/>
        </a:p>
      </dgm:t>
    </dgm:pt>
    <dgm:pt modelId="{0506DAF4-5B22-449C-828A-40A0FECFF184}" type="sibTrans" cxnId="{BF761BD7-4245-4081-B522-5DF1B693CFBF}">
      <dgm:prSet/>
      <dgm:spPr/>
      <dgm:t>
        <a:bodyPr/>
        <a:lstStyle/>
        <a:p>
          <a:endParaRPr lang="en-US"/>
        </a:p>
      </dgm:t>
    </dgm:pt>
    <dgm:pt modelId="{257DA164-655B-496B-83F8-EA1CBB5AEB6E}" type="pres">
      <dgm:prSet presAssocID="{23747250-2D10-4E10-823B-85B9B3933BB5}" presName="Name0" presStyleCnt="0">
        <dgm:presLayoutVars>
          <dgm:dir/>
          <dgm:resizeHandles val="exact"/>
        </dgm:presLayoutVars>
      </dgm:prSet>
      <dgm:spPr/>
    </dgm:pt>
    <dgm:pt modelId="{DCCCAC9D-84F4-4F82-A23A-66EE2715C6EB}" type="pres">
      <dgm:prSet presAssocID="{23747250-2D10-4E10-823B-85B9B3933BB5}" presName="fgShape" presStyleLbl="fgShp" presStyleIdx="0" presStyleCnt="1"/>
      <dgm:spPr>
        <a:solidFill>
          <a:schemeClr val="accent1"/>
        </a:solidFill>
        <a:ln>
          <a:noFill/>
        </a:ln>
      </dgm:spPr>
    </dgm:pt>
    <dgm:pt modelId="{864F3FA4-0704-4B4E-B10B-76F842FD7B59}" type="pres">
      <dgm:prSet presAssocID="{23747250-2D10-4E10-823B-85B9B3933BB5}" presName="linComp" presStyleCnt="0"/>
      <dgm:spPr/>
    </dgm:pt>
    <dgm:pt modelId="{EA83FF24-659D-4AD4-B0F1-CE3669741B41}" type="pres">
      <dgm:prSet presAssocID="{79930129-35A3-4DD9-B809-6D5ABF218D85}" presName="compNode" presStyleCnt="0"/>
      <dgm:spPr/>
    </dgm:pt>
    <dgm:pt modelId="{A57B6361-DC3F-48CC-9301-68BBB9E41D33}" type="pres">
      <dgm:prSet presAssocID="{79930129-35A3-4DD9-B809-6D5ABF218D85}" presName="bkgdShape" presStyleLbl="node1" presStyleIdx="0" presStyleCnt="4" custLinFactNeighborX="-10166" custLinFactNeighborY="-6143"/>
      <dgm:spPr/>
    </dgm:pt>
    <dgm:pt modelId="{82E657EA-E5FD-4E75-8745-289A8DD55E1E}" type="pres">
      <dgm:prSet presAssocID="{79930129-35A3-4DD9-B809-6D5ABF218D85}" presName="nodeTx" presStyleLbl="node1" presStyleIdx="0" presStyleCnt="4">
        <dgm:presLayoutVars>
          <dgm:bulletEnabled val="1"/>
        </dgm:presLayoutVars>
      </dgm:prSet>
      <dgm:spPr/>
    </dgm:pt>
    <dgm:pt modelId="{A3BD2F33-50E9-4B62-AD4D-B6A4DC1CDB82}" type="pres">
      <dgm:prSet presAssocID="{79930129-35A3-4DD9-B809-6D5ABF218D85}" presName="invisiNode" presStyleLbl="node1" presStyleIdx="0" presStyleCnt="4"/>
      <dgm:spPr/>
    </dgm:pt>
    <dgm:pt modelId="{A6E90E16-FE25-4CB4-9E80-EB4D116E0E95}" type="pres">
      <dgm:prSet presAssocID="{79930129-35A3-4DD9-B809-6D5ABF218D85}"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NA with solid fill"/>
        </a:ext>
      </dgm:extLst>
    </dgm:pt>
    <dgm:pt modelId="{1102A7BD-CB3A-49D2-8129-3894076FBA82}" type="pres">
      <dgm:prSet presAssocID="{496E9E10-914C-4B53-9561-197AEAC0F6FC}" presName="sibTrans" presStyleLbl="sibTrans2D1" presStyleIdx="0" presStyleCnt="0"/>
      <dgm:spPr/>
    </dgm:pt>
    <dgm:pt modelId="{365A8AC7-0A26-4731-AED0-448232FDE3E0}" type="pres">
      <dgm:prSet presAssocID="{9601486F-E3CC-4D04-813C-B01B4E7476AA}" presName="compNode" presStyleCnt="0"/>
      <dgm:spPr/>
    </dgm:pt>
    <dgm:pt modelId="{188E05C4-9D13-4039-B378-138E2D57E988}" type="pres">
      <dgm:prSet presAssocID="{9601486F-E3CC-4D04-813C-B01B4E7476AA}" presName="bkgdShape" presStyleLbl="node1" presStyleIdx="1" presStyleCnt="4" custLinFactNeighborY="331"/>
      <dgm:spPr/>
    </dgm:pt>
    <dgm:pt modelId="{2824E709-96E5-4E5A-AF58-E6F6527E039D}" type="pres">
      <dgm:prSet presAssocID="{9601486F-E3CC-4D04-813C-B01B4E7476AA}" presName="nodeTx" presStyleLbl="node1" presStyleIdx="1" presStyleCnt="4">
        <dgm:presLayoutVars>
          <dgm:bulletEnabled val="1"/>
        </dgm:presLayoutVars>
      </dgm:prSet>
      <dgm:spPr/>
    </dgm:pt>
    <dgm:pt modelId="{7D64E407-A145-4E50-B4D6-634627A91894}" type="pres">
      <dgm:prSet presAssocID="{9601486F-E3CC-4D04-813C-B01B4E7476AA}" presName="invisiNode" presStyleLbl="node1" presStyleIdx="1" presStyleCnt="4"/>
      <dgm:spPr/>
    </dgm:pt>
    <dgm:pt modelId="{236FFBFA-9DD9-4B47-AEB9-3374A5C5D5D9}" type="pres">
      <dgm:prSet presAssocID="{9601486F-E3CC-4D04-813C-B01B4E7476AA}"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hand with plant with solid fill"/>
        </a:ext>
      </dgm:extLst>
    </dgm:pt>
    <dgm:pt modelId="{83D9C16E-28AB-4B33-AF0A-34DF0B8A524C}" type="pres">
      <dgm:prSet presAssocID="{FA4EB1E7-3136-4D78-B9D8-CC4103CB438B}" presName="sibTrans" presStyleLbl="sibTrans2D1" presStyleIdx="0" presStyleCnt="0"/>
      <dgm:spPr/>
    </dgm:pt>
    <dgm:pt modelId="{ECB19491-FFD2-4376-822C-8D7381E11799}" type="pres">
      <dgm:prSet presAssocID="{3AC9EAB2-EFA4-4A5D-86FF-BE2CDD27C884}" presName="compNode" presStyleCnt="0"/>
      <dgm:spPr/>
    </dgm:pt>
    <dgm:pt modelId="{C3B72AEC-F4F9-47FA-B7DB-D42B93EE7B2B}" type="pres">
      <dgm:prSet presAssocID="{3AC9EAB2-EFA4-4A5D-86FF-BE2CDD27C884}" presName="bkgdShape" presStyleLbl="node1" presStyleIdx="2" presStyleCnt="4"/>
      <dgm:spPr/>
    </dgm:pt>
    <dgm:pt modelId="{1F7B1798-890F-49E5-9E44-390FF9BB93DD}" type="pres">
      <dgm:prSet presAssocID="{3AC9EAB2-EFA4-4A5D-86FF-BE2CDD27C884}" presName="nodeTx" presStyleLbl="node1" presStyleIdx="2" presStyleCnt="4">
        <dgm:presLayoutVars>
          <dgm:bulletEnabled val="1"/>
        </dgm:presLayoutVars>
      </dgm:prSet>
      <dgm:spPr/>
    </dgm:pt>
    <dgm:pt modelId="{E7FDE414-D384-4173-9144-7EB4CF309D35}" type="pres">
      <dgm:prSet presAssocID="{3AC9EAB2-EFA4-4A5D-86FF-BE2CDD27C884}" presName="invisiNode" presStyleLbl="node1" presStyleIdx="2" presStyleCnt="4"/>
      <dgm:spPr/>
    </dgm:pt>
    <dgm:pt modelId="{256BFBDD-DBAE-46A3-9D25-436DA8364F9D}" type="pres">
      <dgm:prSet presAssocID="{3AC9EAB2-EFA4-4A5D-86FF-BE2CDD27C884}"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by crawling outline"/>
        </a:ext>
      </dgm:extLst>
    </dgm:pt>
    <dgm:pt modelId="{3707AB25-387E-4375-BF07-2199BAF6F395}" type="pres">
      <dgm:prSet presAssocID="{F5F9CEF8-4282-434D-A320-F33CDD707DD5}" presName="sibTrans" presStyleLbl="sibTrans2D1" presStyleIdx="0" presStyleCnt="0"/>
      <dgm:spPr/>
    </dgm:pt>
    <dgm:pt modelId="{219F8F00-B903-472F-AECD-C07040CD17D2}" type="pres">
      <dgm:prSet presAssocID="{32D4FE46-9DEA-4949-98EE-E8498564FCC3}" presName="compNode" presStyleCnt="0"/>
      <dgm:spPr/>
    </dgm:pt>
    <dgm:pt modelId="{EB45EA29-DD05-48A7-A4C0-8DBC9F87242B}" type="pres">
      <dgm:prSet presAssocID="{32D4FE46-9DEA-4949-98EE-E8498564FCC3}" presName="bkgdShape" presStyleLbl="node1" presStyleIdx="3" presStyleCnt="4"/>
      <dgm:spPr/>
    </dgm:pt>
    <dgm:pt modelId="{E72EDAEC-FDEC-450E-A449-45915F3725F6}" type="pres">
      <dgm:prSet presAssocID="{32D4FE46-9DEA-4949-98EE-E8498564FCC3}" presName="nodeTx" presStyleLbl="node1" presStyleIdx="3" presStyleCnt="4">
        <dgm:presLayoutVars>
          <dgm:bulletEnabled val="1"/>
        </dgm:presLayoutVars>
      </dgm:prSet>
      <dgm:spPr/>
    </dgm:pt>
    <dgm:pt modelId="{081747E8-37E8-49E8-8B2B-E79622893257}" type="pres">
      <dgm:prSet presAssocID="{32D4FE46-9DEA-4949-98EE-E8498564FCC3}" presName="invisiNode" presStyleLbl="node1" presStyleIdx="3" presStyleCnt="4"/>
      <dgm:spPr/>
    </dgm:pt>
    <dgm:pt modelId="{2140C663-F842-472A-9C1A-29560C2AE0EE}" type="pres">
      <dgm:prSet presAssocID="{32D4FE46-9DEA-4949-98EE-E8498564FCC3}"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Juggler outline"/>
        </a:ext>
      </dgm:extLst>
    </dgm:pt>
  </dgm:ptLst>
  <dgm:cxnLst>
    <dgm:cxn modelId="{D8F95F26-C3F5-475A-9272-C589817A8F95}" type="presOf" srcId="{79930129-35A3-4DD9-B809-6D5ABF218D85}" destId="{82E657EA-E5FD-4E75-8745-289A8DD55E1E}" srcOrd="1" destOrd="0" presId="urn:microsoft.com/office/officeart/2005/8/layout/hList7"/>
    <dgm:cxn modelId="{A909C626-B9B9-488D-8EEA-DC79B983BBA9}" type="presOf" srcId="{F5F9CEF8-4282-434D-A320-F33CDD707DD5}" destId="{3707AB25-387E-4375-BF07-2199BAF6F395}" srcOrd="0" destOrd="0" presId="urn:microsoft.com/office/officeart/2005/8/layout/hList7"/>
    <dgm:cxn modelId="{1A047D3D-42F7-4E19-A0E3-AE41765C9DFF}" type="presOf" srcId="{79930129-35A3-4DD9-B809-6D5ABF218D85}" destId="{A57B6361-DC3F-48CC-9301-68BBB9E41D33}" srcOrd="0" destOrd="0" presId="urn:microsoft.com/office/officeart/2005/8/layout/hList7"/>
    <dgm:cxn modelId="{D826DF65-B0FA-434F-855C-C521EEAD69E2}" type="presOf" srcId="{496E9E10-914C-4B53-9561-197AEAC0F6FC}" destId="{1102A7BD-CB3A-49D2-8129-3894076FBA82}" srcOrd="0" destOrd="0" presId="urn:microsoft.com/office/officeart/2005/8/layout/hList7"/>
    <dgm:cxn modelId="{44103648-B04B-4360-81D6-82010FC3D199}" type="presOf" srcId="{9601486F-E3CC-4D04-813C-B01B4E7476AA}" destId="{188E05C4-9D13-4039-B378-138E2D57E988}" srcOrd="0" destOrd="0" presId="urn:microsoft.com/office/officeart/2005/8/layout/hList7"/>
    <dgm:cxn modelId="{9B87AE7B-7BDE-4295-A7BB-43405C6F6204}" type="presOf" srcId="{23747250-2D10-4E10-823B-85B9B3933BB5}" destId="{257DA164-655B-496B-83F8-EA1CBB5AEB6E}" srcOrd="0" destOrd="0" presId="urn:microsoft.com/office/officeart/2005/8/layout/hList7"/>
    <dgm:cxn modelId="{25B6D58E-0072-4684-ABFC-4A3A0F67B39A}" type="presOf" srcId="{32D4FE46-9DEA-4949-98EE-E8498564FCC3}" destId="{E72EDAEC-FDEC-450E-A449-45915F3725F6}" srcOrd="1" destOrd="0" presId="urn:microsoft.com/office/officeart/2005/8/layout/hList7"/>
    <dgm:cxn modelId="{F5CD40A4-B53B-40E1-A27A-935EC4446406}" type="presOf" srcId="{3AC9EAB2-EFA4-4A5D-86FF-BE2CDD27C884}" destId="{C3B72AEC-F4F9-47FA-B7DB-D42B93EE7B2B}" srcOrd="0" destOrd="0" presId="urn:microsoft.com/office/officeart/2005/8/layout/hList7"/>
    <dgm:cxn modelId="{030160A7-7BD0-49CF-A70D-76A913594020}" srcId="{23747250-2D10-4E10-823B-85B9B3933BB5}" destId="{9601486F-E3CC-4D04-813C-B01B4E7476AA}" srcOrd="1" destOrd="0" parTransId="{3AF9DDD5-8BAE-4526-9072-2B6595B27006}" sibTransId="{FA4EB1E7-3136-4D78-B9D8-CC4103CB438B}"/>
    <dgm:cxn modelId="{2BE810A8-ABDB-416E-9550-1C2FB5FD3838}" srcId="{23747250-2D10-4E10-823B-85B9B3933BB5}" destId="{3AC9EAB2-EFA4-4A5D-86FF-BE2CDD27C884}" srcOrd="2" destOrd="0" parTransId="{04078BE3-C6A3-457A-88E3-FBA8A9057628}" sibTransId="{F5F9CEF8-4282-434D-A320-F33CDD707DD5}"/>
    <dgm:cxn modelId="{DAFBCFAE-21CC-4A72-B4B5-6D02342336D3}" type="presOf" srcId="{FA4EB1E7-3136-4D78-B9D8-CC4103CB438B}" destId="{83D9C16E-28AB-4B33-AF0A-34DF0B8A524C}" srcOrd="0" destOrd="0" presId="urn:microsoft.com/office/officeart/2005/8/layout/hList7"/>
    <dgm:cxn modelId="{B93D58D4-331A-483E-99A1-63E7ED2A9631}" type="presOf" srcId="{32D4FE46-9DEA-4949-98EE-E8498564FCC3}" destId="{EB45EA29-DD05-48A7-A4C0-8DBC9F87242B}" srcOrd="0" destOrd="0" presId="urn:microsoft.com/office/officeart/2005/8/layout/hList7"/>
    <dgm:cxn modelId="{BF761BD7-4245-4081-B522-5DF1B693CFBF}" srcId="{23747250-2D10-4E10-823B-85B9B3933BB5}" destId="{32D4FE46-9DEA-4949-98EE-E8498564FCC3}" srcOrd="3" destOrd="0" parTransId="{CF7A4A9A-E2E5-46A0-9C2D-906EC8E25C5B}" sibTransId="{0506DAF4-5B22-449C-828A-40A0FECFF184}"/>
    <dgm:cxn modelId="{C596D4E8-2F45-4A29-A9DC-A404A8B954B0}" type="presOf" srcId="{9601486F-E3CC-4D04-813C-B01B4E7476AA}" destId="{2824E709-96E5-4E5A-AF58-E6F6527E039D}" srcOrd="1" destOrd="0" presId="urn:microsoft.com/office/officeart/2005/8/layout/hList7"/>
    <dgm:cxn modelId="{12D22AF5-F19F-4044-8690-CD2A0D71CC36}" type="presOf" srcId="{3AC9EAB2-EFA4-4A5D-86FF-BE2CDD27C884}" destId="{1F7B1798-890F-49E5-9E44-390FF9BB93DD}" srcOrd="1" destOrd="0" presId="urn:microsoft.com/office/officeart/2005/8/layout/hList7"/>
    <dgm:cxn modelId="{3F5D91F9-3E15-4B45-A2E6-402FD3805CDF}" srcId="{23747250-2D10-4E10-823B-85B9B3933BB5}" destId="{79930129-35A3-4DD9-B809-6D5ABF218D85}" srcOrd="0" destOrd="0" parTransId="{A5159134-6020-4E08-A4C5-7BC0663EE752}" sibTransId="{496E9E10-914C-4B53-9561-197AEAC0F6FC}"/>
    <dgm:cxn modelId="{72BF7620-A4C4-412B-87C9-57CF6D20E8BB}" type="presParOf" srcId="{257DA164-655B-496B-83F8-EA1CBB5AEB6E}" destId="{DCCCAC9D-84F4-4F82-A23A-66EE2715C6EB}" srcOrd="0" destOrd="0" presId="urn:microsoft.com/office/officeart/2005/8/layout/hList7"/>
    <dgm:cxn modelId="{E42C1A55-903E-4460-99E8-C800B682501D}" type="presParOf" srcId="{257DA164-655B-496B-83F8-EA1CBB5AEB6E}" destId="{864F3FA4-0704-4B4E-B10B-76F842FD7B59}" srcOrd="1" destOrd="0" presId="urn:microsoft.com/office/officeart/2005/8/layout/hList7"/>
    <dgm:cxn modelId="{70BD04BE-CA6D-4ED4-A7FB-0D2D4D1BE8FC}" type="presParOf" srcId="{864F3FA4-0704-4B4E-B10B-76F842FD7B59}" destId="{EA83FF24-659D-4AD4-B0F1-CE3669741B41}" srcOrd="0" destOrd="0" presId="urn:microsoft.com/office/officeart/2005/8/layout/hList7"/>
    <dgm:cxn modelId="{83F5BE96-2349-4D58-A0B4-76D8AE4B27F4}" type="presParOf" srcId="{EA83FF24-659D-4AD4-B0F1-CE3669741B41}" destId="{A57B6361-DC3F-48CC-9301-68BBB9E41D33}" srcOrd="0" destOrd="0" presId="urn:microsoft.com/office/officeart/2005/8/layout/hList7"/>
    <dgm:cxn modelId="{D7DF961C-AA22-4333-A6D6-C0FDB17FF1D2}" type="presParOf" srcId="{EA83FF24-659D-4AD4-B0F1-CE3669741B41}" destId="{82E657EA-E5FD-4E75-8745-289A8DD55E1E}" srcOrd="1" destOrd="0" presId="urn:microsoft.com/office/officeart/2005/8/layout/hList7"/>
    <dgm:cxn modelId="{C1722EB2-5FFA-4BF0-811F-B7377E6F8F88}" type="presParOf" srcId="{EA83FF24-659D-4AD4-B0F1-CE3669741B41}" destId="{A3BD2F33-50E9-4B62-AD4D-B6A4DC1CDB82}" srcOrd="2" destOrd="0" presId="urn:microsoft.com/office/officeart/2005/8/layout/hList7"/>
    <dgm:cxn modelId="{78297F45-C131-47B2-A6C1-07DEA7F5487E}" type="presParOf" srcId="{EA83FF24-659D-4AD4-B0F1-CE3669741B41}" destId="{A6E90E16-FE25-4CB4-9E80-EB4D116E0E95}" srcOrd="3" destOrd="0" presId="urn:microsoft.com/office/officeart/2005/8/layout/hList7"/>
    <dgm:cxn modelId="{2279CF30-BD80-4935-BAD2-6236DBC8B981}" type="presParOf" srcId="{864F3FA4-0704-4B4E-B10B-76F842FD7B59}" destId="{1102A7BD-CB3A-49D2-8129-3894076FBA82}" srcOrd="1" destOrd="0" presId="urn:microsoft.com/office/officeart/2005/8/layout/hList7"/>
    <dgm:cxn modelId="{647589A5-5068-43CF-A5A9-5C52BC4D4FDD}" type="presParOf" srcId="{864F3FA4-0704-4B4E-B10B-76F842FD7B59}" destId="{365A8AC7-0A26-4731-AED0-448232FDE3E0}" srcOrd="2" destOrd="0" presId="urn:microsoft.com/office/officeart/2005/8/layout/hList7"/>
    <dgm:cxn modelId="{80BF923F-4E9E-403C-A812-5E2E80F6B7A1}" type="presParOf" srcId="{365A8AC7-0A26-4731-AED0-448232FDE3E0}" destId="{188E05C4-9D13-4039-B378-138E2D57E988}" srcOrd="0" destOrd="0" presId="urn:microsoft.com/office/officeart/2005/8/layout/hList7"/>
    <dgm:cxn modelId="{D779E7CF-A386-422E-9FAE-3CD6F031EAB7}" type="presParOf" srcId="{365A8AC7-0A26-4731-AED0-448232FDE3E0}" destId="{2824E709-96E5-4E5A-AF58-E6F6527E039D}" srcOrd="1" destOrd="0" presId="urn:microsoft.com/office/officeart/2005/8/layout/hList7"/>
    <dgm:cxn modelId="{5333CFEA-7D74-41C7-9881-5073DBD6B3B5}" type="presParOf" srcId="{365A8AC7-0A26-4731-AED0-448232FDE3E0}" destId="{7D64E407-A145-4E50-B4D6-634627A91894}" srcOrd="2" destOrd="0" presId="urn:microsoft.com/office/officeart/2005/8/layout/hList7"/>
    <dgm:cxn modelId="{140CF1BC-1673-4694-98EA-3085352F328D}" type="presParOf" srcId="{365A8AC7-0A26-4731-AED0-448232FDE3E0}" destId="{236FFBFA-9DD9-4B47-AEB9-3374A5C5D5D9}" srcOrd="3" destOrd="0" presId="urn:microsoft.com/office/officeart/2005/8/layout/hList7"/>
    <dgm:cxn modelId="{36060EAD-8B41-4516-8F4C-6F4D83E52464}" type="presParOf" srcId="{864F3FA4-0704-4B4E-B10B-76F842FD7B59}" destId="{83D9C16E-28AB-4B33-AF0A-34DF0B8A524C}" srcOrd="3" destOrd="0" presId="urn:microsoft.com/office/officeart/2005/8/layout/hList7"/>
    <dgm:cxn modelId="{4E1B58AF-3152-45E2-B9C9-C241D1F02D31}" type="presParOf" srcId="{864F3FA4-0704-4B4E-B10B-76F842FD7B59}" destId="{ECB19491-FFD2-4376-822C-8D7381E11799}" srcOrd="4" destOrd="0" presId="urn:microsoft.com/office/officeart/2005/8/layout/hList7"/>
    <dgm:cxn modelId="{3545DEBA-5678-4F0E-9854-77D949ACE943}" type="presParOf" srcId="{ECB19491-FFD2-4376-822C-8D7381E11799}" destId="{C3B72AEC-F4F9-47FA-B7DB-D42B93EE7B2B}" srcOrd="0" destOrd="0" presId="urn:microsoft.com/office/officeart/2005/8/layout/hList7"/>
    <dgm:cxn modelId="{6E9644F4-E1A7-45D3-9509-D145137F944E}" type="presParOf" srcId="{ECB19491-FFD2-4376-822C-8D7381E11799}" destId="{1F7B1798-890F-49E5-9E44-390FF9BB93DD}" srcOrd="1" destOrd="0" presId="urn:microsoft.com/office/officeart/2005/8/layout/hList7"/>
    <dgm:cxn modelId="{45F63E6F-508D-43CB-972F-14B96F627B53}" type="presParOf" srcId="{ECB19491-FFD2-4376-822C-8D7381E11799}" destId="{E7FDE414-D384-4173-9144-7EB4CF309D35}" srcOrd="2" destOrd="0" presId="urn:microsoft.com/office/officeart/2005/8/layout/hList7"/>
    <dgm:cxn modelId="{E36EFB11-1FEB-4CE5-9CDC-815F57CB8BC2}" type="presParOf" srcId="{ECB19491-FFD2-4376-822C-8D7381E11799}" destId="{256BFBDD-DBAE-46A3-9D25-436DA8364F9D}" srcOrd="3" destOrd="0" presId="urn:microsoft.com/office/officeart/2005/8/layout/hList7"/>
    <dgm:cxn modelId="{C20DA288-462B-4CA7-AEE2-4645CA17DB5D}" type="presParOf" srcId="{864F3FA4-0704-4B4E-B10B-76F842FD7B59}" destId="{3707AB25-387E-4375-BF07-2199BAF6F395}" srcOrd="5" destOrd="0" presId="urn:microsoft.com/office/officeart/2005/8/layout/hList7"/>
    <dgm:cxn modelId="{278D83B9-1066-4E2E-9419-1560E4559F8A}" type="presParOf" srcId="{864F3FA4-0704-4B4E-B10B-76F842FD7B59}" destId="{219F8F00-B903-472F-AECD-C07040CD17D2}" srcOrd="6" destOrd="0" presId="urn:microsoft.com/office/officeart/2005/8/layout/hList7"/>
    <dgm:cxn modelId="{53EEF011-5843-4CB4-94FE-354B5C534470}" type="presParOf" srcId="{219F8F00-B903-472F-AECD-C07040CD17D2}" destId="{EB45EA29-DD05-48A7-A4C0-8DBC9F87242B}" srcOrd="0" destOrd="0" presId="urn:microsoft.com/office/officeart/2005/8/layout/hList7"/>
    <dgm:cxn modelId="{B2B806F1-E24F-4C31-9AA4-4281661C6370}" type="presParOf" srcId="{219F8F00-B903-472F-AECD-C07040CD17D2}" destId="{E72EDAEC-FDEC-450E-A449-45915F3725F6}" srcOrd="1" destOrd="0" presId="urn:microsoft.com/office/officeart/2005/8/layout/hList7"/>
    <dgm:cxn modelId="{C6755D5A-6B57-4B7D-9A60-B5515A5E335A}" type="presParOf" srcId="{219F8F00-B903-472F-AECD-C07040CD17D2}" destId="{081747E8-37E8-49E8-8B2B-E79622893257}" srcOrd="2" destOrd="0" presId="urn:microsoft.com/office/officeart/2005/8/layout/hList7"/>
    <dgm:cxn modelId="{44CB570F-B4D6-4C01-90E0-F0FA95AF6F5F}" type="presParOf" srcId="{219F8F00-B903-472F-AECD-C07040CD17D2}" destId="{2140C663-F842-472A-9C1A-29560C2AE0E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B6361-DC3F-48CC-9301-68BBB9E41D33}">
      <dsp:nvSpPr>
        <dsp:cNvPr id="0" name=""/>
        <dsp:cNvSpPr/>
      </dsp:nvSpPr>
      <dsp:spPr>
        <a:xfrm>
          <a:off x="0" y="0"/>
          <a:ext cx="2569852" cy="4351338"/>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Genetics</a:t>
          </a:r>
        </a:p>
      </dsp:txBody>
      <dsp:txXfrm>
        <a:off x="0" y="1740535"/>
        <a:ext cx="2569852" cy="1740535"/>
      </dsp:txXfrm>
    </dsp:sp>
    <dsp:sp modelId="{A6E90E16-FE25-4CB4-9E80-EB4D116E0E95}">
      <dsp:nvSpPr>
        <dsp:cNvPr id="0" name=""/>
        <dsp:cNvSpPr/>
      </dsp:nvSpPr>
      <dsp:spPr>
        <a:xfrm>
          <a:off x="562880"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8E05C4-9D13-4039-B378-138E2D57E988}">
      <dsp:nvSpPr>
        <dsp:cNvPr id="0" name=""/>
        <dsp:cNvSpPr/>
      </dsp:nvSpPr>
      <dsp:spPr>
        <a:xfrm>
          <a:off x="2649399" y="0"/>
          <a:ext cx="2569852" cy="4351338"/>
        </a:xfrm>
        <a:prstGeom prst="roundRect">
          <a:avLst>
            <a:gd name="adj" fmla="val 10000"/>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Environment</a:t>
          </a:r>
        </a:p>
      </dsp:txBody>
      <dsp:txXfrm>
        <a:off x="2649399" y="1740535"/>
        <a:ext cx="2569852" cy="1740535"/>
      </dsp:txXfrm>
    </dsp:sp>
    <dsp:sp modelId="{236FFBFA-9DD9-4B47-AEB9-3374A5C5D5D9}">
      <dsp:nvSpPr>
        <dsp:cNvPr id="0" name=""/>
        <dsp:cNvSpPr/>
      </dsp:nvSpPr>
      <dsp:spPr>
        <a:xfrm>
          <a:off x="3209828"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B72AEC-F4F9-47FA-B7DB-D42B93EE7B2B}">
      <dsp:nvSpPr>
        <dsp:cNvPr id="0" name=""/>
        <dsp:cNvSpPr/>
      </dsp:nvSpPr>
      <dsp:spPr>
        <a:xfrm>
          <a:off x="5296347" y="0"/>
          <a:ext cx="2569852" cy="435133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Development</a:t>
          </a:r>
        </a:p>
      </dsp:txBody>
      <dsp:txXfrm>
        <a:off x="5296347" y="1740535"/>
        <a:ext cx="2569852" cy="1740535"/>
      </dsp:txXfrm>
    </dsp:sp>
    <dsp:sp modelId="{256BFBDD-DBAE-46A3-9D25-436DA8364F9D}">
      <dsp:nvSpPr>
        <dsp:cNvPr id="0" name=""/>
        <dsp:cNvSpPr/>
      </dsp:nvSpPr>
      <dsp:spPr>
        <a:xfrm>
          <a:off x="5856776" y="261080"/>
          <a:ext cx="1448995" cy="144899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45EA29-DD05-48A7-A4C0-8DBC9F87242B}">
      <dsp:nvSpPr>
        <dsp:cNvPr id="0" name=""/>
        <dsp:cNvSpPr/>
      </dsp:nvSpPr>
      <dsp:spPr>
        <a:xfrm>
          <a:off x="7943295" y="0"/>
          <a:ext cx="2569852" cy="4351338"/>
        </a:xfrm>
        <a:prstGeom prst="roundRect">
          <a:avLst>
            <a:gd name="adj" fmla="val 10000"/>
          </a:avLst>
        </a:prstGeom>
        <a:solidFill>
          <a:schemeClr val="bg2">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Behavior</a:t>
          </a:r>
        </a:p>
      </dsp:txBody>
      <dsp:txXfrm>
        <a:off x="7943295" y="1740535"/>
        <a:ext cx="2569852" cy="1740535"/>
      </dsp:txXfrm>
    </dsp:sp>
    <dsp:sp modelId="{2140C663-F842-472A-9C1A-29560C2AE0EE}">
      <dsp:nvSpPr>
        <dsp:cNvPr id="0" name=""/>
        <dsp:cNvSpPr/>
      </dsp:nvSpPr>
      <dsp:spPr>
        <a:xfrm>
          <a:off x="8503724" y="261080"/>
          <a:ext cx="1448995" cy="144899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CCAC9D-84F4-4F82-A23A-66EE2715C6EB}">
      <dsp:nvSpPr>
        <dsp:cNvPr id="0" name=""/>
        <dsp:cNvSpPr/>
      </dsp:nvSpPr>
      <dsp:spPr>
        <a:xfrm>
          <a:off x="420623" y="3481070"/>
          <a:ext cx="9674352" cy="652700"/>
        </a:xfrm>
        <a:prstGeom prst="leftRightArrow">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8F55F-23E9-4BC2-B339-22A2E5E1D566}" type="datetimeFigureOut">
              <a:rPr lang="en-CA" smtClean="0"/>
              <a:t>2024-03-25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D242E-5DB6-44A5-AF82-DD0ECE84457D}" type="slidenum">
              <a:rPr lang="en-CA" smtClean="0"/>
              <a:t>‹#›</a:t>
            </a:fld>
            <a:endParaRPr lang="en-CA"/>
          </a:p>
        </p:txBody>
      </p:sp>
    </p:spTree>
    <p:extLst>
      <p:ext uri="{BB962C8B-B14F-4D97-AF65-F5344CB8AC3E}">
        <p14:creationId xmlns:p14="http://schemas.microsoft.com/office/powerpoint/2010/main" val="411574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4</a:t>
            </a:fld>
            <a:endParaRPr lang="en-CA"/>
          </a:p>
        </p:txBody>
      </p:sp>
    </p:spTree>
    <p:extLst>
      <p:ext uri="{BB962C8B-B14F-4D97-AF65-F5344CB8AC3E}">
        <p14:creationId xmlns:p14="http://schemas.microsoft.com/office/powerpoint/2010/main" val="397809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0" dirty="0" err="1"/>
              <a:t>Speliotes</a:t>
            </a:r>
            <a:r>
              <a:rPr lang="en-CA" sz="1200" i="0" dirty="0"/>
              <a:t> EK et al. Nat Genet. 2010;42:937-948</a:t>
            </a:r>
            <a:br>
              <a:rPr lang="en-CA" sz="1200" i="0" dirty="0"/>
            </a:br>
            <a:r>
              <a:rPr lang="en-CA" dirty="0"/>
              <a:t>Figure 2a</a:t>
            </a:r>
          </a:p>
        </p:txBody>
      </p:sp>
      <p:sp>
        <p:nvSpPr>
          <p:cNvPr id="4" name="Slide Number Placeholder 3"/>
          <p:cNvSpPr>
            <a:spLocks noGrp="1"/>
          </p:cNvSpPr>
          <p:nvPr>
            <p:ph type="sldNum" sz="quarter" idx="5"/>
          </p:nvPr>
        </p:nvSpPr>
        <p:spPr/>
        <p:txBody>
          <a:bodyPr/>
          <a:lstStyle/>
          <a:p>
            <a:fld id="{037D242E-5DB6-44A5-AF82-DD0ECE84457D}" type="slidenum">
              <a:rPr lang="en-CA" smtClean="0"/>
              <a:t>16</a:t>
            </a:fld>
            <a:endParaRPr lang="en-CA"/>
          </a:p>
        </p:txBody>
      </p:sp>
    </p:spTree>
    <p:extLst>
      <p:ext uri="{BB962C8B-B14F-4D97-AF65-F5344CB8AC3E}">
        <p14:creationId xmlns:p14="http://schemas.microsoft.com/office/powerpoint/2010/main" val="192652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E64A0E"/>
                </a:solidFill>
                <a:effectLst/>
                <a:uLnTx/>
                <a:uFillTx/>
                <a:latin typeface="Verdana" pitchFamily="34" charset="0"/>
                <a:ea typeface="+mn-ea"/>
                <a:cs typeface="+mn-cs"/>
              </a:rPr>
              <a:t> Slide </a:t>
            </a: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900" b="0" i="0" u="none" strike="noStrike" kern="1200" cap="none" spc="0" normalizeH="0" baseline="0" noProof="0">
              <a:ln>
                <a:noFill/>
              </a:ln>
              <a:solidFill>
                <a:srgbClr val="E64A0E"/>
              </a:solidFill>
              <a:effectLst/>
              <a:uLnTx/>
              <a:uFillTx/>
              <a:latin typeface="Verdana" pitchFamily="34" charset="0"/>
              <a:ea typeface="+mn-ea"/>
              <a:cs typeface="+mn-cs"/>
            </a:endParaRPr>
          </a:p>
        </p:txBody>
      </p:sp>
    </p:spTree>
    <p:extLst>
      <p:ext uri="{BB962C8B-B14F-4D97-AF65-F5344CB8AC3E}">
        <p14:creationId xmlns:p14="http://schemas.microsoft.com/office/powerpoint/2010/main" val="1267181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79DA27-E101-406F-AE1C-9D6671D1FA52}" type="slidenum">
              <a:rPr lang="en-US" smtClean="0"/>
              <a:pPr/>
              <a:t>20</a:t>
            </a:fld>
            <a:endParaRPr lang="en-US"/>
          </a:p>
        </p:txBody>
      </p:sp>
    </p:spTree>
    <p:extLst>
      <p:ext uri="{BB962C8B-B14F-4D97-AF65-F5344CB8AC3E}">
        <p14:creationId xmlns:p14="http://schemas.microsoft.com/office/powerpoint/2010/main" val="4086930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21</a:t>
            </a:fld>
            <a:endParaRPr lang="en-CA"/>
          </a:p>
        </p:txBody>
      </p:sp>
    </p:spTree>
    <p:extLst>
      <p:ext uri="{BB962C8B-B14F-4D97-AF65-F5344CB8AC3E}">
        <p14:creationId xmlns:p14="http://schemas.microsoft.com/office/powerpoint/2010/main" val="1545082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4FBA28AD-6A07-490A-8D3A-F43D572E6621}"/>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900" b="0" i="0" u="none" strike="noStrike" kern="1200" cap="none" spc="0" normalizeH="0" baseline="0" noProof="0">
              <a:ln>
                <a:noFill/>
              </a:ln>
              <a:solidFill>
                <a:srgbClr val="E64A0E"/>
              </a:solidFill>
              <a:effectLst/>
              <a:uLnTx/>
              <a:uFillTx/>
              <a:latin typeface="Verdana" pitchFamily="34" charset="0"/>
              <a:ea typeface="+mn-ea"/>
              <a:cs typeface="+mn-cs"/>
            </a:endParaRPr>
          </a:p>
        </p:txBody>
      </p:sp>
    </p:spTree>
    <p:extLst>
      <p:ext uri="{BB962C8B-B14F-4D97-AF65-F5344CB8AC3E}">
        <p14:creationId xmlns:p14="http://schemas.microsoft.com/office/powerpoint/2010/main" val="150926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4FBA28AD-6A07-490A-8D3A-F43D572E6621}"/>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900" b="0" i="0" u="none" strike="noStrike" kern="1200" cap="none" spc="0" normalizeH="0" baseline="0" noProof="0">
              <a:ln>
                <a:noFill/>
              </a:ln>
              <a:solidFill>
                <a:srgbClr val="E64A0E"/>
              </a:solidFill>
              <a:effectLst/>
              <a:uLnTx/>
              <a:uFillTx/>
              <a:latin typeface="Verdana" pitchFamily="34" charset="0"/>
              <a:ea typeface="+mn-ea"/>
              <a:cs typeface="+mn-cs"/>
            </a:endParaRPr>
          </a:p>
        </p:txBody>
      </p:sp>
    </p:spTree>
    <p:extLst>
      <p:ext uri="{BB962C8B-B14F-4D97-AF65-F5344CB8AC3E}">
        <p14:creationId xmlns:p14="http://schemas.microsoft.com/office/powerpoint/2010/main" val="1539747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24</a:t>
            </a:fld>
            <a:endParaRPr lang="en-CA"/>
          </a:p>
        </p:txBody>
      </p:sp>
    </p:spTree>
    <p:extLst>
      <p:ext uri="{BB962C8B-B14F-4D97-AF65-F5344CB8AC3E}">
        <p14:creationId xmlns:p14="http://schemas.microsoft.com/office/powerpoint/2010/main" val="1056569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b (Slides 9, 13 and 14; Polygenic obesity is due to the simultaneous presence of DNA variations in multiple genes that control body weight) </a:t>
            </a:r>
          </a:p>
          <a:p>
            <a:pPr marL="228600" indent="-228600">
              <a:buAutoNum type="arabicPeriod"/>
            </a:pPr>
            <a:r>
              <a:rPr lang="en-US"/>
              <a:t>b (Slide 17; high stress levels can lead to weight gain)</a:t>
            </a:r>
          </a:p>
          <a:p>
            <a:pPr marL="228600" indent="-228600">
              <a:buAutoNum type="arabicPeriod"/>
            </a:pPr>
            <a:r>
              <a:rPr lang="en-US"/>
              <a:t>d (Slides 17 and 18; urban sprawl reduces accessibility to/need for physical activities)</a:t>
            </a:r>
          </a:p>
        </p:txBody>
      </p:sp>
      <p:sp>
        <p:nvSpPr>
          <p:cNvPr id="4" name="Slide Number Placeholder 3"/>
          <p:cNvSpPr>
            <a:spLocks noGrp="1"/>
          </p:cNvSpPr>
          <p:nvPr>
            <p:ph type="sldNum" sz="quarter" idx="5"/>
          </p:nvPr>
        </p:nvSpPr>
        <p:spPr/>
        <p:txBody>
          <a:bodyPr/>
          <a:lstStyle/>
          <a:p>
            <a:fld id="{F55C3A4A-438B-4C02-AD11-AE32F1D429DA}" type="slidenum">
              <a:rPr lang="en-CA" smtClean="0"/>
              <a:pPr/>
              <a:t>26</a:t>
            </a:fld>
            <a:endParaRPr lang="en-CA"/>
          </a:p>
        </p:txBody>
      </p:sp>
    </p:spTree>
    <p:extLst>
      <p:ext uri="{BB962C8B-B14F-4D97-AF65-F5344CB8AC3E}">
        <p14:creationId xmlns:p14="http://schemas.microsoft.com/office/powerpoint/2010/main" val="235863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Suggested speaker notes:</a:t>
            </a:r>
          </a:p>
          <a:p>
            <a:r>
              <a:rPr lang="en-US" sz="1200" b="1" dirty="0">
                <a:solidFill>
                  <a:srgbClr val="002060"/>
                </a:solidFill>
                <a:latin typeface="Verdana" panose="020B0604030504040204" pitchFamily="34" charset="0"/>
                <a:ea typeface="Verdana" panose="020B0604030504040204" pitchFamily="34" charset="0"/>
              </a:rPr>
              <a:t>Adipose Tissue: </a:t>
            </a:r>
            <a:r>
              <a:rPr lang="en-US" sz="1200" b="0" dirty="0">
                <a:solidFill>
                  <a:srgbClr val="002060"/>
                </a:solidFill>
                <a:latin typeface="Verdana" panose="020B0604030504040204" pitchFamily="34" charset="0"/>
                <a:ea typeface="Verdana" panose="020B0604030504040204" pitchFamily="34" charset="0"/>
              </a:rPr>
              <a:t>leptin produced mostly by white adipocytes, secretion is positively correlated with lipid content and signals to the hypothalamus to reduce appetite</a:t>
            </a:r>
          </a:p>
          <a:p>
            <a:r>
              <a:rPr lang="en-US" sz="1200" b="1" dirty="0">
                <a:solidFill>
                  <a:srgbClr val="002060"/>
                </a:solidFill>
                <a:latin typeface="Verdana" panose="020B0604030504040204" pitchFamily="34" charset="0"/>
                <a:ea typeface="Verdana" panose="020B0604030504040204" pitchFamily="34" charset="0"/>
              </a:rPr>
              <a:t>Stomach and intestines: </a:t>
            </a:r>
            <a:r>
              <a:rPr lang="en-US" sz="1200" b="0" dirty="0">
                <a:solidFill>
                  <a:srgbClr val="002060"/>
                </a:solidFill>
                <a:latin typeface="Verdana" panose="020B0604030504040204" pitchFamily="34" charset="0"/>
                <a:ea typeface="Verdana" panose="020B0604030504040204" pitchFamily="34" charset="0"/>
              </a:rPr>
              <a:t>GLP-1, peptide YY, oxyntomodulin, for example, mediate satiety</a:t>
            </a:r>
            <a:endParaRPr lang="en-US" sz="1200" b="1" dirty="0">
              <a:solidFill>
                <a:srgbClr val="002060"/>
              </a:solidFill>
              <a:latin typeface="Verdana" panose="020B0604030504040204" pitchFamily="34" charset="0"/>
              <a:ea typeface="Verdana" panose="020B0604030504040204" pitchFamily="34" charset="0"/>
            </a:endParaRPr>
          </a:p>
          <a:p>
            <a:r>
              <a:rPr lang="en-US" sz="1200" b="1" dirty="0">
                <a:solidFill>
                  <a:srgbClr val="002060"/>
                </a:solidFill>
                <a:latin typeface="Verdana" panose="020B0604030504040204" pitchFamily="34" charset="0"/>
                <a:ea typeface="Verdana" panose="020B0604030504040204" pitchFamily="34" charset="0"/>
              </a:rPr>
              <a:t>Pancreas: </a:t>
            </a:r>
            <a:r>
              <a:rPr lang="en-US" sz="1200" b="0" dirty="0">
                <a:solidFill>
                  <a:srgbClr val="002060"/>
                </a:solidFill>
                <a:latin typeface="Verdana" panose="020B0604030504040204" pitchFamily="34" charset="0"/>
                <a:ea typeface="Verdana" panose="020B0604030504040204" pitchFamily="34" charset="0"/>
              </a:rPr>
              <a:t>pancreatic polypeptide and amylin, for example, mediate satiety</a:t>
            </a:r>
          </a:p>
          <a:p>
            <a:r>
              <a:rPr lang="en-US" sz="1200" b="1" dirty="0">
                <a:solidFill>
                  <a:srgbClr val="002060"/>
                </a:solidFill>
                <a:latin typeface="Verdana" panose="020B0604030504040204" pitchFamily="34" charset="0"/>
                <a:ea typeface="Verdana" panose="020B0604030504040204" pitchFamily="34" charset="0"/>
              </a:rPr>
              <a:t>Medications</a:t>
            </a:r>
            <a:r>
              <a:rPr lang="en-US" sz="1200" b="0" dirty="0">
                <a:solidFill>
                  <a:srgbClr val="002060"/>
                </a:solidFill>
                <a:latin typeface="Verdana" panose="020B0604030504040204" pitchFamily="34" charset="0"/>
                <a:ea typeface="Verdana" panose="020B0604030504040204" pitchFamily="34" charset="0"/>
              </a:rPr>
              <a:t>: some medications (e.g., corticosteroids) cause unwanted weight gain in addition to its intended therapeutic effect(s)</a:t>
            </a:r>
          </a:p>
          <a:p>
            <a:r>
              <a:rPr lang="en-US" sz="1200" b="1" dirty="0">
                <a:solidFill>
                  <a:srgbClr val="002060"/>
                </a:solidFill>
                <a:latin typeface="Verdana" panose="020B0604030504040204" pitchFamily="34" charset="0"/>
                <a:ea typeface="Verdana" panose="020B0604030504040204" pitchFamily="34" charset="0"/>
              </a:rPr>
              <a:t>Hedonic input </a:t>
            </a:r>
            <a:r>
              <a:rPr lang="en-US" sz="1200" b="0" dirty="0">
                <a:solidFill>
                  <a:srgbClr val="002060"/>
                </a:solidFill>
                <a:latin typeface="Verdana" panose="020B0604030504040204" pitchFamily="34" charset="0"/>
                <a:ea typeface="Verdana" panose="020B0604030504040204" pitchFamily="34" charset="0"/>
              </a:rPr>
              <a:t>refers to eating based on pleasure, and is mainly under mesolimbic control, mediated by feelings of wanting or liking to eat</a:t>
            </a:r>
          </a:p>
          <a:p>
            <a:r>
              <a:rPr lang="en-US" sz="1200" b="1" dirty="0">
                <a:solidFill>
                  <a:srgbClr val="002060"/>
                </a:solidFill>
                <a:latin typeface="Verdana" panose="020B0604030504040204" pitchFamily="34" charset="0"/>
                <a:ea typeface="Verdana" panose="020B0604030504040204" pitchFamily="34" charset="0"/>
              </a:rPr>
              <a:t>Genetics</a:t>
            </a:r>
            <a:r>
              <a:rPr lang="en-US" sz="1200" b="0" dirty="0">
                <a:solidFill>
                  <a:srgbClr val="002060"/>
                </a:solidFill>
                <a:latin typeface="Verdana" panose="020B0604030504040204" pitchFamily="34" charset="0"/>
                <a:ea typeface="Verdana" panose="020B0604030504040204" pitchFamily="34" charset="0"/>
              </a:rPr>
              <a:t>: </a:t>
            </a:r>
            <a:r>
              <a:rPr lang="en-US" b="0" i="0" dirty="0">
                <a:solidFill>
                  <a:srgbClr val="212121"/>
                </a:solidFill>
                <a:effectLst/>
                <a:latin typeface="Cambria" panose="02040503050406030204" pitchFamily="18" charset="0"/>
              </a:rPr>
              <a:t>approximately 70%-80% of weight variation is attributed to genetic factors. H</a:t>
            </a:r>
            <a:r>
              <a:rPr lang="en-US" sz="1200" b="0" dirty="0">
                <a:solidFill>
                  <a:srgbClr val="002060"/>
                </a:solidFill>
                <a:latin typeface="Verdana" panose="020B0604030504040204" pitchFamily="34" charset="0"/>
                <a:ea typeface="Verdana" panose="020B0604030504040204" pitchFamily="34" charset="0"/>
              </a:rPr>
              <a:t>uman obesity genotypes result from complex </a:t>
            </a:r>
            <a:r>
              <a:rPr lang="en-US" b="0" i="0" dirty="0">
                <a:solidFill>
                  <a:srgbClr val="212121"/>
                </a:solidFill>
                <a:effectLst/>
                <a:latin typeface="Cambria" panose="02040503050406030204" pitchFamily="18" charset="0"/>
              </a:rPr>
              <a:t>networks of gene-gene and gene-environment interactions with a growing number of obesity-related or obesity-causing genes</a:t>
            </a:r>
            <a:endParaRPr lang="en-US" sz="1200" b="0" dirty="0">
              <a:solidFill>
                <a:srgbClr val="002060"/>
              </a:solidFill>
              <a:latin typeface="Verdana" panose="020B0604030504040204" pitchFamily="34" charset="0"/>
              <a:ea typeface="Verdana" panose="020B0604030504040204" pitchFamily="34" charset="0"/>
            </a:endParaRPr>
          </a:p>
          <a:p>
            <a:r>
              <a:rPr lang="en-US" sz="1200" b="1" dirty="0">
                <a:solidFill>
                  <a:srgbClr val="002060"/>
                </a:solidFill>
                <a:latin typeface="Verdana" panose="020B0604030504040204" pitchFamily="34" charset="0"/>
                <a:ea typeface="Verdana" panose="020B0604030504040204" pitchFamily="34" charset="0"/>
              </a:rPr>
              <a:t>Environment:</a:t>
            </a:r>
            <a:r>
              <a:rPr lang="en-US" sz="1200" b="0" dirty="0">
                <a:solidFill>
                  <a:srgbClr val="002060"/>
                </a:solidFill>
                <a:latin typeface="Verdana" panose="020B0604030504040204" pitchFamily="34" charset="0"/>
                <a:ea typeface="Verdana" panose="020B0604030504040204" pitchFamily="34" charset="0"/>
              </a:rPr>
              <a:t> obesogenic environments are not enough to explain obesity, but early (i.e., prenatal) / general exposure to adverse environments can cause vascular, metabolic, and neuro-endocrine adaptations that predispose one to late-onset diseases, i.e., obesity</a:t>
            </a:r>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5</a:t>
            </a:fld>
            <a:endParaRPr lang="en-CA"/>
          </a:p>
        </p:txBody>
      </p:sp>
    </p:spTree>
    <p:extLst>
      <p:ext uri="{BB962C8B-B14F-4D97-AF65-F5344CB8AC3E}">
        <p14:creationId xmlns:p14="http://schemas.microsoft.com/office/powerpoint/2010/main" val="358425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Suggested speaker notes:</a:t>
            </a:r>
          </a:p>
          <a:p>
            <a:r>
              <a:rPr lang="en-US" sz="1800" dirty="0">
                <a:effectLst/>
                <a:latin typeface="Segoe UI" panose="020B0502040204020203" pitchFamily="34" charset="0"/>
              </a:rPr>
              <a:t>One's unique 'genetics' interacts with the 'assumed' obesogenic environment (discussed later in this module) which subsequently influences one’s development. The developmental impact on one’s eating behaviors may include resistance to signals of satiety.</a:t>
            </a:r>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6</a:t>
            </a:fld>
            <a:endParaRPr lang="en-CA"/>
          </a:p>
        </p:txBody>
      </p:sp>
    </p:spTree>
    <p:extLst>
      <p:ext uri="{BB962C8B-B14F-4D97-AF65-F5344CB8AC3E}">
        <p14:creationId xmlns:p14="http://schemas.microsoft.com/office/powerpoint/2010/main" val="305768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7</a:t>
            </a:fld>
            <a:endParaRPr lang="en-CA"/>
          </a:p>
        </p:txBody>
      </p:sp>
    </p:spTree>
    <p:extLst>
      <p:ext uri="{BB962C8B-B14F-4D97-AF65-F5344CB8AC3E}">
        <p14:creationId xmlns:p14="http://schemas.microsoft.com/office/powerpoint/2010/main" val="129586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8</a:t>
            </a:fld>
            <a:endParaRPr lang="en-CA"/>
          </a:p>
        </p:txBody>
      </p:sp>
    </p:spTree>
    <p:extLst>
      <p:ext uri="{BB962C8B-B14F-4D97-AF65-F5344CB8AC3E}">
        <p14:creationId xmlns:p14="http://schemas.microsoft.com/office/powerpoint/2010/main" val="233272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10</a:t>
            </a:fld>
            <a:endParaRPr lang="en-CA"/>
          </a:p>
        </p:txBody>
      </p:sp>
    </p:spTree>
    <p:extLst>
      <p:ext uri="{BB962C8B-B14F-4D97-AF65-F5344CB8AC3E}">
        <p14:creationId xmlns:p14="http://schemas.microsoft.com/office/powerpoint/2010/main" val="2080469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576E89B1-B476-4C59-A1AE-E6F2A1941AB8}" type="slidenum">
              <a:rPr lang="en-US" noProof="0" smtClean="0"/>
              <a:pPr lvl="0"/>
              <a:t>13</a:t>
            </a:fld>
            <a:endParaRPr lang="en-US" noProof="0"/>
          </a:p>
        </p:txBody>
      </p:sp>
      <p:sp>
        <p:nvSpPr>
          <p:cNvPr id="6" name="Slide Image Placeholder 5">
            <a:extLst>
              <a:ext uri="{FF2B5EF4-FFF2-40B4-BE49-F238E27FC236}">
                <a16:creationId xmlns:a16="http://schemas.microsoft.com/office/drawing/2014/main" id="{F269024A-3886-4EA1-AA33-490DABF67327}"/>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3950245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14</a:t>
            </a:fld>
            <a:endParaRPr lang="en-CA"/>
          </a:p>
        </p:txBody>
      </p:sp>
    </p:spTree>
    <p:extLst>
      <p:ext uri="{BB962C8B-B14F-4D97-AF65-F5344CB8AC3E}">
        <p14:creationId xmlns:p14="http://schemas.microsoft.com/office/powerpoint/2010/main" val="23124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B52CC7B8-4957-4255-82D2-37D0E7D4D506}"/>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900" b="0" i="0" u="none" strike="noStrike" kern="1200" cap="none" spc="0" normalizeH="0" baseline="0" noProof="0">
              <a:ln>
                <a:noFill/>
              </a:ln>
              <a:solidFill>
                <a:srgbClr val="E64A0E"/>
              </a:solidFill>
              <a:effectLst/>
              <a:uLnTx/>
              <a:uFillTx/>
              <a:latin typeface="Verdana" pitchFamily="34" charset="0"/>
              <a:ea typeface="+mn-ea"/>
              <a:cs typeface="+mn-cs"/>
            </a:endParaRPr>
          </a:p>
        </p:txBody>
      </p:sp>
    </p:spTree>
    <p:extLst>
      <p:ext uri="{BB962C8B-B14F-4D97-AF65-F5344CB8AC3E}">
        <p14:creationId xmlns:p14="http://schemas.microsoft.com/office/powerpoint/2010/main" val="376561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49A1-41C5-4FA5-807A-24122AA5D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6D0E99C-FB00-4D6F-85B3-EF51C0D12D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7366204-1EB6-45F6-9918-CE03BB10F1F5}"/>
              </a:ext>
            </a:extLst>
          </p:cNvPr>
          <p:cNvSpPr>
            <a:spLocks noGrp="1"/>
          </p:cNvSpPr>
          <p:nvPr>
            <p:ph type="dt" sz="half" idx="10"/>
          </p:nvPr>
        </p:nvSpPr>
        <p:spPr/>
        <p:txBody>
          <a:bodyPr/>
          <a:lstStyle/>
          <a:p>
            <a:fld id="{18A46B71-A8A5-41C3-B568-1239194ABB7A}" type="datetimeFigureOut">
              <a:rPr lang="en-CA" smtClean="0"/>
              <a:t>2024-03-25</a:t>
            </a:fld>
            <a:endParaRPr lang="en-CA"/>
          </a:p>
        </p:txBody>
      </p:sp>
      <p:sp>
        <p:nvSpPr>
          <p:cNvPr id="5" name="Footer Placeholder 4">
            <a:extLst>
              <a:ext uri="{FF2B5EF4-FFF2-40B4-BE49-F238E27FC236}">
                <a16:creationId xmlns:a16="http://schemas.microsoft.com/office/drawing/2014/main" id="{F20A3D9C-61B9-413C-9345-44D0E2AF57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DA8B8B-6C96-44BA-86EB-7637C23FA214}"/>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62027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5301-349D-4AB6-A0C6-56A84ADA8CF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B9F135E-B38D-40F3-8F9C-F1722AFAB7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97D971-C567-4F84-B36A-985F8DAD0085}"/>
              </a:ext>
            </a:extLst>
          </p:cNvPr>
          <p:cNvSpPr>
            <a:spLocks noGrp="1"/>
          </p:cNvSpPr>
          <p:nvPr>
            <p:ph type="dt" sz="half" idx="10"/>
          </p:nvPr>
        </p:nvSpPr>
        <p:spPr/>
        <p:txBody>
          <a:bodyPr/>
          <a:lstStyle/>
          <a:p>
            <a:fld id="{18A46B71-A8A5-41C3-B568-1239194ABB7A}" type="datetimeFigureOut">
              <a:rPr lang="en-CA" smtClean="0"/>
              <a:t>2024-03-25</a:t>
            </a:fld>
            <a:endParaRPr lang="en-CA"/>
          </a:p>
        </p:txBody>
      </p:sp>
      <p:sp>
        <p:nvSpPr>
          <p:cNvPr id="5" name="Footer Placeholder 4">
            <a:extLst>
              <a:ext uri="{FF2B5EF4-FFF2-40B4-BE49-F238E27FC236}">
                <a16:creationId xmlns:a16="http://schemas.microsoft.com/office/drawing/2014/main" id="{A9363481-5104-4E1D-A981-B7D7B7C07B0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5F5B6EF-00AF-4122-A5DC-65561447BE00}"/>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409139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C2A171-1310-42B5-8438-067866F1BF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2831D56-DFB3-46DA-8A87-26922A9B27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1B05343-8B8B-49F4-9DC1-3F340EBC5EB0}"/>
              </a:ext>
            </a:extLst>
          </p:cNvPr>
          <p:cNvSpPr>
            <a:spLocks noGrp="1"/>
          </p:cNvSpPr>
          <p:nvPr>
            <p:ph type="dt" sz="half" idx="10"/>
          </p:nvPr>
        </p:nvSpPr>
        <p:spPr/>
        <p:txBody>
          <a:bodyPr/>
          <a:lstStyle/>
          <a:p>
            <a:fld id="{18A46B71-A8A5-41C3-B568-1239194ABB7A}" type="datetimeFigureOut">
              <a:rPr lang="en-CA" smtClean="0"/>
              <a:t>2024-03-25</a:t>
            </a:fld>
            <a:endParaRPr lang="en-CA"/>
          </a:p>
        </p:txBody>
      </p:sp>
      <p:sp>
        <p:nvSpPr>
          <p:cNvPr id="5" name="Footer Placeholder 4">
            <a:extLst>
              <a:ext uri="{FF2B5EF4-FFF2-40B4-BE49-F238E27FC236}">
                <a16:creationId xmlns:a16="http://schemas.microsoft.com/office/drawing/2014/main" id="{06390DB4-5F18-47E3-9EAD-998E48FF50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2545011-BC28-4EE2-8DA2-8B77B4147B7A}"/>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4201347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360040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035964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578901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438486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781869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879480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3075133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626544993"/>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61B9-4C04-4F57-8A17-F445BB7033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86395F2-1192-422E-A382-895EBE4A9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AF83AC1-69F9-4897-9ED6-4145FDFC410B}"/>
              </a:ext>
            </a:extLst>
          </p:cNvPr>
          <p:cNvSpPr>
            <a:spLocks noGrp="1"/>
          </p:cNvSpPr>
          <p:nvPr>
            <p:ph type="dt" sz="half" idx="10"/>
          </p:nvPr>
        </p:nvSpPr>
        <p:spPr/>
        <p:txBody>
          <a:bodyPr/>
          <a:lstStyle/>
          <a:p>
            <a:fld id="{18A46B71-A8A5-41C3-B568-1239194ABB7A}" type="datetimeFigureOut">
              <a:rPr lang="en-CA" smtClean="0"/>
              <a:t>2024-03-25</a:t>
            </a:fld>
            <a:endParaRPr lang="en-CA"/>
          </a:p>
        </p:txBody>
      </p:sp>
      <p:sp>
        <p:nvSpPr>
          <p:cNvPr id="5" name="Footer Placeholder 4">
            <a:extLst>
              <a:ext uri="{FF2B5EF4-FFF2-40B4-BE49-F238E27FC236}">
                <a16:creationId xmlns:a16="http://schemas.microsoft.com/office/drawing/2014/main" id="{AEBBD911-58D2-4C8D-BC53-9BD3AB00CB6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4E42D3-3821-4E59-B9A7-66139077109E}"/>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3674990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39821057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07262055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434898199"/>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38196924"/>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6542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3668428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35348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81955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85314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9367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7422-0947-410D-8B02-4393C937A2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BB1FFB4-2792-46BF-AB90-A10E54B674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59A295-51CC-4C56-84C2-F7811625D3FB}"/>
              </a:ext>
            </a:extLst>
          </p:cNvPr>
          <p:cNvSpPr>
            <a:spLocks noGrp="1"/>
          </p:cNvSpPr>
          <p:nvPr>
            <p:ph type="dt" sz="half" idx="10"/>
          </p:nvPr>
        </p:nvSpPr>
        <p:spPr/>
        <p:txBody>
          <a:bodyPr/>
          <a:lstStyle/>
          <a:p>
            <a:fld id="{18A46B71-A8A5-41C3-B568-1239194ABB7A}" type="datetimeFigureOut">
              <a:rPr lang="en-CA" smtClean="0"/>
              <a:t>2024-03-25</a:t>
            </a:fld>
            <a:endParaRPr lang="en-CA"/>
          </a:p>
        </p:txBody>
      </p:sp>
      <p:sp>
        <p:nvSpPr>
          <p:cNvPr id="5" name="Footer Placeholder 4">
            <a:extLst>
              <a:ext uri="{FF2B5EF4-FFF2-40B4-BE49-F238E27FC236}">
                <a16:creationId xmlns:a16="http://schemas.microsoft.com/office/drawing/2014/main" id="{375CC3EF-25B1-4DEE-82B2-BBD4D7A12E2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56C0BB-1C9F-47A8-A488-FA09B5A0EEBC}"/>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3930845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2988441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589345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25 March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693629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61C9-C68F-188B-DE8C-00E0C6956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B32C835-67AB-0CFF-D13D-6E47A9F0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0FC04C-76CB-FCEB-4A34-1ECF37B8643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37A5DF1-389B-10CF-C5FC-D17AE791A0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65A670-DB1A-8905-807E-2F8ADDA6D0B2}"/>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4225832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E787-34D2-DDEC-A143-EF863845A9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7B7DBF-1AB2-254A-E5D2-F7865C6BD2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0285F4-65D2-235D-BE11-AA2B6CE56458}"/>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082CCFD-5DA9-B8F3-F7E5-2765F4E085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923E8B-D297-863F-6CE9-DD6BE575907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711910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EA6A-F17F-E4AD-97AA-D91CE343C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C1DBD3C-EA78-E74E-49B2-B39BBACF8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1476A-806D-DB9E-642E-AA5DE27680F2}"/>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EE2FAC48-8360-52A6-9575-CC01AF2919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836406-110B-3536-4483-6E765F99A82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837039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F580-D4FF-55D6-C33D-10E480FC0D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85C16F-3740-7CDE-8BE8-67E448605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BF7B498-E752-C601-3844-734808A6B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17F0B8A-ABF7-577A-31BB-CB307EDFF96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E9438FE-6D64-CBB9-B1EB-1CA445DDCE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263CD7-F9D8-F7C8-06C1-638179EF85E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517000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A2F8-6D47-E309-4003-B933067CC5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2DDB211-F863-B617-9186-AC552D5C0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A45A0-4ECD-DF4D-31D2-68855F61B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FC09360-65A9-02FA-E59E-B1E1CCFD3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BB925-2654-E06C-5640-09C04D3F7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3195AC-5EB9-C82B-60C2-B4AB391BC9D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8" name="Footer Placeholder 7">
            <a:extLst>
              <a:ext uri="{FF2B5EF4-FFF2-40B4-BE49-F238E27FC236}">
                <a16:creationId xmlns:a16="http://schemas.microsoft.com/office/drawing/2014/main" id="{F55435AE-91D7-8DCC-F085-0504E65D8A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ECCC70-7213-7F30-7820-5844C0F760A7}"/>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22883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E6E6-479A-84B5-F1B0-374630BED7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CB9305-4CB8-4FC6-EFE3-2164011F33C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4" name="Footer Placeholder 3">
            <a:extLst>
              <a:ext uri="{FF2B5EF4-FFF2-40B4-BE49-F238E27FC236}">
                <a16:creationId xmlns:a16="http://schemas.microsoft.com/office/drawing/2014/main" id="{21243D01-F579-9B8A-7AB7-15CBFFD2F6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0D7D20-2B08-F23F-215D-22ABFB6CFD9C}"/>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902570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039C0-6001-FDEC-45B6-7F993D49B55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3" name="Footer Placeholder 2">
            <a:extLst>
              <a:ext uri="{FF2B5EF4-FFF2-40B4-BE49-F238E27FC236}">
                <a16:creationId xmlns:a16="http://schemas.microsoft.com/office/drawing/2014/main" id="{7DA20854-4B1C-75F6-BD16-FFC4C886538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988BD21-3C98-3F10-CB1F-05BB7D3BC5B9}"/>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19667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0FD4-BFA0-48D9-98CB-89491E20292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69C4CCC-F304-4746-935B-C9359A4897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B09B1FC-7632-4028-8F6D-0DE93EBC5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EC4E1BF-52F2-4D0D-80BA-621F1CD70637}"/>
              </a:ext>
            </a:extLst>
          </p:cNvPr>
          <p:cNvSpPr>
            <a:spLocks noGrp="1"/>
          </p:cNvSpPr>
          <p:nvPr>
            <p:ph type="dt" sz="half" idx="10"/>
          </p:nvPr>
        </p:nvSpPr>
        <p:spPr/>
        <p:txBody>
          <a:bodyPr/>
          <a:lstStyle/>
          <a:p>
            <a:fld id="{18A46B71-A8A5-41C3-B568-1239194ABB7A}" type="datetimeFigureOut">
              <a:rPr lang="en-CA" smtClean="0"/>
              <a:t>2024-03-25</a:t>
            </a:fld>
            <a:endParaRPr lang="en-CA"/>
          </a:p>
        </p:txBody>
      </p:sp>
      <p:sp>
        <p:nvSpPr>
          <p:cNvPr id="6" name="Footer Placeholder 5">
            <a:extLst>
              <a:ext uri="{FF2B5EF4-FFF2-40B4-BE49-F238E27FC236}">
                <a16:creationId xmlns:a16="http://schemas.microsoft.com/office/drawing/2014/main" id="{53B9352E-4D1C-4B24-8346-A14F697A138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B9E3247-7F46-48C4-BF2A-6E06B0F6F614}"/>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572633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D0C2-7AB0-3C16-F297-2B8584C0B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70A11E-4482-CBD5-61DA-5D3F711D0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BE45B17-F196-1895-2B80-B1CB6A4D0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B7DC7-BFB3-13AB-79D7-EBD326D2E8EB}"/>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AFEFAF8-7EAA-BDB0-9477-F8FD241AA8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0F085C-64EE-9874-3C1C-60AE168630D6}"/>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53354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0781-6982-C3AE-7E08-0FF6F3D0F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F5D369-6D32-2605-67C6-3C4229B5E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EFB6868-FB9E-4DE5-91C9-9C5FEAB0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0677A-B394-BA4C-6D47-45BAEEC7D11D}"/>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5900CF5-1258-8AE9-B8AE-0D7015C27E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4DB4FE-A115-C6D3-0C14-C53E80E0AD4B}"/>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88899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3898-9193-ABAB-5FC2-BD5F0C93B09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8DBEAC-1E7B-B36D-A189-A9135D233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97DEE3-BB2D-4728-A7F0-C6EDE5C47A21}"/>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63E3C60B-D212-959F-1BFA-6CEDC12916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7F51E2-E69F-4DC7-3A10-C904804F62D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915638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43D27-40D0-EEB6-2C73-AECE42BA1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B24679-A4E5-E039-1A91-4FCFC0DA0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D03C33-21EA-05C9-81D1-B948D8A94B0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958EC2BB-585C-D5F1-60EE-6638F71AE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B491AE-E712-01C0-9F7C-256F41674E0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364685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43083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250A-72F1-4F98-BFCC-E66B9D42403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7CF21A-570A-4199-9A4F-6F90C69FFA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645606-1953-415F-8766-4AE763BDCB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8CC3EFD-F1AD-4849-8BF3-CDCB2AC07D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2F8EA1-B83A-48A7-99B6-D495AFB0F6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0F5799C-279F-4362-BFBB-824F18F368C2}"/>
              </a:ext>
            </a:extLst>
          </p:cNvPr>
          <p:cNvSpPr>
            <a:spLocks noGrp="1"/>
          </p:cNvSpPr>
          <p:nvPr>
            <p:ph type="dt" sz="half" idx="10"/>
          </p:nvPr>
        </p:nvSpPr>
        <p:spPr/>
        <p:txBody>
          <a:bodyPr/>
          <a:lstStyle/>
          <a:p>
            <a:fld id="{18A46B71-A8A5-41C3-B568-1239194ABB7A}" type="datetimeFigureOut">
              <a:rPr lang="en-CA" smtClean="0"/>
              <a:t>2024-03-25</a:t>
            </a:fld>
            <a:endParaRPr lang="en-CA"/>
          </a:p>
        </p:txBody>
      </p:sp>
      <p:sp>
        <p:nvSpPr>
          <p:cNvPr id="8" name="Footer Placeholder 7">
            <a:extLst>
              <a:ext uri="{FF2B5EF4-FFF2-40B4-BE49-F238E27FC236}">
                <a16:creationId xmlns:a16="http://schemas.microsoft.com/office/drawing/2014/main" id="{A2B9DA0E-808D-44D3-BBE1-66FFAE542A4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2BC033B-EC62-4753-94B0-FF166511B1B6}"/>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357983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9B8D-9BA2-4191-91D2-A92DBDDEE4A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8185702-13E0-4B63-9C0F-F8A84C942F1A}"/>
              </a:ext>
            </a:extLst>
          </p:cNvPr>
          <p:cNvSpPr>
            <a:spLocks noGrp="1"/>
          </p:cNvSpPr>
          <p:nvPr>
            <p:ph type="dt" sz="half" idx="10"/>
          </p:nvPr>
        </p:nvSpPr>
        <p:spPr/>
        <p:txBody>
          <a:bodyPr/>
          <a:lstStyle/>
          <a:p>
            <a:fld id="{18A46B71-A8A5-41C3-B568-1239194ABB7A}" type="datetimeFigureOut">
              <a:rPr lang="en-CA" smtClean="0"/>
              <a:t>2024-03-25</a:t>
            </a:fld>
            <a:endParaRPr lang="en-CA"/>
          </a:p>
        </p:txBody>
      </p:sp>
      <p:sp>
        <p:nvSpPr>
          <p:cNvPr id="4" name="Footer Placeholder 3">
            <a:extLst>
              <a:ext uri="{FF2B5EF4-FFF2-40B4-BE49-F238E27FC236}">
                <a16:creationId xmlns:a16="http://schemas.microsoft.com/office/drawing/2014/main" id="{21A4A83A-E0E4-4060-B0C9-FDC756E5BFE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96520CA-EABD-40E8-AEDA-BBC79FDC63F6}"/>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194908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3A2698-0B99-4DFD-A773-1B6DD84CD2A3}"/>
              </a:ext>
            </a:extLst>
          </p:cNvPr>
          <p:cNvSpPr>
            <a:spLocks noGrp="1"/>
          </p:cNvSpPr>
          <p:nvPr>
            <p:ph type="dt" sz="half" idx="10"/>
          </p:nvPr>
        </p:nvSpPr>
        <p:spPr/>
        <p:txBody>
          <a:bodyPr/>
          <a:lstStyle/>
          <a:p>
            <a:fld id="{18A46B71-A8A5-41C3-B568-1239194ABB7A}" type="datetimeFigureOut">
              <a:rPr lang="en-CA" smtClean="0"/>
              <a:t>2024-03-25</a:t>
            </a:fld>
            <a:endParaRPr lang="en-CA"/>
          </a:p>
        </p:txBody>
      </p:sp>
      <p:sp>
        <p:nvSpPr>
          <p:cNvPr id="3" name="Footer Placeholder 2">
            <a:extLst>
              <a:ext uri="{FF2B5EF4-FFF2-40B4-BE49-F238E27FC236}">
                <a16:creationId xmlns:a16="http://schemas.microsoft.com/office/drawing/2014/main" id="{8C87AE12-80E5-420D-BBBE-D63533FB258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6730E39-AB2D-4D96-B51D-43AAF5EF249D}"/>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7409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FD84-351D-4C88-834E-4473F765B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0E0911D-0093-40A1-87B0-5FD6FD227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24ACD8E-14EF-4063-99BF-C90E4C5F8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30F08-DEFC-4521-835E-59757762BB8C}"/>
              </a:ext>
            </a:extLst>
          </p:cNvPr>
          <p:cNvSpPr>
            <a:spLocks noGrp="1"/>
          </p:cNvSpPr>
          <p:nvPr>
            <p:ph type="dt" sz="half" idx="10"/>
          </p:nvPr>
        </p:nvSpPr>
        <p:spPr/>
        <p:txBody>
          <a:bodyPr/>
          <a:lstStyle/>
          <a:p>
            <a:fld id="{18A46B71-A8A5-41C3-B568-1239194ABB7A}" type="datetimeFigureOut">
              <a:rPr lang="en-CA" smtClean="0"/>
              <a:t>2024-03-25</a:t>
            </a:fld>
            <a:endParaRPr lang="en-CA"/>
          </a:p>
        </p:txBody>
      </p:sp>
      <p:sp>
        <p:nvSpPr>
          <p:cNvPr id="6" name="Footer Placeholder 5">
            <a:extLst>
              <a:ext uri="{FF2B5EF4-FFF2-40B4-BE49-F238E27FC236}">
                <a16:creationId xmlns:a16="http://schemas.microsoft.com/office/drawing/2014/main" id="{500DACD0-A330-4D83-86EB-697395A9664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3F7D8E4-6E27-4E91-8180-BCEEF7F5A7DA}"/>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153858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C72DC-5829-4ADF-ABF9-75E98153B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0FFBBA1-2F72-4555-ADD0-3EF1C1998B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116B653-EC90-4DCA-A1DC-7FA1C59B7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95125-A875-4DF6-B7F5-7944DE0AA625}"/>
              </a:ext>
            </a:extLst>
          </p:cNvPr>
          <p:cNvSpPr>
            <a:spLocks noGrp="1"/>
          </p:cNvSpPr>
          <p:nvPr>
            <p:ph type="dt" sz="half" idx="10"/>
          </p:nvPr>
        </p:nvSpPr>
        <p:spPr/>
        <p:txBody>
          <a:bodyPr/>
          <a:lstStyle/>
          <a:p>
            <a:fld id="{18A46B71-A8A5-41C3-B568-1239194ABB7A}" type="datetimeFigureOut">
              <a:rPr lang="en-CA" smtClean="0"/>
              <a:t>2024-03-25</a:t>
            </a:fld>
            <a:endParaRPr lang="en-CA"/>
          </a:p>
        </p:txBody>
      </p:sp>
      <p:sp>
        <p:nvSpPr>
          <p:cNvPr id="6" name="Footer Placeholder 5">
            <a:extLst>
              <a:ext uri="{FF2B5EF4-FFF2-40B4-BE49-F238E27FC236}">
                <a16:creationId xmlns:a16="http://schemas.microsoft.com/office/drawing/2014/main" id="{8A429185-B907-4FE7-B9D5-6A73E1C144F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6306FBE-E89E-4A06-BABF-15B895DF7C57}"/>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234178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8.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22.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9.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7.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3" Type="http://schemas.openxmlformats.org/officeDocument/2006/relationships/slideLayout" Target="../slideLayouts/slideLayout30.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4.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9.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31.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5.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20.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07E7F3-12D6-4691-B393-CC981DBEB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94D07B-8F55-45BC-A705-1E0044FE0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404C76-309E-4B9A-9B06-34EDBA12E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46B71-A8A5-41C3-B568-1239194ABB7A}" type="datetimeFigureOut">
              <a:rPr lang="en-CA" smtClean="0"/>
              <a:t>2024-03-25</a:t>
            </a:fld>
            <a:endParaRPr lang="en-CA"/>
          </a:p>
        </p:txBody>
      </p:sp>
      <p:sp>
        <p:nvSpPr>
          <p:cNvPr id="5" name="Footer Placeholder 4">
            <a:extLst>
              <a:ext uri="{FF2B5EF4-FFF2-40B4-BE49-F238E27FC236}">
                <a16:creationId xmlns:a16="http://schemas.microsoft.com/office/drawing/2014/main" id="{BCE2CEB7-6938-4CD7-948F-D2AFA9A4D6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3595F8E-D305-441A-BE30-8F74089308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D4498-B260-43FF-991E-EB91E67FBE9F}" type="slidenum">
              <a:rPr lang="en-CA" smtClean="0"/>
              <a:t>‹#›</a:t>
            </a:fld>
            <a:endParaRPr lang="en-CA"/>
          </a:p>
        </p:txBody>
      </p:sp>
    </p:spTree>
    <p:extLst>
      <p:ext uri="{BB962C8B-B14F-4D97-AF65-F5344CB8AC3E}">
        <p14:creationId xmlns:p14="http://schemas.microsoft.com/office/powerpoint/2010/main" val="10276469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38319310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AAEAC-F210-6201-94AA-C1B3F57F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B5AE74-D954-E0B9-8633-F28675F25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B9A190-894B-26E0-27B9-D3590DACD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2FC945B4-D346-1FFD-836E-F8A11CE59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EB9801-51DF-63DE-5CF7-1F0587AB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EC1D-88EB-420B-999E-E5869F21215D}" type="slidenum">
              <a:rPr lang="en-CA" smtClean="0"/>
              <a:t>‹#›</a:t>
            </a:fld>
            <a:endParaRPr lang="en-CA"/>
          </a:p>
        </p:txBody>
      </p:sp>
      <p:sp>
        <p:nvSpPr>
          <p:cNvPr id="7" name="TextBox 6">
            <a:extLst>
              <a:ext uri="{FF2B5EF4-FFF2-40B4-BE49-F238E27FC236}">
                <a16:creationId xmlns:a16="http://schemas.microsoft.com/office/drawing/2014/main" id="{844D1A90-0962-4012-BA58-0433033E306F}"/>
              </a:ext>
            </a:extLst>
          </p:cNvPr>
          <p:cNvSpPr txBox="1"/>
          <p:nvPr userDrawn="1"/>
        </p:nvSpPr>
        <p:spPr>
          <a:xfrm>
            <a:off x="9050447" y="2413"/>
            <a:ext cx="3132499" cy="1107996"/>
          </a:xfrm>
          <a:prstGeom prst="rect">
            <a:avLst/>
          </a:prstGeom>
          <a:noFill/>
        </p:spPr>
        <p:txBody>
          <a:bodyPr wrap="square" rtlCol="0">
            <a:spAutoFit/>
          </a:bodyPr>
          <a:lstStyle/>
          <a:p>
            <a:pPr algn="ctr"/>
            <a:r>
              <a:rPr lang="en-US" sz="6600" b="1">
                <a:solidFill>
                  <a:schemeClr val="accent3">
                    <a:lumMod val="20000"/>
                    <a:lumOff val="80000"/>
                  </a:schemeClr>
                </a:solidFill>
                <a:latin typeface="Arial" panose="020B0604020202020204" pitchFamily="34" charset="0"/>
                <a:cs typeface="Arial" panose="020B0604020202020204" pitchFamily="34" charset="0"/>
              </a:rPr>
              <a:t>DRAFT</a:t>
            </a:r>
          </a:p>
        </p:txBody>
      </p:sp>
      <p:sp>
        <p:nvSpPr>
          <p:cNvPr id="8" name="TextBox 7">
            <a:extLst>
              <a:ext uri="{FF2B5EF4-FFF2-40B4-BE49-F238E27FC236}">
                <a16:creationId xmlns:a16="http://schemas.microsoft.com/office/drawing/2014/main" id="{4C8F200D-2213-8BFE-56CE-B1511A1065C1}"/>
              </a:ext>
            </a:extLst>
          </p:cNvPr>
          <p:cNvSpPr txBox="1"/>
          <p:nvPr userDrawn="1"/>
        </p:nvSpPr>
        <p:spPr>
          <a:xfrm>
            <a:off x="9053" y="5757087"/>
            <a:ext cx="3132499" cy="1107996"/>
          </a:xfrm>
          <a:prstGeom prst="rect">
            <a:avLst/>
          </a:prstGeom>
          <a:noFill/>
        </p:spPr>
        <p:txBody>
          <a:bodyPr wrap="square" rtlCol="0">
            <a:spAutoFit/>
          </a:bodyPr>
          <a:lstStyle/>
          <a:p>
            <a:pPr algn="ctr"/>
            <a:r>
              <a:rPr lang="en-US" sz="6600" b="1">
                <a:solidFill>
                  <a:schemeClr val="accent3">
                    <a:lumMod val="20000"/>
                    <a:lumOff val="80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374389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cdc.gov/obesity/index.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metahealth.sim.edocate.com/M7LgQQLLkr?utm_source=forward&amp;utm_medium=web&amp;utm_id=module3" TargetMode="External"/><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ma-assn.org/delivering-care/public-health/ama-use-bmi-alone-imperfect-clinical-measur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www.cdc.gov/obesity/basics/adult-defining.html#:~:text=Obesity%20is%20frequently%20subdivided%20into,BMI%20of%2040%20or%20higher" TargetMode="External"/><Relationship Id="rId4" Type="http://schemas.openxmlformats.org/officeDocument/2006/relationships/hyperlink" Target="https://www.endocrine.org/-/media/endocrine/files/obesity/obesity-playbook-final_us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A861D477-0C88-41E4-9567-E1CA91B5733E}"/>
              </a:ext>
            </a:extLst>
          </p:cNvPr>
          <p:cNvSpPr txBox="1">
            <a:spLocks/>
          </p:cNvSpPr>
          <p:nvPr/>
        </p:nvSpPr>
        <p:spPr>
          <a:xfrm>
            <a:off x="1084874" y="1826582"/>
            <a:ext cx="7156223" cy="3277009"/>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263C50"/>
                </a:solidFill>
                <a:effectLst/>
                <a:uLnTx/>
                <a:uFillTx/>
                <a:latin typeface="Arial Nova Light"/>
                <a:ea typeface="+mn-ea"/>
                <a:cs typeface="+mn-cs"/>
              </a:rPr>
              <a:t>Pathophysiology of Obesity: Genetic, Environmental, and Social Causes</a:t>
            </a:r>
          </a:p>
        </p:txBody>
      </p:sp>
      <p:sp>
        <p:nvSpPr>
          <p:cNvPr id="3" name="Text Placeholder 13">
            <a:extLst>
              <a:ext uri="{FF2B5EF4-FFF2-40B4-BE49-F238E27FC236}">
                <a16:creationId xmlns:a16="http://schemas.microsoft.com/office/drawing/2014/main" id="{EC3A9B72-5A34-4394-B24D-D0036BDBE46A}"/>
              </a:ext>
            </a:extLst>
          </p:cNvPr>
          <p:cNvSpPr txBox="1">
            <a:spLocks/>
          </p:cNvSpPr>
          <p:nvPr/>
        </p:nvSpPr>
        <p:spPr>
          <a:xfrm>
            <a:off x="1146420" y="5165540"/>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3</a:t>
            </a:r>
          </a:p>
        </p:txBody>
      </p:sp>
    </p:spTree>
    <p:extLst>
      <p:ext uri="{BB962C8B-B14F-4D97-AF65-F5344CB8AC3E}">
        <p14:creationId xmlns:p14="http://schemas.microsoft.com/office/powerpoint/2010/main" val="61748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2B83-24B7-F324-F469-CCC9AE42559C}"/>
              </a:ext>
            </a:extLst>
          </p:cNvPr>
          <p:cNvSpPr>
            <a:spLocks noGrp="1"/>
          </p:cNvSpPr>
          <p:nvPr>
            <p:ph type="title"/>
          </p:nvPr>
        </p:nvSpPr>
        <p:spPr/>
        <p:txBody>
          <a:bodyPr>
            <a:normAutofit/>
          </a:bodyPr>
          <a:lstStyle/>
          <a:p>
            <a:r>
              <a:rPr lang="en-CA"/>
              <a:t>Significant genetic contribution to the development of obesity-related traits</a:t>
            </a:r>
          </a:p>
        </p:txBody>
      </p:sp>
      <p:sp>
        <p:nvSpPr>
          <p:cNvPr id="6" name="Text Placeholder 5">
            <a:extLst>
              <a:ext uri="{FF2B5EF4-FFF2-40B4-BE49-F238E27FC236}">
                <a16:creationId xmlns:a16="http://schemas.microsoft.com/office/drawing/2014/main" id="{70906246-0C26-A5EE-F6F0-07DE5AE71777}"/>
              </a:ext>
            </a:extLst>
          </p:cNvPr>
          <p:cNvSpPr>
            <a:spLocks noGrp="1"/>
          </p:cNvSpPr>
          <p:nvPr>
            <p:ph type="body" sz="quarter" idx="13"/>
          </p:nvPr>
        </p:nvSpPr>
        <p:spPr>
          <a:xfrm>
            <a:off x="647998" y="6210000"/>
            <a:ext cx="9400127" cy="324000"/>
          </a:xfrm>
        </p:spPr>
        <p:txBody>
          <a:bodyPr/>
          <a:lstStyle/>
          <a:p>
            <a:pPr>
              <a:spcBef>
                <a:spcPts val="0"/>
              </a:spcBef>
            </a:pPr>
            <a:r>
              <a:rPr lang="en-CA" sz="1000" i="0" dirty="0"/>
              <a:t>*A GWAS is an approach used in genetics research to associate specific genetic mutations with particular diseases. </a:t>
            </a:r>
            <a:br>
              <a:rPr lang="en-CA" sz="1000" i="0" dirty="0"/>
            </a:br>
            <a:r>
              <a:rPr lang="en-CA" sz="1000" i="0" dirty="0"/>
              <a:t>**Example, genes governing satiety (e.g., </a:t>
            </a:r>
            <a:r>
              <a:rPr lang="en-CA" sz="1000" dirty="0"/>
              <a:t>LEP</a:t>
            </a:r>
            <a:r>
              <a:rPr lang="en-CA" sz="1000" i="0" dirty="0"/>
              <a:t>) may be dysregulated leading to positive energy balance, increased adiposity and increased BMI.</a:t>
            </a:r>
          </a:p>
          <a:p>
            <a:pPr>
              <a:spcBef>
                <a:spcPts val="0"/>
              </a:spcBef>
            </a:pPr>
            <a:r>
              <a:rPr lang="en-CA" sz="1000" i="0" dirty="0"/>
              <a:t>GWAS, genome-wide association study; CNS, central nervous system; MC4R, melanocortin 4 receptor gene.</a:t>
            </a:r>
            <a:br>
              <a:rPr lang="en-CA" sz="1000" i="0" dirty="0"/>
            </a:br>
            <a:r>
              <a:rPr lang="en-CA" sz="1000" i="0" dirty="0"/>
              <a:t>1. </a:t>
            </a:r>
            <a:r>
              <a:rPr lang="en-CA" sz="1000" i="0" dirty="0" err="1"/>
              <a:t>Speliotes</a:t>
            </a:r>
            <a:r>
              <a:rPr lang="en-CA" sz="1000" i="0" dirty="0"/>
              <a:t> EK et al. Nat Genet 2010;42:937</a:t>
            </a:r>
            <a:r>
              <a:rPr lang="en-CA" sz="1000" i="0" dirty="0">
                <a:cs typeface="Calibri" panose="020F0502020204030204" pitchFamily="34" charset="0"/>
              </a:rPr>
              <a:t>–9</a:t>
            </a:r>
            <a:r>
              <a:rPr lang="en-CA" sz="1000" i="0" dirty="0"/>
              <a:t>48; 2. O’Rourke RW et al. Ann Surg 2014;259:642</a:t>
            </a:r>
            <a:r>
              <a:rPr lang="en-CA" sz="1000" i="0" dirty="0">
                <a:cs typeface="Calibri" panose="020F0502020204030204" pitchFamily="34" charset="0"/>
              </a:rPr>
              <a:t>–64</a:t>
            </a:r>
            <a:r>
              <a:rPr lang="en-CA" sz="1000" i="0" dirty="0"/>
              <a:t>8; 3. </a:t>
            </a:r>
            <a:r>
              <a:rPr lang="en-US" sz="1000" i="0" dirty="0"/>
              <a:t>Link JC &amp; </a:t>
            </a:r>
            <a:r>
              <a:rPr lang="en-US" sz="1000" i="0" dirty="0" err="1"/>
              <a:t>Reue</a:t>
            </a:r>
            <a:r>
              <a:rPr lang="en-US" sz="1000" i="0" dirty="0"/>
              <a:t> K. Annu Rev </a:t>
            </a:r>
            <a:r>
              <a:rPr lang="en-US" sz="1000" i="0" dirty="0" err="1"/>
              <a:t>Nutr</a:t>
            </a:r>
            <a:r>
              <a:rPr lang="en-US" sz="1000" i="0" dirty="0"/>
              <a:t>. 2017;37:225–245</a:t>
            </a:r>
            <a:r>
              <a:rPr lang="en-CA" sz="1000" i="0" dirty="0"/>
              <a:t>.</a:t>
            </a:r>
          </a:p>
        </p:txBody>
      </p:sp>
      <p:sp>
        <p:nvSpPr>
          <p:cNvPr id="8" name="TextBox 7">
            <a:extLst>
              <a:ext uri="{FF2B5EF4-FFF2-40B4-BE49-F238E27FC236}">
                <a16:creationId xmlns:a16="http://schemas.microsoft.com/office/drawing/2014/main" id="{053CA3B8-241F-BA69-8B90-F43641A861A8}"/>
              </a:ext>
            </a:extLst>
          </p:cNvPr>
          <p:cNvSpPr txBox="1"/>
          <p:nvPr/>
        </p:nvSpPr>
        <p:spPr>
          <a:xfrm>
            <a:off x="1016857" y="1754852"/>
            <a:ext cx="10158287" cy="738664"/>
          </a:xfrm>
          <a:prstGeom prst="rect">
            <a:avLst/>
          </a:prstGeom>
          <a:solidFill>
            <a:schemeClr val="accent3">
              <a:lumMod val="20000"/>
              <a:lumOff val="80000"/>
            </a:schemeClr>
          </a:solidFill>
          <a:ln>
            <a:noFill/>
          </a:ln>
        </p:spPr>
        <p:txBody>
          <a:bodyPr wrap="square">
            <a:spAutoFit/>
          </a:bodyPr>
          <a:lstStyle/>
          <a:p>
            <a:pPr marL="285750" indent="-285750">
              <a:buFont typeface="Arial" panose="020B0604020202020204" pitchFamily="34" charset="0"/>
              <a:buChar char="•"/>
            </a:pPr>
            <a:r>
              <a:rPr lang="en-US" sz="1400" dirty="0">
                <a:solidFill>
                  <a:srgbClr val="000000"/>
                </a:solidFill>
              </a:rPr>
              <a:t>G</a:t>
            </a:r>
            <a:r>
              <a:rPr lang="en-US" sz="1400" b="0" i="0" dirty="0">
                <a:solidFill>
                  <a:srgbClr val="000000"/>
                </a:solidFill>
                <a:effectLst/>
              </a:rPr>
              <a:t>enome-wide association studies (GWA)* have identified multiple gene loci associated with obesity</a:t>
            </a:r>
          </a:p>
          <a:p>
            <a:pPr marL="285750" indent="-285750">
              <a:buFont typeface="Arial" panose="020B0604020202020204" pitchFamily="34" charset="0"/>
              <a:buChar char="•"/>
            </a:pPr>
            <a:r>
              <a:rPr lang="en-US" sz="1400" b="0" i="0" dirty="0">
                <a:solidFill>
                  <a:srgbClr val="000000"/>
                </a:solidFill>
                <a:effectLst/>
              </a:rPr>
              <a:t>Many of these genes have variants that are associated with monogenic (rare; e.g., MC4R) and polygenic (common) obesity</a:t>
            </a:r>
          </a:p>
          <a:p>
            <a:pPr marL="285750" indent="-285750">
              <a:buFont typeface="Arial" panose="020B0604020202020204" pitchFamily="34" charset="0"/>
              <a:buChar char="•"/>
            </a:pPr>
            <a:r>
              <a:rPr lang="en-US" sz="1400" b="0" i="0" dirty="0">
                <a:solidFill>
                  <a:srgbClr val="000000"/>
                </a:solidFill>
                <a:effectLst/>
              </a:rPr>
              <a:t>Obesity is the result of complex interactions among many genes and environmental factors</a:t>
            </a:r>
            <a:r>
              <a:rPr lang="en-US" sz="1400" b="0" i="0" baseline="30000" dirty="0">
                <a:solidFill>
                  <a:srgbClr val="000000"/>
                </a:solidFill>
                <a:effectLst/>
              </a:rPr>
              <a:t>1–3</a:t>
            </a:r>
            <a:endParaRPr lang="en-CA" sz="1400" baseline="30000" dirty="0"/>
          </a:p>
        </p:txBody>
      </p:sp>
      <p:grpSp>
        <p:nvGrpSpPr>
          <p:cNvPr id="5" name="Group 4">
            <a:extLst>
              <a:ext uri="{FF2B5EF4-FFF2-40B4-BE49-F238E27FC236}">
                <a16:creationId xmlns:a16="http://schemas.microsoft.com/office/drawing/2014/main" id="{85C4AA9A-8DBB-F595-FC6C-F96D79E67E1A}"/>
              </a:ext>
            </a:extLst>
          </p:cNvPr>
          <p:cNvGrpSpPr/>
          <p:nvPr/>
        </p:nvGrpSpPr>
        <p:grpSpPr>
          <a:xfrm>
            <a:off x="1152848" y="2657326"/>
            <a:ext cx="9886305" cy="3013959"/>
            <a:chOff x="1152848" y="2657326"/>
            <a:chExt cx="9886305" cy="3013959"/>
          </a:xfrm>
        </p:grpSpPr>
        <p:grpSp>
          <p:nvGrpSpPr>
            <p:cNvPr id="13" name="Group 12">
              <a:extLst>
                <a:ext uri="{FF2B5EF4-FFF2-40B4-BE49-F238E27FC236}">
                  <a16:creationId xmlns:a16="http://schemas.microsoft.com/office/drawing/2014/main" id="{E8E94914-81FF-27FE-A575-5BB5983BCC9C}"/>
                </a:ext>
              </a:extLst>
            </p:cNvPr>
            <p:cNvGrpSpPr/>
            <p:nvPr/>
          </p:nvGrpSpPr>
          <p:grpSpPr>
            <a:xfrm>
              <a:off x="5399685" y="2867240"/>
              <a:ext cx="664369" cy="1149829"/>
              <a:chOff x="5234578" y="2207150"/>
              <a:chExt cx="426108" cy="737468"/>
            </a:xfrm>
            <a:solidFill>
              <a:schemeClr val="tx1"/>
            </a:solidFill>
          </p:grpSpPr>
          <p:sp>
            <p:nvSpPr>
              <p:cNvPr id="14" name="Freeform 26">
                <a:extLst>
                  <a:ext uri="{FF2B5EF4-FFF2-40B4-BE49-F238E27FC236}">
                    <a16:creationId xmlns:a16="http://schemas.microsoft.com/office/drawing/2014/main" id="{3CF08D65-E26C-C9D7-B937-4D2BE8553FD5}"/>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7">
                <a:extLst>
                  <a:ext uri="{FF2B5EF4-FFF2-40B4-BE49-F238E27FC236}">
                    <a16:creationId xmlns:a16="http://schemas.microsoft.com/office/drawing/2014/main" id="{C31458BA-9A39-93E0-EEAD-314D182517B9}"/>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8">
                <a:extLst>
                  <a:ext uri="{FF2B5EF4-FFF2-40B4-BE49-F238E27FC236}">
                    <a16:creationId xmlns:a16="http://schemas.microsoft.com/office/drawing/2014/main" id="{6A0F9146-C939-F4CF-A95F-7BE7DF32D0F0}"/>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29">
                <a:extLst>
                  <a:ext uri="{FF2B5EF4-FFF2-40B4-BE49-F238E27FC236}">
                    <a16:creationId xmlns:a16="http://schemas.microsoft.com/office/drawing/2014/main" id="{B5443773-F2B0-33C5-0F60-7DD5711305F8}"/>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0E59C553-4AD4-2A57-A45A-89458CB5C05F}"/>
                </a:ext>
              </a:extLst>
            </p:cNvPr>
            <p:cNvGrpSpPr/>
            <p:nvPr/>
          </p:nvGrpSpPr>
          <p:grpSpPr>
            <a:xfrm>
              <a:off x="8561379" y="3032763"/>
              <a:ext cx="2477774" cy="818783"/>
              <a:chOff x="9047148" y="3232987"/>
              <a:chExt cx="2477774" cy="818783"/>
            </a:xfrm>
          </p:grpSpPr>
          <p:sp>
            <p:nvSpPr>
              <p:cNvPr id="25" name="TextBox 24">
                <a:extLst>
                  <a:ext uri="{FF2B5EF4-FFF2-40B4-BE49-F238E27FC236}">
                    <a16:creationId xmlns:a16="http://schemas.microsoft.com/office/drawing/2014/main" id="{3D6F73C4-6EC6-A836-5279-7CFBF98CDD8B}"/>
                  </a:ext>
                </a:extLst>
              </p:cNvPr>
              <p:cNvSpPr txBox="1"/>
              <p:nvPr/>
            </p:nvSpPr>
            <p:spPr>
              <a:xfrm>
                <a:off x="9047148" y="3528550"/>
                <a:ext cx="2477774" cy="523220"/>
              </a:xfrm>
              <a:prstGeom prst="rect">
                <a:avLst/>
              </a:prstGeom>
              <a:solidFill>
                <a:schemeClr val="bg2"/>
              </a:solidFill>
              <a:ln>
                <a:noFill/>
              </a:ln>
            </p:spPr>
            <p:txBody>
              <a:bodyPr wrap="square" rtlCol="0">
                <a:spAutoFit/>
              </a:bodyPr>
              <a:lstStyle/>
              <a:p>
                <a:pPr marL="285750" indent="-285750">
                  <a:buFont typeface="Arial" panose="020B0604020202020204" pitchFamily="34" charset="0"/>
                  <a:buChar char="•"/>
                  <a:tabLst>
                    <a:tab pos="182563" algn="l"/>
                  </a:tabLst>
                </a:pPr>
                <a:r>
                  <a:rPr lang="en-CA" sz="1400"/>
                  <a:t>Healthy/restrictive diet</a:t>
                </a:r>
              </a:p>
              <a:p>
                <a:pPr marL="285750" indent="-285750">
                  <a:buFont typeface="Arial" panose="020B0604020202020204" pitchFamily="34" charset="0"/>
                  <a:buChar char="•"/>
                </a:pPr>
                <a:r>
                  <a:rPr lang="en-CA" sz="1400"/>
                  <a:t>Regular exercise</a:t>
                </a:r>
                <a:r>
                  <a:rPr lang="en-CA" sz="1400" baseline="30000"/>
                  <a:t>2</a:t>
                </a:r>
              </a:p>
            </p:txBody>
          </p:sp>
          <p:sp>
            <p:nvSpPr>
              <p:cNvPr id="27" name="TextBox 26">
                <a:extLst>
                  <a:ext uri="{FF2B5EF4-FFF2-40B4-BE49-F238E27FC236}">
                    <a16:creationId xmlns:a16="http://schemas.microsoft.com/office/drawing/2014/main" id="{4F88CC60-6E9F-11B3-9983-47B30F7448CA}"/>
                  </a:ext>
                </a:extLst>
              </p:cNvPr>
              <p:cNvSpPr txBox="1"/>
              <p:nvPr/>
            </p:nvSpPr>
            <p:spPr>
              <a:xfrm>
                <a:off x="9047148" y="3232987"/>
                <a:ext cx="2477774" cy="307777"/>
              </a:xfrm>
              <a:prstGeom prst="rect">
                <a:avLst/>
              </a:prstGeom>
              <a:solidFill>
                <a:schemeClr val="tx1"/>
              </a:solidFill>
              <a:ln>
                <a:solidFill>
                  <a:schemeClr val="tx1"/>
                </a:solidFill>
              </a:ln>
            </p:spPr>
            <p:txBody>
              <a:bodyPr wrap="square" lIns="91440" tIns="45720" rIns="91440" bIns="45720" rtlCol="0" anchor="ctr">
                <a:spAutoFit/>
              </a:bodyPr>
              <a:lstStyle/>
              <a:p>
                <a:pPr algn="ctr"/>
                <a:r>
                  <a:rPr lang="en-CA" sz="1400">
                    <a:solidFill>
                      <a:schemeClr val="bg1"/>
                    </a:solidFill>
                  </a:rPr>
                  <a:t>Individual choices:</a:t>
                </a:r>
                <a:endParaRPr lang="en-CA" sz="1400" baseline="30000">
                  <a:solidFill>
                    <a:schemeClr val="bg1"/>
                  </a:solidFill>
                </a:endParaRPr>
              </a:p>
            </p:txBody>
          </p:sp>
        </p:grpSp>
        <p:cxnSp>
          <p:nvCxnSpPr>
            <p:cNvPr id="42" name="Straight Arrow Connector 41">
              <a:extLst>
                <a:ext uri="{FF2B5EF4-FFF2-40B4-BE49-F238E27FC236}">
                  <a16:creationId xmlns:a16="http://schemas.microsoft.com/office/drawing/2014/main" id="{29D30870-2B8B-95A1-010A-BEA3B57AC991}"/>
                </a:ext>
              </a:extLst>
            </p:cNvPr>
            <p:cNvCxnSpPr>
              <a:cxnSpLocks/>
            </p:cNvCxnSpPr>
            <p:nvPr/>
          </p:nvCxnSpPr>
          <p:spPr>
            <a:xfrm rot="16200000">
              <a:off x="5198415" y="4625985"/>
              <a:ext cx="104400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5D4570E8-AB0B-58F6-7AAA-38C513CC7D2D}"/>
                </a:ext>
              </a:extLst>
            </p:cNvPr>
            <p:cNvGrpSpPr/>
            <p:nvPr/>
          </p:nvGrpSpPr>
          <p:grpSpPr>
            <a:xfrm>
              <a:off x="2976761" y="2657326"/>
              <a:ext cx="2349661" cy="1569660"/>
              <a:chOff x="3148314" y="2900401"/>
              <a:chExt cx="2349661" cy="1569660"/>
            </a:xfrm>
          </p:grpSpPr>
          <p:cxnSp>
            <p:nvCxnSpPr>
              <p:cNvPr id="40" name="Straight Arrow Connector 39">
                <a:extLst>
                  <a:ext uri="{FF2B5EF4-FFF2-40B4-BE49-F238E27FC236}">
                    <a16:creationId xmlns:a16="http://schemas.microsoft.com/office/drawing/2014/main" id="{814C5116-68CE-BF7A-785D-5032F301E845}"/>
                  </a:ext>
                </a:extLst>
              </p:cNvPr>
              <p:cNvCxnSpPr>
                <a:cxnSpLocks/>
              </p:cNvCxnSpPr>
              <p:nvPr/>
            </p:nvCxnSpPr>
            <p:spPr>
              <a:xfrm>
                <a:off x="3148314" y="3685229"/>
                <a:ext cx="2349661"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97587D-2935-44BB-61C5-B20C68803084}"/>
                  </a:ext>
                </a:extLst>
              </p:cNvPr>
              <p:cNvSpPr txBox="1"/>
              <p:nvPr/>
            </p:nvSpPr>
            <p:spPr>
              <a:xfrm>
                <a:off x="3421053" y="2900401"/>
                <a:ext cx="1731891" cy="1569660"/>
              </a:xfrm>
              <a:prstGeom prst="rect">
                <a:avLst/>
              </a:prstGeom>
              <a:solidFill>
                <a:schemeClr val="bg1"/>
              </a:solidFill>
              <a:ln>
                <a:solidFill>
                  <a:srgbClr val="00B0F0"/>
                </a:solidFill>
              </a:ln>
            </p:spPr>
            <p:txBody>
              <a:bodyPr wrap="square" rtlCol="0" anchor="ctr">
                <a:spAutoFit/>
              </a:bodyPr>
              <a:lstStyle/>
              <a:p>
                <a:pPr marL="171450" indent="-171450">
                  <a:buFont typeface="Arial" panose="020B0604020202020204" pitchFamily="34" charset="0"/>
                  <a:buChar char="•"/>
                </a:pPr>
                <a:r>
                  <a:rPr lang="en-CA" sz="1200"/>
                  <a:t>Many act via the </a:t>
                </a:r>
                <a:br>
                  <a:rPr lang="en-CA" sz="1200"/>
                </a:br>
                <a:r>
                  <a:rPr lang="en-CA" sz="1200"/>
                  <a:t>central nervous system</a:t>
                </a:r>
                <a:r>
                  <a:rPr lang="en-CA" sz="1200" baseline="30000"/>
                  <a:t>1</a:t>
                </a:r>
              </a:p>
              <a:p>
                <a:pPr marL="171450" indent="-171450">
                  <a:buFont typeface="Arial" panose="020B0604020202020204" pitchFamily="34" charset="0"/>
                  <a:buChar char="•"/>
                </a:pPr>
                <a:r>
                  <a:rPr lang="en-CA" sz="1200"/>
                  <a:t>Translation of these genes express tendencies in the CNS towards obesity**</a:t>
                </a:r>
              </a:p>
            </p:txBody>
          </p:sp>
        </p:grpSp>
        <p:grpSp>
          <p:nvGrpSpPr>
            <p:cNvPr id="47" name="Group 46">
              <a:extLst>
                <a:ext uri="{FF2B5EF4-FFF2-40B4-BE49-F238E27FC236}">
                  <a16:creationId xmlns:a16="http://schemas.microsoft.com/office/drawing/2014/main" id="{6A9C5AF6-C721-D9C4-1933-7E27A62B1981}"/>
                </a:ext>
              </a:extLst>
            </p:cNvPr>
            <p:cNvGrpSpPr/>
            <p:nvPr/>
          </p:nvGrpSpPr>
          <p:grpSpPr>
            <a:xfrm>
              <a:off x="6137317" y="3026656"/>
              <a:ext cx="2350800" cy="830997"/>
              <a:chOff x="6467855" y="3269731"/>
              <a:chExt cx="2350800" cy="830997"/>
            </a:xfrm>
          </p:grpSpPr>
          <p:cxnSp>
            <p:nvCxnSpPr>
              <p:cNvPr id="41" name="Straight Arrow Connector 40">
                <a:extLst>
                  <a:ext uri="{FF2B5EF4-FFF2-40B4-BE49-F238E27FC236}">
                    <a16:creationId xmlns:a16="http://schemas.microsoft.com/office/drawing/2014/main" id="{5CECF0D7-2E92-3272-3581-0131BA6D52D6}"/>
                  </a:ext>
                </a:extLst>
              </p:cNvPr>
              <p:cNvCxnSpPr>
                <a:cxnSpLocks/>
              </p:cNvCxnSpPr>
              <p:nvPr/>
            </p:nvCxnSpPr>
            <p:spPr>
              <a:xfrm flipH="1">
                <a:off x="6467855" y="3685229"/>
                <a:ext cx="235080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A48E136-10A4-1A48-6A7D-32667AADD6F7}"/>
                  </a:ext>
                </a:extLst>
              </p:cNvPr>
              <p:cNvSpPr txBox="1"/>
              <p:nvPr/>
            </p:nvSpPr>
            <p:spPr>
              <a:xfrm flipH="1">
                <a:off x="6813857" y="3269731"/>
                <a:ext cx="1658797" cy="830997"/>
              </a:xfrm>
              <a:prstGeom prst="rect">
                <a:avLst/>
              </a:prstGeom>
              <a:solidFill>
                <a:schemeClr val="bg1"/>
              </a:solidFill>
              <a:ln>
                <a:solidFill>
                  <a:srgbClr val="00B0F0"/>
                </a:solidFill>
              </a:ln>
            </p:spPr>
            <p:txBody>
              <a:bodyPr wrap="square" rtlCol="0">
                <a:spAutoFit/>
              </a:bodyPr>
              <a:lstStyle/>
              <a:p>
                <a:pPr algn="ctr"/>
                <a:r>
                  <a:rPr lang="en-CA" sz="1200"/>
                  <a:t>Counter-regulatory mechanisms making it difficult to maintain or lose weight</a:t>
                </a:r>
                <a:r>
                  <a:rPr lang="en-CA" sz="1200" baseline="30000"/>
                  <a:t>2</a:t>
                </a:r>
              </a:p>
            </p:txBody>
          </p:sp>
        </p:grpSp>
        <p:sp>
          <p:nvSpPr>
            <p:cNvPr id="34" name="TextBox 33">
              <a:extLst>
                <a:ext uri="{FF2B5EF4-FFF2-40B4-BE49-F238E27FC236}">
                  <a16:creationId xmlns:a16="http://schemas.microsoft.com/office/drawing/2014/main" id="{9FA95C41-0BD0-420F-ACB3-CFD1A9EADE4C}"/>
                </a:ext>
              </a:extLst>
            </p:cNvPr>
            <p:cNvSpPr txBox="1"/>
            <p:nvPr/>
          </p:nvSpPr>
          <p:spPr>
            <a:xfrm>
              <a:off x="4665151" y="4446330"/>
              <a:ext cx="2101415" cy="461665"/>
            </a:xfrm>
            <a:prstGeom prst="rect">
              <a:avLst/>
            </a:prstGeom>
            <a:solidFill>
              <a:schemeClr val="bg1"/>
            </a:solidFill>
            <a:ln>
              <a:solidFill>
                <a:srgbClr val="00B0F0"/>
              </a:solidFill>
            </a:ln>
          </p:spPr>
          <p:txBody>
            <a:bodyPr wrap="square" rtlCol="0">
              <a:spAutoFit/>
            </a:bodyPr>
            <a:lstStyle/>
            <a:p>
              <a:pPr algn="ctr"/>
              <a:r>
                <a:rPr lang="en-CA" sz="1200" dirty="0"/>
                <a:t>Combined with modern obesogenic environment</a:t>
              </a:r>
              <a:r>
                <a:rPr lang="en-CA" sz="1200" baseline="30000" dirty="0"/>
                <a:t>2,3</a:t>
              </a:r>
            </a:p>
          </p:txBody>
        </p:sp>
        <p:sp>
          <p:nvSpPr>
            <p:cNvPr id="3" name="Rectangle 2">
              <a:extLst>
                <a:ext uri="{FF2B5EF4-FFF2-40B4-BE49-F238E27FC236}">
                  <a16:creationId xmlns:a16="http://schemas.microsoft.com/office/drawing/2014/main" id="{034E7278-1D16-2712-A685-AE68D30BB33E}"/>
                </a:ext>
              </a:extLst>
            </p:cNvPr>
            <p:cNvSpPr/>
            <p:nvPr/>
          </p:nvSpPr>
          <p:spPr>
            <a:xfrm>
              <a:off x="1282904" y="2780324"/>
              <a:ext cx="1490539" cy="13236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CA" sz="1400" baseline="30000">
                <a:solidFill>
                  <a:schemeClr val="tx1"/>
                </a:solidFill>
              </a:endParaRPr>
            </a:p>
          </p:txBody>
        </p:sp>
        <p:sp>
          <p:nvSpPr>
            <p:cNvPr id="44" name="TextBox 43">
              <a:extLst>
                <a:ext uri="{FF2B5EF4-FFF2-40B4-BE49-F238E27FC236}">
                  <a16:creationId xmlns:a16="http://schemas.microsoft.com/office/drawing/2014/main" id="{FA457A30-BD1F-5DF7-4E38-2BD1EAEB3A84}"/>
                </a:ext>
              </a:extLst>
            </p:cNvPr>
            <p:cNvSpPr txBox="1"/>
            <p:nvPr/>
          </p:nvSpPr>
          <p:spPr>
            <a:xfrm>
              <a:off x="1152848" y="3487281"/>
              <a:ext cx="1750650" cy="523220"/>
            </a:xfrm>
            <a:prstGeom prst="rect">
              <a:avLst/>
            </a:prstGeom>
            <a:noFill/>
          </p:spPr>
          <p:txBody>
            <a:bodyPr wrap="square">
              <a:spAutoFit/>
            </a:bodyPr>
            <a:lstStyle/>
            <a:p>
              <a:pPr algn="ctr"/>
              <a:r>
                <a:rPr lang="en-CA" sz="1400" b="1">
                  <a:solidFill>
                    <a:schemeClr val="tx1"/>
                  </a:solidFill>
                </a:rPr>
                <a:t>Obesity-related gene loci</a:t>
              </a:r>
              <a:r>
                <a:rPr lang="en-CA" sz="1400" b="1" baseline="30000">
                  <a:solidFill>
                    <a:schemeClr val="tx1"/>
                  </a:solidFill>
                </a:rPr>
                <a:t>1</a:t>
              </a:r>
            </a:p>
          </p:txBody>
        </p:sp>
        <p:sp>
          <p:nvSpPr>
            <p:cNvPr id="4" name="TextBox 3">
              <a:extLst>
                <a:ext uri="{FF2B5EF4-FFF2-40B4-BE49-F238E27FC236}">
                  <a16:creationId xmlns:a16="http://schemas.microsoft.com/office/drawing/2014/main" id="{32E40D67-1DA8-51E6-29C2-22B3CEB78F81}"/>
                </a:ext>
              </a:extLst>
            </p:cNvPr>
            <p:cNvSpPr txBox="1"/>
            <p:nvPr/>
          </p:nvSpPr>
          <p:spPr>
            <a:xfrm>
              <a:off x="3977203" y="5148065"/>
              <a:ext cx="3509446" cy="523220"/>
            </a:xfrm>
            <a:prstGeom prst="rect">
              <a:avLst/>
            </a:prstGeom>
            <a:solidFill>
              <a:schemeClr val="bg2"/>
            </a:solidFill>
            <a:ln>
              <a:noFill/>
            </a:ln>
          </p:spPr>
          <p:txBody>
            <a:bodyPr wrap="square" rtlCol="0">
              <a:spAutoFit/>
            </a:bodyPr>
            <a:lstStyle/>
            <a:p>
              <a:pPr algn="ctr"/>
              <a:r>
                <a:rPr lang="en-CA" sz="1400"/>
                <a:t>Obesity or hibernation genes that promote fat deposition in preparation for famine</a:t>
              </a:r>
              <a:r>
                <a:rPr lang="en-CA" sz="1400" baseline="30000"/>
                <a:t>2</a:t>
              </a:r>
            </a:p>
          </p:txBody>
        </p:sp>
        <p:sp>
          <p:nvSpPr>
            <p:cNvPr id="29" name="Freeform 86">
              <a:extLst>
                <a:ext uri="{FF2B5EF4-FFF2-40B4-BE49-F238E27FC236}">
                  <a16:creationId xmlns:a16="http://schemas.microsoft.com/office/drawing/2014/main" id="{011211BF-7F27-FDF2-4246-651E13A38D46}"/>
                </a:ext>
              </a:extLst>
            </p:cNvPr>
            <p:cNvSpPr>
              <a:spLocks noEditPoints="1"/>
            </p:cNvSpPr>
            <p:nvPr/>
          </p:nvSpPr>
          <p:spPr bwMode="auto">
            <a:xfrm rot="5400000">
              <a:off x="1878939" y="2759653"/>
              <a:ext cx="298469" cy="829078"/>
            </a:xfrm>
            <a:custGeom>
              <a:avLst/>
              <a:gdLst>
                <a:gd name="T0" fmla="*/ 20 w 111"/>
                <a:gd name="T1" fmla="*/ 252 h 309"/>
                <a:gd name="T2" fmla="*/ 0 w 111"/>
                <a:gd name="T3" fmla="*/ 308 h 309"/>
                <a:gd name="T4" fmla="*/ 19 w 111"/>
                <a:gd name="T5" fmla="*/ 305 h 309"/>
                <a:gd name="T6" fmla="*/ 88 w 111"/>
                <a:gd name="T7" fmla="*/ 298 h 309"/>
                <a:gd name="T8" fmla="*/ 88 w 111"/>
                <a:gd name="T9" fmla="*/ 309 h 309"/>
                <a:gd name="T10" fmla="*/ 107 w 111"/>
                <a:gd name="T11" fmla="*/ 306 h 309"/>
                <a:gd name="T12" fmla="*/ 64 w 111"/>
                <a:gd name="T13" fmla="*/ 230 h 309"/>
                <a:gd name="T14" fmla="*/ 96 w 111"/>
                <a:gd name="T15" fmla="*/ 200 h 309"/>
                <a:gd name="T16" fmla="*/ 66 w 111"/>
                <a:gd name="T17" fmla="*/ 81 h 309"/>
                <a:gd name="T18" fmla="*/ 66 w 111"/>
                <a:gd name="T19" fmla="*/ 80 h 309"/>
                <a:gd name="T20" fmla="*/ 111 w 111"/>
                <a:gd name="T21" fmla="*/ 6 h 309"/>
                <a:gd name="T22" fmla="*/ 92 w 111"/>
                <a:gd name="T23" fmla="*/ 1 h 309"/>
                <a:gd name="T24" fmla="*/ 92 w 111"/>
                <a:gd name="T25" fmla="*/ 14 h 309"/>
                <a:gd name="T26" fmla="*/ 22 w 111"/>
                <a:gd name="T27" fmla="*/ 5 h 309"/>
                <a:gd name="T28" fmla="*/ 4 w 111"/>
                <a:gd name="T29" fmla="*/ 0 h 309"/>
                <a:gd name="T30" fmla="*/ 46 w 111"/>
                <a:gd name="T31" fmla="*/ 80 h 309"/>
                <a:gd name="T32" fmla="*/ 2 w 111"/>
                <a:gd name="T33" fmla="*/ 154 h 309"/>
                <a:gd name="T34" fmla="*/ 71 w 111"/>
                <a:gd name="T35" fmla="*/ 204 h 309"/>
                <a:gd name="T36" fmla="*/ 35 w 111"/>
                <a:gd name="T37" fmla="*/ 199 h 309"/>
                <a:gd name="T38" fmla="*/ 81 w 111"/>
                <a:gd name="T39" fmla="*/ 189 h 309"/>
                <a:gd name="T40" fmla="*/ 83 w 111"/>
                <a:gd name="T41" fmla="*/ 185 h 309"/>
                <a:gd name="T42" fmla="*/ 22 w 111"/>
                <a:gd name="T43" fmla="*/ 169 h 309"/>
                <a:gd name="T44" fmla="*/ 83 w 111"/>
                <a:gd name="T45" fmla="*/ 185 h 309"/>
                <a:gd name="T46" fmla="*/ 21 w 111"/>
                <a:gd name="T47" fmla="*/ 165 h 309"/>
                <a:gd name="T48" fmla="*/ 21 w 111"/>
                <a:gd name="T49" fmla="*/ 149 h 309"/>
                <a:gd name="T50" fmla="*/ 90 w 111"/>
                <a:gd name="T51" fmla="*/ 156 h 309"/>
                <a:gd name="T52" fmla="*/ 26 w 111"/>
                <a:gd name="T53" fmla="*/ 130 h 309"/>
                <a:gd name="T54" fmla="*/ 89 w 111"/>
                <a:gd name="T55" fmla="*/ 143 h 309"/>
                <a:gd name="T56" fmla="*/ 21 w 111"/>
                <a:gd name="T57" fmla="*/ 146 h 309"/>
                <a:gd name="T58" fmla="*/ 27 w 111"/>
                <a:gd name="T59" fmla="*/ 127 h 309"/>
                <a:gd name="T60" fmla="*/ 76 w 111"/>
                <a:gd name="T61" fmla="*/ 111 h 309"/>
                <a:gd name="T62" fmla="*/ 27 w 111"/>
                <a:gd name="T63" fmla="*/ 127 h 309"/>
                <a:gd name="T64" fmla="*/ 39 w 111"/>
                <a:gd name="T65" fmla="*/ 52 h 309"/>
                <a:gd name="T66" fmla="*/ 29 w 111"/>
                <a:gd name="T67" fmla="*/ 36 h 309"/>
                <a:gd name="T68" fmla="*/ 75 w 111"/>
                <a:gd name="T69" fmla="*/ 52 h 309"/>
                <a:gd name="T70" fmla="*/ 86 w 111"/>
                <a:gd name="T71" fmla="*/ 33 h 309"/>
                <a:gd name="T72" fmla="*/ 23 w 111"/>
                <a:gd name="T73" fmla="*/ 16 h 309"/>
                <a:gd name="T74" fmla="*/ 73 w 111"/>
                <a:gd name="T75" fmla="*/ 56 h 309"/>
                <a:gd name="T76" fmla="*/ 53 w 111"/>
                <a:gd name="T77" fmla="*/ 70 h 309"/>
                <a:gd name="T78" fmla="*/ 73 w 111"/>
                <a:gd name="T79" fmla="*/ 56 h 309"/>
                <a:gd name="T80" fmla="*/ 38 w 111"/>
                <a:gd name="T81" fmla="*/ 108 h 309"/>
                <a:gd name="T82" fmla="*/ 56 w 111"/>
                <a:gd name="T83" fmla="*/ 88 h 309"/>
                <a:gd name="T84" fmla="*/ 20 w 111"/>
                <a:gd name="T85" fmla="*/ 294 h 309"/>
                <a:gd name="T86" fmla="*/ 83 w 111"/>
                <a:gd name="T87" fmla="*/ 278 h 309"/>
                <a:gd name="T88" fmla="*/ 88 w 111"/>
                <a:gd name="T89" fmla="*/ 294 h 309"/>
                <a:gd name="T90" fmla="*/ 26 w 111"/>
                <a:gd name="T91" fmla="*/ 274 h 309"/>
                <a:gd name="T92" fmla="*/ 72 w 111"/>
                <a:gd name="T93" fmla="*/ 259 h 309"/>
                <a:gd name="T94" fmla="*/ 26 w 111"/>
                <a:gd name="T95" fmla="*/ 274 h 309"/>
                <a:gd name="T96" fmla="*/ 54 w 111"/>
                <a:gd name="T97" fmla="*/ 238 h 309"/>
                <a:gd name="T98" fmla="*/ 38 w 111"/>
                <a:gd name="T99" fmla="*/ 255 h 309"/>
                <a:gd name="T100" fmla="*/ 41 w 111"/>
                <a:gd name="T101" fmla="*/ 207 h 309"/>
                <a:gd name="T102" fmla="*/ 55 w 111"/>
                <a:gd name="T103" fmla="*/ 223 h 309"/>
                <a:gd name="T104" fmla="*/ 55 w 111"/>
                <a:gd name="T105" fmla="*/ 223 h 309"/>
                <a:gd name="T106" fmla="*/ 41 w 111"/>
                <a:gd name="T107" fmla="*/ 20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309">
                  <a:moveTo>
                    <a:pt x="45" y="230"/>
                  </a:moveTo>
                  <a:cubicBezTo>
                    <a:pt x="38" y="235"/>
                    <a:pt x="29" y="243"/>
                    <a:pt x="20" y="252"/>
                  </a:cubicBezTo>
                  <a:cubicBezTo>
                    <a:pt x="7" y="266"/>
                    <a:pt x="0" y="284"/>
                    <a:pt x="0" y="304"/>
                  </a:cubicBezTo>
                  <a:cubicBezTo>
                    <a:pt x="0" y="306"/>
                    <a:pt x="0" y="307"/>
                    <a:pt x="0" y="308"/>
                  </a:cubicBezTo>
                  <a:cubicBezTo>
                    <a:pt x="19" y="308"/>
                    <a:pt x="19" y="308"/>
                    <a:pt x="19" y="308"/>
                  </a:cubicBezTo>
                  <a:cubicBezTo>
                    <a:pt x="19" y="307"/>
                    <a:pt x="19" y="306"/>
                    <a:pt x="19" y="305"/>
                  </a:cubicBezTo>
                  <a:cubicBezTo>
                    <a:pt x="19" y="302"/>
                    <a:pt x="19" y="299"/>
                    <a:pt x="19" y="297"/>
                  </a:cubicBezTo>
                  <a:cubicBezTo>
                    <a:pt x="88" y="298"/>
                    <a:pt x="88" y="298"/>
                    <a:pt x="88" y="298"/>
                  </a:cubicBezTo>
                  <a:cubicBezTo>
                    <a:pt x="88" y="300"/>
                    <a:pt x="89" y="303"/>
                    <a:pt x="89" y="306"/>
                  </a:cubicBezTo>
                  <a:cubicBezTo>
                    <a:pt x="89" y="307"/>
                    <a:pt x="88" y="308"/>
                    <a:pt x="88" y="309"/>
                  </a:cubicBezTo>
                  <a:cubicBezTo>
                    <a:pt x="107" y="309"/>
                    <a:pt x="107" y="309"/>
                    <a:pt x="107" y="309"/>
                  </a:cubicBezTo>
                  <a:cubicBezTo>
                    <a:pt x="107" y="308"/>
                    <a:pt x="107" y="307"/>
                    <a:pt x="107" y="306"/>
                  </a:cubicBezTo>
                  <a:cubicBezTo>
                    <a:pt x="107" y="273"/>
                    <a:pt x="81" y="243"/>
                    <a:pt x="64" y="230"/>
                  </a:cubicBezTo>
                  <a:cubicBezTo>
                    <a:pt x="64" y="230"/>
                    <a:pt x="64" y="230"/>
                    <a:pt x="64" y="230"/>
                  </a:cubicBezTo>
                  <a:cubicBezTo>
                    <a:pt x="65" y="230"/>
                    <a:pt x="65" y="230"/>
                    <a:pt x="65" y="230"/>
                  </a:cubicBezTo>
                  <a:cubicBezTo>
                    <a:pt x="73" y="224"/>
                    <a:pt x="86" y="213"/>
                    <a:pt x="96" y="200"/>
                  </a:cubicBezTo>
                  <a:cubicBezTo>
                    <a:pt x="106" y="187"/>
                    <a:pt x="109" y="172"/>
                    <a:pt x="109" y="156"/>
                  </a:cubicBezTo>
                  <a:cubicBezTo>
                    <a:pt x="109" y="123"/>
                    <a:pt x="83" y="94"/>
                    <a:pt x="66" y="81"/>
                  </a:cubicBezTo>
                  <a:cubicBezTo>
                    <a:pt x="66" y="80"/>
                    <a:pt x="66" y="80"/>
                    <a:pt x="66" y="80"/>
                  </a:cubicBezTo>
                  <a:cubicBezTo>
                    <a:pt x="66" y="80"/>
                    <a:pt x="66" y="80"/>
                    <a:pt x="66" y="80"/>
                  </a:cubicBezTo>
                  <a:cubicBezTo>
                    <a:pt x="75" y="74"/>
                    <a:pt x="88" y="63"/>
                    <a:pt x="98" y="50"/>
                  </a:cubicBezTo>
                  <a:cubicBezTo>
                    <a:pt x="108" y="37"/>
                    <a:pt x="111" y="22"/>
                    <a:pt x="111" y="6"/>
                  </a:cubicBezTo>
                  <a:cubicBezTo>
                    <a:pt x="111" y="5"/>
                    <a:pt x="111" y="3"/>
                    <a:pt x="111" y="1"/>
                  </a:cubicBezTo>
                  <a:cubicBezTo>
                    <a:pt x="92" y="1"/>
                    <a:pt x="92" y="1"/>
                    <a:pt x="92" y="1"/>
                  </a:cubicBezTo>
                  <a:cubicBezTo>
                    <a:pt x="92" y="3"/>
                    <a:pt x="92" y="4"/>
                    <a:pt x="92" y="6"/>
                  </a:cubicBezTo>
                  <a:cubicBezTo>
                    <a:pt x="92" y="9"/>
                    <a:pt x="92" y="11"/>
                    <a:pt x="92" y="14"/>
                  </a:cubicBezTo>
                  <a:cubicBezTo>
                    <a:pt x="23" y="13"/>
                    <a:pt x="23" y="13"/>
                    <a:pt x="23" y="13"/>
                  </a:cubicBezTo>
                  <a:cubicBezTo>
                    <a:pt x="23" y="10"/>
                    <a:pt x="22" y="8"/>
                    <a:pt x="22" y="5"/>
                  </a:cubicBezTo>
                  <a:cubicBezTo>
                    <a:pt x="22" y="3"/>
                    <a:pt x="23" y="2"/>
                    <a:pt x="23" y="0"/>
                  </a:cubicBezTo>
                  <a:cubicBezTo>
                    <a:pt x="4" y="0"/>
                    <a:pt x="4" y="0"/>
                    <a:pt x="4" y="0"/>
                  </a:cubicBezTo>
                  <a:cubicBezTo>
                    <a:pt x="4" y="2"/>
                    <a:pt x="4" y="3"/>
                    <a:pt x="4" y="5"/>
                  </a:cubicBezTo>
                  <a:cubicBezTo>
                    <a:pt x="3" y="38"/>
                    <a:pt x="30" y="67"/>
                    <a:pt x="46" y="80"/>
                  </a:cubicBezTo>
                  <a:cubicBezTo>
                    <a:pt x="40" y="85"/>
                    <a:pt x="31" y="93"/>
                    <a:pt x="22" y="102"/>
                  </a:cubicBezTo>
                  <a:cubicBezTo>
                    <a:pt x="9" y="116"/>
                    <a:pt x="2" y="134"/>
                    <a:pt x="2" y="154"/>
                  </a:cubicBezTo>
                  <a:cubicBezTo>
                    <a:pt x="2" y="188"/>
                    <a:pt x="28" y="217"/>
                    <a:pt x="45" y="230"/>
                  </a:cubicBezTo>
                  <a:close/>
                  <a:moveTo>
                    <a:pt x="71" y="204"/>
                  </a:moveTo>
                  <a:cubicBezTo>
                    <a:pt x="38" y="204"/>
                    <a:pt x="38" y="204"/>
                    <a:pt x="38" y="204"/>
                  </a:cubicBezTo>
                  <a:cubicBezTo>
                    <a:pt x="37" y="203"/>
                    <a:pt x="36" y="201"/>
                    <a:pt x="35" y="199"/>
                  </a:cubicBezTo>
                  <a:cubicBezTo>
                    <a:pt x="33" y="196"/>
                    <a:pt x="31" y="192"/>
                    <a:pt x="29" y="188"/>
                  </a:cubicBezTo>
                  <a:cubicBezTo>
                    <a:pt x="81" y="189"/>
                    <a:pt x="81" y="189"/>
                    <a:pt x="81" y="189"/>
                  </a:cubicBezTo>
                  <a:cubicBezTo>
                    <a:pt x="78" y="194"/>
                    <a:pt x="75" y="200"/>
                    <a:pt x="71" y="204"/>
                  </a:cubicBezTo>
                  <a:close/>
                  <a:moveTo>
                    <a:pt x="83" y="185"/>
                  </a:moveTo>
                  <a:cubicBezTo>
                    <a:pt x="27" y="185"/>
                    <a:pt x="27" y="185"/>
                    <a:pt x="27" y="185"/>
                  </a:cubicBezTo>
                  <a:cubicBezTo>
                    <a:pt x="25" y="180"/>
                    <a:pt x="23" y="174"/>
                    <a:pt x="22" y="169"/>
                  </a:cubicBezTo>
                  <a:cubicBezTo>
                    <a:pt x="89" y="169"/>
                    <a:pt x="89" y="169"/>
                    <a:pt x="89" y="169"/>
                  </a:cubicBezTo>
                  <a:cubicBezTo>
                    <a:pt x="87" y="175"/>
                    <a:pt x="85" y="180"/>
                    <a:pt x="83" y="185"/>
                  </a:cubicBezTo>
                  <a:close/>
                  <a:moveTo>
                    <a:pt x="89" y="166"/>
                  </a:moveTo>
                  <a:cubicBezTo>
                    <a:pt x="21" y="165"/>
                    <a:pt x="21" y="165"/>
                    <a:pt x="21" y="165"/>
                  </a:cubicBezTo>
                  <a:cubicBezTo>
                    <a:pt x="21" y="162"/>
                    <a:pt x="20" y="158"/>
                    <a:pt x="20" y="155"/>
                  </a:cubicBezTo>
                  <a:cubicBezTo>
                    <a:pt x="20" y="153"/>
                    <a:pt x="21" y="151"/>
                    <a:pt x="21" y="149"/>
                  </a:cubicBezTo>
                  <a:cubicBezTo>
                    <a:pt x="90" y="150"/>
                    <a:pt x="90" y="150"/>
                    <a:pt x="90" y="150"/>
                  </a:cubicBezTo>
                  <a:cubicBezTo>
                    <a:pt x="90" y="152"/>
                    <a:pt x="90" y="154"/>
                    <a:pt x="90" y="156"/>
                  </a:cubicBezTo>
                  <a:cubicBezTo>
                    <a:pt x="90" y="159"/>
                    <a:pt x="90" y="163"/>
                    <a:pt x="89" y="166"/>
                  </a:cubicBezTo>
                  <a:close/>
                  <a:moveTo>
                    <a:pt x="26" y="130"/>
                  </a:moveTo>
                  <a:cubicBezTo>
                    <a:pt x="86" y="131"/>
                    <a:pt x="86" y="131"/>
                    <a:pt x="86" y="131"/>
                  </a:cubicBezTo>
                  <a:cubicBezTo>
                    <a:pt x="87" y="135"/>
                    <a:pt x="89" y="139"/>
                    <a:pt x="89" y="143"/>
                  </a:cubicBezTo>
                  <a:cubicBezTo>
                    <a:pt x="90" y="144"/>
                    <a:pt x="90" y="146"/>
                    <a:pt x="90" y="147"/>
                  </a:cubicBezTo>
                  <a:cubicBezTo>
                    <a:pt x="21" y="146"/>
                    <a:pt x="21" y="146"/>
                    <a:pt x="21" y="146"/>
                  </a:cubicBezTo>
                  <a:cubicBezTo>
                    <a:pt x="22" y="140"/>
                    <a:pt x="24" y="135"/>
                    <a:pt x="26" y="130"/>
                  </a:cubicBezTo>
                  <a:close/>
                  <a:moveTo>
                    <a:pt x="27" y="127"/>
                  </a:moveTo>
                  <a:cubicBezTo>
                    <a:pt x="30" y="121"/>
                    <a:pt x="33" y="116"/>
                    <a:pt x="36" y="111"/>
                  </a:cubicBezTo>
                  <a:cubicBezTo>
                    <a:pt x="76" y="111"/>
                    <a:pt x="76" y="111"/>
                    <a:pt x="76" y="111"/>
                  </a:cubicBezTo>
                  <a:cubicBezTo>
                    <a:pt x="79" y="116"/>
                    <a:pt x="82" y="122"/>
                    <a:pt x="84" y="127"/>
                  </a:cubicBezTo>
                  <a:lnTo>
                    <a:pt x="27" y="127"/>
                  </a:lnTo>
                  <a:close/>
                  <a:moveTo>
                    <a:pt x="75" y="52"/>
                  </a:moveTo>
                  <a:cubicBezTo>
                    <a:pt x="39" y="52"/>
                    <a:pt x="39" y="52"/>
                    <a:pt x="39" y="52"/>
                  </a:cubicBezTo>
                  <a:cubicBezTo>
                    <a:pt x="38" y="51"/>
                    <a:pt x="38" y="50"/>
                    <a:pt x="37" y="50"/>
                  </a:cubicBezTo>
                  <a:cubicBezTo>
                    <a:pt x="34" y="45"/>
                    <a:pt x="32" y="41"/>
                    <a:pt x="29" y="36"/>
                  </a:cubicBezTo>
                  <a:cubicBezTo>
                    <a:pt x="85" y="36"/>
                    <a:pt x="85" y="36"/>
                    <a:pt x="85" y="36"/>
                  </a:cubicBezTo>
                  <a:cubicBezTo>
                    <a:pt x="82" y="42"/>
                    <a:pt x="78" y="48"/>
                    <a:pt x="75" y="52"/>
                  </a:cubicBezTo>
                  <a:close/>
                  <a:moveTo>
                    <a:pt x="91" y="17"/>
                  </a:moveTo>
                  <a:cubicBezTo>
                    <a:pt x="90" y="23"/>
                    <a:pt x="88" y="28"/>
                    <a:pt x="86" y="33"/>
                  </a:cubicBezTo>
                  <a:cubicBezTo>
                    <a:pt x="28" y="32"/>
                    <a:pt x="28" y="32"/>
                    <a:pt x="28" y="32"/>
                  </a:cubicBezTo>
                  <a:cubicBezTo>
                    <a:pt x="26" y="27"/>
                    <a:pt x="24" y="22"/>
                    <a:pt x="23" y="16"/>
                  </a:cubicBezTo>
                  <a:lnTo>
                    <a:pt x="91" y="17"/>
                  </a:lnTo>
                  <a:close/>
                  <a:moveTo>
                    <a:pt x="73" y="56"/>
                  </a:moveTo>
                  <a:cubicBezTo>
                    <a:pt x="65" y="65"/>
                    <a:pt x="58" y="71"/>
                    <a:pt x="56" y="73"/>
                  </a:cubicBezTo>
                  <a:cubicBezTo>
                    <a:pt x="55" y="72"/>
                    <a:pt x="54" y="71"/>
                    <a:pt x="53" y="70"/>
                  </a:cubicBezTo>
                  <a:cubicBezTo>
                    <a:pt x="50" y="67"/>
                    <a:pt x="46" y="62"/>
                    <a:pt x="41" y="55"/>
                  </a:cubicBezTo>
                  <a:lnTo>
                    <a:pt x="73" y="56"/>
                  </a:lnTo>
                  <a:close/>
                  <a:moveTo>
                    <a:pt x="74" y="108"/>
                  </a:moveTo>
                  <a:cubicBezTo>
                    <a:pt x="38" y="108"/>
                    <a:pt x="38" y="108"/>
                    <a:pt x="38" y="108"/>
                  </a:cubicBezTo>
                  <a:cubicBezTo>
                    <a:pt x="47" y="96"/>
                    <a:pt x="55" y="89"/>
                    <a:pt x="56" y="88"/>
                  </a:cubicBezTo>
                  <a:cubicBezTo>
                    <a:pt x="56" y="88"/>
                    <a:pt x="56" y="88"/>
                    <a:pt x="56" y="88"/>
                  </a:cubicBezTo>
                  <a:cubicBezTo>
                    <a:pt x="57" y="88"/>
                    <a:pt x="65" y="96"/>
                    <a:pt x="74" y="108"/>
                  </a:cubicBezTo>
                  <a:close/>
                  <a:moveTo>
                    <a:pt x="20" y="294"/>
                  </a:moveTo>
                  <a:cubicBezTo>
                    <a:pt x="21" y="288"/>
                    <a:pt x="23" y="283"/>
                    <a:pt x="25" y="278"/>
                  </a:cubicBezTo>
                  <a:cubicBezTo>
                    <a:pt x="83" y="278"/>
                    <a:pt x="83" y="278"/>
                    <a:pt x="83" y="278"/>
                  </a:cubicBezTo>
                  <a:cubicBezTo>
                    <a:pt x="85" y="283"/>
                    <a:pt x="86" y="288"/>
                    <a:pt x="87" y="293"/>
                  </a:cubicBezTo>
                  <a:cubicBezTo>
                    <a:pt x="88" y="294"/>
                    <a:pt x="88" y="294"/>
                    <a:pt x="88" y="294"/>
                  </a:cubicBezTo>
                  <a:lnTo>
                    <a:pt x="20" y="294"/>
                  </a:lnTo>
                  <a:close/>
                  <a:moveTo>
                    <a:pt x="26" y="274"/>
                  </a:moveTo>
                  <a:cubicBezTo>
                    <a:pt x="29" y="268"/>
                    <a:pt x="32" y="263"/>
                    <a:pt x="36" y="258"/>
                  </a:cubicBezTo>
                  <a:cubicBezTo>
                    <a:pt x="72" y="259"/>
                    <a:pt x="72" y="259"/>
                    <a:pt x="72" y="259"/>
                  </a:cubicBezTo>
                  <a:cubicBezTo>
                    <a:pt x="76" y="264"/>
                    <a:pt x="79" y="269"/>
                    <a:pt x="82" y="275"/>
                  </a:cubicBezTo>
                  <a:lnTo>
                    <a:pt x="26" y="274"/>
                  </a:lnTo>
                  <a:close/>
                  <a:moveTo>
                    <a:pt x="54" y="238"/>
                  </a:moveTo>
                  <a:cubicBezTo>
                    <a:pt x="54" y="238"/>
                    <a:pt x="54" y="238"/>
                    <a:pt x="54" y="238"/>
                  </a:cubicBezTo>
                  <a:cubicBezTo>
                    <a:pt x="55" y="238"/>
                    <a:pt x="62" y="245"/>
                    <a:pt x="70" y="256"/>
                  </a:cubicBezTo>
                  <a:cubicBezTo>
                    <a:pt x="38" y="255"/>
                    <a:pt x="38" y="255"/>
                    <a:pt x="38" y="255"/>
                  </a:cubicBezTo>
                  <a:cubicBezTo>
                    <a:pt x="46" y="245"/>
                    <a:pt x="53" y="239"/>
                    <a:pt x="54" y="238"/>
                  </a:cubicBezTo>
                  <a:close/>
                  <a:moveTo>
                    <a:pt x="41" y="207"/>
                  </a:moveTo>
                  <a:cubicBezTo>
                    <a:pt x="69" y="208"/>
                    <a:pt x="69" y="208"/>
                    <a:pt x="69" y="208"/>
                  </a:cubicBezTo>
                  <a:cubicBezTo>
                    <a:pt x="62" y="216"/>
                    <a:pt x="56" y="221"/>
                    <a:pt x="55" y="223"/>
                  </a:cubicBezTo>
                  <a:cubicBezTo>
                    <a:pt x="55" y="223"/>
                    <a:pt x="55" y="223"/>
                    <a:pt x="55" y="223"/>
                  </a:cubicBezTo>
                  <a:cubicBezTo>
                    <a:pt x="55" y="223"/>
                    <a:pt x="55" y="223"/>
                    <a:pt x="55" y="223"/>
                  </a:cubicBezTo>
                  <a:cubicBezTo>
                    <a:pt x="53" y="221"/>
                    <a:pt x="52" y="220"/>
                    <a:pt x="51" y="219"/>
                  </a:cubicBezTo>
                  <a:cubicBezTo>
                    <a:pt x="49" y="217"/>
                    <a:pt x="45" y="213"/>
                    <a:pt x="41" y="20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3891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6AC0-D23E-4DA9-7DD7-B9B095DC79BC}"/>
              </a:ext>
            </a:extLst>
          </p:cNvPr>
          <p:cNvSpPr>
            <a:spLocks noGrp="1"/>
          </p:cNvSpPr>
          <p:nvPr>
            <p:ph type="title"/>
          </p:nvPr>
        </p:nvSpPr>
        <p:spPr/>
        <p:txBody>
          <a:bodyPr/>
          <a:lstStyle/>
          <a:p>
            <a:r>
              <a:rPr lang="en-CA"/>
              <a:t>Monogenic vs polygenic obesity</a:t>
            </a:r>
          </a:p>
        </p:txBody>
      </p:sp>
      <p:sp>
        <p:nvSpPr>
          <p:cNvPr id="3" name="Text Placeholder 2">
            <a:extLst>
              <a:ext uri="{FF2B5EF4-FFF2-40B4-BE49-F238E27FC236}">
                <a16:creationId xmlns:a16="http://schemas.microsoft.com/office/drawing/2014/main" id="{20E59AB4-EC2E-8856-5E10-9EF98E3F1E4F}"/>
              </a:ext>
            </a:extLst>
          </p:cNvPr>
          <p:cNvSpPr>
            <a:spLocks noGrp="1"/>
          </p:cNvSpPr>
          <p:nvPr>
            <p:ph type="body" sz="quarter" idx="13"/>
          </p:nvPr>
        </p:nvSpPr>
        <p:spPr/>
        <p:txBody>
          <a:bodyPr/>
          <a:lstStyle/>
          <a:p>
            <a:r>
              <a:rPr lang="en-CA" sz="1000" i="0"/>
              <a:t>Loos RJF and Yeo GSH. Nat Rev Genet 2022;23:120</a:t>
            </a:r>
            <a:r>
              <a:rPr lang="en-CA" sz="1000" i="0">
                <a:latin typeface="Calibri" panose="020F0502020204030204" pitchFamily="34" charset="0"/>
                <a:cs typeface="Calibri" panose="020F0502020204030204" pitchFamily="34" charset="0"/>
              </a:rPr>
              <a:t>–</a:t>
            </a:r>
            <a:r>
              <a:rPr lang="en-CA" sz="1000" i="0"/>
              <a:t>33.</a:t>
            </a:r>
          </a:p>
        </p:txBody>
      </p:sp>
      <p:sp>
        <p:nvSpPr>
          <p:cNvPr id="6" name="TextBox 5">
            <a:extLst>
              <a:ext uri="{FF2B5EF4-FFF2-40B4-BE49-F238E27FC236}">
                <a16:creationId xmlns:a16="http://schemas.microsoft.com/office/drawing/2014/main" id="{BDF6CCB0-617B-87A7-2B06-046BB95E94AB}"/>
              </a:ext>
            </a:extLst>
          </p:cNvPr>
          <p:cNvSpPr txBox="1"/>
          <p:nvPr/>
        </p:nvSpPr>
        <p:spPr>
          <a:xfrm>
            <a:off x="8444304" y="1539103"/>
            <a:ext cx="3328686" cy="646331"/>
          </a:xfrm>
          <a:prstGeom prst="rect">
            <a:avLst/>
          </a:prstGeom>
          <a:noFill/>
        </p:spPr>
        <p:txBody>
          <a:bodyPr wrap="square" rtlCol="0">
            <a:spAutoFit/>
          </a:bodyPr>
          <a:lstStyle/>
          <a:p>
            <a:r>
              <a:rPr lang="en-CA" sz="2000"/>
              <a:t>Polygenic</a:t>
            </a:r>
            <a:endParaRPr lang="en-CA" sz="1600"/>
          </a:p>
          <a:p>
            <a:r>
              <a:rPr lang="en-CA" sz="1600" b="1"/>
              <a:t>Common obesity</a:t>
            </a:r>
          </a:p>
        </p:txBody>
      </p:sp>
      <p:sp>
        <p:nvSpPr>
          <p:cNvPr id="13" name="TextBox 12">
            <a:extLst>
              <a:ext uri="{FF2B5EF4-FFF2-40B4-BE49-F238E27FC236}">
                <a16:creationId xmlns:a16="http://schemas.microsoft.com/office/drawing/2014/main" id="{F5E0D099-ED08-9388-3116-CCA600FBED04}"/>
              </a:ext>
            </a:extLst>
          </p:cNvPr>
          <p:cNvSpPr txBox="1"/>
          <p:nvPr/>
        </p:nvSpPr>
        <p:spPr>
          <a:xfrm>
            <a:off x="519929" y="1539103"/>
            <a:ext cx="3328686" cy="646331"/>
          </a:xfrm>
          <a:prstGeom prst="rect">
            <a:avLst/>
          </a:prstGeom>
          <a:noFill/>
        </p:spPr>
        <p:txBody>
          <a:bodyPr wrap="square" rtlCol="0">
            <a:spAutoFit/>
          </a:bodyPr>
          <a:lstStyle/>
          <a:p>
            <a:pPr algn="r"/>
            <a:r>
              <a:rPr lang="en-CA" sz="2000"/>
              <a:t>Monogenic</a:t>
            </a:r>
            <a:endParaRPr lang="en-CA" sz="1600"/>
          </a:p>
          <a:p>
            <a:pPr algn="r"/>
            <a:r>
              <a:rPr lang="en-CA" sz="1600" b="1"/>
              <a:t>Early-onset, severe obesity; rare</a:t>
            </a:r>
          </a:p>
        </p:txBody>
      </p:sp>
      <p:cxnSp>
        <p:nvCxnSpPr>
          <p:cNvPr id="28" name="Straight Connector 27">
            <a:extLst>
              <a:ext uri="{FF2B5EF4-FFF2-40B4-BE49-F238E27FC236}">
                <a16:creationId xmlns:a16="http://schemas.microsoft.com/office/drawing/2014/main" id="{9FF36AE3-52AE-C864-4C9C-A0B79BD01CBA}"/>
              </a:ext>
            </a:extLst>
          </p:cNvPr>
          <p:cNvCxnSpPr>
            <a:cxnSpLocks/>
          </p:cNvCxnSpPr>
          <p:nvPr/>
        </p:nvCxnSpPr>
        <p:spPr>
          <a:xfrm>
            <a:off x="447555" y="2204903"/>
            <a:ext cx="11296891"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3A76BDBC-2325-4450-A1BD-359CF79BECBC}"/>
              </a:ext>
            </a:extLst>
          </p:cNvPr>
          <p:cNvGrpSpPr/>
          <p:nvPr/>
        </p:nvGrpSpPr>
        <p:grpSpPr>
          <a:xfrm>
            <a:off x="519929" y="2298920"/>
            <a:ext cx="11253061" cy="646331"/>
            <a:chOff x="519929" y="2298920"/>
            <a:chExt cx="11253061" cy="646331"/>
          </a:xfrm>
        </p:grpSpPr>
        <p:sp>
          <p:nvSpPr>
            <p:cNvPr id="7" name="TextBox 6">
              <a:extLst>
                <a:ext uri="{FF2B5EF4-FFF2-40B4-BE49-F238E27FC236}">
                  <a16:creationId xmlns:a16="http://schemas.microsoft.com/office/drawing/2014/main" id="{1D75730A-C173-D6EF-931F-86244ACB1229}"/>
                </a:ext>
              </a:extLst>
            </p:cNvPr>
            <p:cNvSpPr txBox="1"/>
            <p:nvPr/>
          </p:nvSpPr>
          <p:spPr>
            <a:xfrm>
              <a:off x="8444304" y="2452808"/>
              <a:ext cx="3328686" cy="338554"/>
            </a:xfrm>
            <a:prstGeom prst="rect">
              <a:avLst/>
            </a:prstGeom>
            <a:noFill/>
          </p:spPr>
          <p:txBody>
            <a:bodyPr wrap="square" rtlCol="0">
              <a:spAutoFit/>
            </a:bodyPr>
            <a:lstStyle/>
            <a:p>
              <a:r>
                <a:rPr lang="en-CA" sz="1600"/>
                <a:t>Modest genetic influence</a:t>
              </a:r>
              <a:endParaRPr lang="en-CA" sz="1600" b="1"/>
            </a:p>
          </p:txBody>
        </p:sp>
        <p:sp>
          <p:nvSpPr>
            <p:cNvPr id="14" name="TextBox 13">
              <a:extLst>
                <a:ext uri="{FF2B5EF4-FFF2-40B4-BE49-F238E27FC236}">
                  <a16:creationId xmlns:a16="http://schemas.microsoft.com/office/drawing/2014/main" id="{91E574AF-3AE5-B3EC-558C-0169ADDF98F4}"/>
                </a:ext>
              </a:extLst>
            </p:cNvPr>
            <p:cNvSpPr txBox="1"/>
            <p:nvPr/>
          </p:nvSpPr>
          <p:spPr>
            <a:xfrm>
              <a:off x="519929" y="2452808"/>
              <a:ext cx="3328686" cy="338554"/>
            </a:xfrm>
            <a:prstGeom prst="rect">
              <a:avLst/>
            </a:prstGeom>
            <a:noFill/>
          </p:spPr>
          <p:txBody>
            <a:bodyPr wrap="square" rtlCol="0">
              <a:spAutoFit/>
            </a:bodyPr>
            <a:lstStyle/>
            <a:p>
              <a:pPr algn="r"/>
              <a:r>
                <a:rPr lang="en-CA" sz="1600"/>
                <a:t>Considerable genetic influence</a:t>
              </a:r>
              <a:endParaRPr lang="en-CA" sz="1600" b="1"/>
            </a:p>
          </p:txBody>
        </p:sp>
        <p:sp>
          <p:nvSpPr>
            <p:cNvPr id="26" name="Arrow: Right 25">
              <a:extLst>
                <a:ext uri="{FF2B5EF4-FFF2-40B4-BE49-F238E27FC236}">
                  <a16:creationId xmlns:a16="http://schemas.microsoft.com/office/drawing/2014/main" id="{FEF2CEC5-BCC8-BFD7-5C4F-6DEB65A950B0}"/>
                </a:ext>
              </a:extLst>
            </p:cNvPr>
            <p:cNvSpPr/>
            <p:nvPr/>
          </p:nvSpPr>
          <p:spPr>
            <a:xfrm flipH="1">
              <a:off x="4302702" y="2298920"/>
              <a:ext cx="3766532" cy="646331"/>
            </a:xfrm>
            <a:custGeom>
              <a:avLst/>
              <a:gdLst>
                <a:gd name="connsiteX0" fmla="*/ 0 w 2436682"/>
                <a:gd name="connsiteY0" fmla="*/ 161583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161583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323508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327585 h 646331"/>
                <a:gd name="connsiteX7" fmla="*/ 0 w 2436682"/>
                <a:gd name="connsiteY7" fmla="*/ 323508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682" h="646331">
                  <a:moveTo>
                    <a:pt x="0" y="323508"/>
                  </a:moveTo>
                  <a:lnTo>
                    <a:pt x="2113517" y="161583"/>
                  </a:lnTo>
                  <a:lnTo>
                    <a:pt x="2113517" y="0"/>
                  </a:lnTo>
                  <a:lnTo>
                    <a:pt x="2436682" y="323166"/>
                  </a:lnTo>
                  <a:lnTo>
                    <a:pt x="2113517" y="646331"/>
                  </a:lnTo>
                  <a:lnTo>
                    <a:pt x="2113517" y="484748"/>
                  </a:lnTo>
                  <a:lnTo>
                    <a:pt x="0" y="327585"/>
                  </a:lnTo>
                  <a:lnTo>
                    <a:pt x="0" y="3235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4" name="Group 53">
            <a:extLst>
              <a:ext uri="{FF2B5EF4-FFF2-40B4-BE49-F238E27FC236}">
                <a16:creationId xmlns:a16="http://schemas.microsoft.com/office/drawing/2014/main" id="{73CE4083-5A4A-BF4B-34CA-FF1500D6276A}"/>
              </a:ext>
            </a:extLst>
          </p:cNvPr>
          <p:cNvGrpSpPr/>
          <p:nvPr/>
        </p:nvGrpSpPr>
        <p:grpSpPr>
          <a:xfrm>
            <a:off x="519929" y="3618298"/>
            <a:ext cx="11253061" cy="646331"/>
            <a:chOff x="519929" y="3671638"/>
            <a:chExt cx="11253061" cy="646331"/>
          </a:xfrm>
        </p:grpSpPr>
        <p:sp>
          <p:nvSpPr>
            <p:cNvPr id="9" name="TextBox 8">
              <a:extLst>
                <a:ext uri="{FF2B5EF4-FFF2-40B4-BE49-F238E27FC236}">
                  <a16:creationId xmlns:a16="http://schemas.microsoft.com/office/drawing/2014/main" id="{DB0843A0-CD65-C2E6-E20A-1421F36445C0}"/>
                </a:ext>
              </a:extLst>
            </p:cNvPr>
            <p:cNvSpPr txBox="1"/>
            <p:nvPr/>
          </p:nvSpPr>
          <p:spPr>
            <a:xfrm>
              <a:off x="8444304" y="3825526"/>
              <a:ext cx="3328686" cy="338554"/>
            </a:xfrm>
            <a:prstGeom prst="rect">
              <a:avLst/>
            </a:prstGeom>
            <a:noFill/>
          </p:spPr>
          <p:txBody>
            <a:bodyPr wrap="square" rtlCol="0">
              <a:spAutoFit/>
            </a:bodyPr>
            <a:lstStyle/>
            <a:p>
              <a:r>
                <a:rPr lang="en-CA" sz="1600"/>
                <a:t>Each variant has a minimal effect</a:t>
              </a:r>
              <a:endParaRPr lang="en-CA" sz="1600" b="1"/>
            </a:p>
          </p:txBody>
        </p:sp>
        <p:sp>
          <p:nvSpPr>
            <p:cNvPr id="16" name="TextBox 15">
              <a:extLst>
                <a:ext uri="{FF2B5EF4-FFF2-40B4-BE49-F238E27FC236}">
                  <a16:creationId xmlns:a16="http://schemas.microsoft.com/office/drawing/2014/main" id="{A8714265-27DE-2284-9FD6-563873C706FC}"/>
                </a:ext>
              </a:extLst>
            </p:cNvPr>
            <p:cNvSpPr txBox="1"/>
            <p:nvPr/>
          </p:nvSpPr>
          <p:spPr>
            <a:xfrm>
              <a:off x="519929" y="3825526"/>
              <a:ext cx="3328686" cy="338554"/>
            </a:xfrm>
            <a:prstGeom prst="rect">
              <a:avLst/>
            </a:prstGeom>
            <a:noFill/>
          </p:spPr>
          <p:txBody>
            <a:bodyPr wrap="square" rtlCol="0">
              <a:spAutoFit/>
            </a:bodyPr>
            <a:lstStyle/>
            <a:p>
              <a:pPr algn="r"/>
              <a:r>
                <a:rPr lang="en-CA" sz="1600"/>
                <a:t>Large genetic effect</a:t>
              </a:r>
              <a:endParaRPr lang="en-CA" sz="1600" b="1"/>
            </a:p>
          </p:txBody>
        </p:sp>
        <p:sp>
          <p:nvSpPr>
            <p:cNvPr id="27" name="Arrow: Right 25">
              <a:extLst>
                <a:ext uri="{FF2B5EF4-FFF2-40B4-BE49-F238E27FC236}">
                  <a16:creationId xmlns:a16="http://schemas.microsoft.com/office/drawing/2014/main" id="{55B01F1C-F0C3-0824-8F7F-5FBA5AA260B8}"/>
                </a:ext>
              </a:extLst>
            </p:cNvPr>
            <p:cNvSpPr/>
            <p:nvPr/>
          </p:nvSpPr>
          <p:spPr>
            <a:xfrm flipH="1">
              <a:off x="4302702" y="3671638"/>
              <a:ext cx="3766532" cy="646331"/>
            </a:xfrm>
            <a:custGeom>
              <a:avLst/>
              <a:gdLst>
                <a:gd name="connsiteX0" fmla="*/ 0 w 2436682"/>
                <a:gd name="connsiteY0" fmla="*/ 161583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161583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323508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327585 h 646331"/>
                <a:gd name="connsiteX7" fmla="*/ 0 w 2436682"/>
                <a:gd name="connsiteY7" fmla="*/ 323508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682" h="646331">
                  <a:moveTo>
                    <a:pt x="0" y="323508"/>
                  </a:moveTo>
                  <a:lnTo>
                    <a:pt x="2113517" y="161583"/>
                  </a:lnTo>
                  <a:lnTo>
                    <a:pt x="2113517" y="0"/>
                  </a:lnTo>
                  <a:lnTo>
                    <a:pt x="2436682" y="323166"/>
                  </a:lnTo>
                  <a:lnTo>
                    <a:pt x="2113517" y="646331"/>
                  </a:lnTo>
                  <a:lnTo>
                    <a:pt x="2113517" y="484748"/>
                  </a:lnTo>
                  <a:lnTo>
                    <a:pt x="0" y="327585"/>
                  </a:lnTo>
                  <a:lnTo>
                    <a:pt x="0" y="3235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457F7F5A-CA09-3FDC-BAF0-0BA99C6D9034}"/>
              </a:ext>
            </a:extLst>
          </p:cNvPr>
          <p:cNvGrpSpPr/>
          <p:nvPr/>
        </p:nvGrpSpPr>
        <p:grpSpPr>
          <a:xfrm>
            <a:off x="519929" y="4937676"/>
            <a:ext cx="11253061" cy="646331"/>
            <a:chOff x="519929" y="4955456"/>
            <a:chExt cx="11253061" cy="646331"/>
          </a:xfrm>
        </p:grpSpPr>
        <p:sp>
          <p:nvSpPr>
            <p:cNvPr id="11" name="TextBox 10">
              <a:extLst>
                <a:ext uri="{FF2B5EF4-FFF2-40B4-BE49-F238E27FC236}">
                  <a16:creationId xmlns:a16="http://schemas.microsoft.com/office/drawing/2014/main" id="{7CD78036-A735-27A7-D697-914780679BDD}"/>
                </a:ext>
              </a:extLst>
            </p:cNvPr>
            <p:cNvSpPr txBox="1"/>
            <p:nvPr/>
          </p:nvSpPr>
          <p:spPr>
            <a:xfrm>
              <a:off x="8444304" y="5109344"/>
              <a:ext cx="3328686" cy="338554"/>
            </a:xfrm>
            <a:prstGeom prst="rect">
              <a:avLst/>
            </a:prstGeom>
            <a:noFill/>
          </p:spPr>
          <p:txBody>
            <a:bodyPr wrap="square" rtlCol="0">
              <a:spAutoFit/>
            </a:bodyPr>
            <a:lstStyle/>
            <a:p>
              <a:r>
                <a:rPr lang="en-CA" sz="1600"/>
                <a:t>Alleles with low penetrance</a:t>
              </a:r>
              <a:endParaRPr lang="en-CA" sz="1600" b="1"/>
            </a:p>
          </p:txBody>
        </p:sp>
        <p:sp>
          <p:nvSpPr>
            <p:cNvPr id="18" name="TextBox 17">
              <a:extLst>
                <a:ext uri="{FF2B5EF4-FFF2-40B4-BE49-F238E27FC236}">
                  <a16:creationId xmlns:a16="http://schemas.microsoft.com/office/drawing/2014/main" id="{EE2178EF-360F-0B2E-09D6-3C3A2A8D2B60}"/>
                </a:ext>
              </a:extLst>
            </p:cNvPr>
            <p:cNvSpPr txBox="1"/>
            <p:nvPr/>
          </p:nvSpPr>
          <p:spPr>
            <a:xfrm>
              <a:off x="519929" y="5109344"/>
              <a:ext cx="3328686" cy="338554"/>
            </a:xfrm>
            <a:prstGeom prst="rect">
              <a:avLst/>
            </a:prstGeom>
            <a:noFill/>
          </p:spPr>
          <p:txBody>
            <a:bodyPr wrap="square" rtlCol="0">
              <a:spAutoFit/>
            </a:bodyPr>
            <a:lstStyle/>
            <a:p>
              <a:pPr algn="r"/>
              <a:r>
                <a:rPr lang="en-CA" sz="1600"/>
                <a:t>Alleles with high penetrance</a:t>
              </a:r>
              <a:endParaRPr lang="en-CA" sz="1600" b="1"/>
            </a:p>
          </p:txBody>
        </p:sp>
        <p:sp>
          <p:nvSpPr>
            <p:cNvPr id="29" name="Arrow: Right 25">
              <a:extLst>
                <a:ext uri="{FF2B5EF4-FFF2-40B4-BE49-F238E27FC236}">
                  <a16:creationId xmlns:a16="http://schemas.microsoft.com/office/drawing/2014/main" id="{29A3649F-9697-F197-D194-0273E2A8BAB8}"/>
                </a:ext>
              </a:extLst>
            </p:cNvPr>
            <p:cNvSpPr/>
            <p:nvPr/>
          </p:nvSpPr>
          <p:spPr>
            <a:xfrm flipH="1">
              <a:off x="4302702" y="4955456"/>
              <a:ext cx="3766532" cy="646331"/>
            </a:xfrm>
            <a:custGeom>
              <a:avLst/>
              <a:gdLst>
                <a:gd name="connsiteX0" fmla="*/ 0 w 2436682"/>
                <a:gd name="connsiteY0" fmla="*/ 161583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161583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323508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327585 h 646331"/>
                <a:gd name="connsiteX7" fmla="*/ 0 w 2436682"/>
                <a:gd name="connsiteY7" fmla="*/ 323508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682" h="646331">
                  <a:moveTo>
                    <a:pt x="0" y="323508"/>
                  </a:moveTo>
                  <a:lnTo>
                    <a:pt x="2113517" y="161583"/>
                  </a:lnTo>
                  <a:lnTo>
                    <a:pt x="2113517" y="0"/>
                  </a:lnTo>
                  <a:lnTo>
                    <a:pt x="2436682" y="323166"/>
                  </a:lnTo>
                  <a:lnTo>
                    <a:pt x="2113517" y="646331"/>
                  </a:lnTo>
                  <a:lnTo>
                    <a:pt x="2113517" y="484748"/>
                  </a:lnTo>
                  <a:lnTo>
                    <a:pt x="0" y="327585"/>
                  </a:lnTo>
                  <a:lnTo>
                    <a:pt x="0" y="3235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5" name="Group 54">
            <a:extLst>
              <a:ext uri="{FF2B5EF4-FFF2-40B4-BE49-F238E27FC236}">
                <a16:creationId xmlns:a16="http://schemas.microsoft.com/office/drawing/2014/main" id="{2EFCA12D-E1A4-1D6F-53BB-3FADBEA8FBFB}"/>
              </a:ext>
            </a:extLst>
          </p:cNvPr>
          <p:cNvGrpSpPr/>
          <p:nvPr/>
        </p:nvGrpSpPr>
        <p:grpSpPr>
          <a:xfrm>
            <a:off x="519929" y="2958609"/>
            <a:ext cx="11253061" cy="646331"/>
            <a:chOff x="519929" y="3029729"/>
            <a:chExt cx="11253061" cy="646331"/>
          </a:xfrm>
        </p:grpSpPr>
        <p:sp>
          <p:nvSpPr>
            <p:cNvPr id="8" name="TextBox 7">
              <a:extLst>
                <a:ext uri="{FF2B5EF4-FFF2-40B4-BE49-F238E27FC236}">
                  <a16:creationId xmlns:a16="http://schemas.microsoft.com/office/drawing/2014/main" id="{56AB670A-C465-1215-0741-CB981BB1A901}"/>
                </a:ext>
              </a:extLst>
            </p:cNvPr>
            <p:cNvSpPr txBox="1"/>
            <p:nvPr/>
          </p:nvSpPr>
          <p:spPr>
            <a:xfrm>
              <a:off x="8444304" y="3183617"/>
              <a:ext cx="3328686" cy="338554"/>
            </a:xfrm>
            <a:prstGeom prst="rect">
              <a:avLst/>
            </a:prstGeom>
            <a:noFill/>
          </p:spPr>
          <p:txBody>
            <a:bodyPr wrap="square" rtlCol="0">
              <a:spAutoFit/>
            </a:bodyPr>
            <a:lstStyle/>
            <a:p>
              <a:r>
                <a:rPr lang="en-CA" sz="1600"/>
                <a:t>Several variants in many genes</a:t>
              </a:r>
              <a:endParaRPr lang="en-CA" sz="1600" b="1"/>
            </a:p>
          </p:txBody>
        </p:sp>
        <p:sp>
          <p:nvSpPr>
            <p:cNvPr id="15" name="TextBox 14">
              <a:extLst>
                <a:ext uri="{FF2B5EF4-FFF2-40B4-BE49-F238E27FC236}">
                  <a16:creationId xmlns:a16="http://schemas.microsoft.com/office/drawing/2014/main" id="{A5BBD4B0-BEFB-BD8F-124E-AD40000354D6}"/>
                </a:ext>
              </a:extLst>
            </p:cNvPr>
            <p:cNvSpPr txBox="1"/>
            <p:nvPr/>
          </p:nvSpPr>
          <p:spPr>
            <a:xfrm>
              <a:off x="519929" y="3183617"/>
              <a:ext cx="3328686" cy="338554"/>
            </a:xfrm>
            <a:prstGeom prst="rect">
              <a:avLst/>
            </a:prstGeom>
            <a:noFill/>
          </p:spPr>
          <p:txBody>
            <a:bodyPr wrap="square" rtlCol="0">
              <a:spAutoFit/>
            </a:bodyPr>
            <a:lstStyle/>
            <a:p>
              <a:pPr algn="r"/>
              <a:r>
                <a:rPr lang="en-CA" sz="1600"/>
                <a:t>Variation in a single gene</a:t>
              </a:r>
              <a:endParaRPr lang="en-CA" sz="1600" b="1"/>
            </a:p>
          </p:txBody>
        </p:sp>
        <p:sp>
          <p:nvSpPr>
            <p:cNvPr id="30" name="Arrow: Right 25">
              <a:extLst>
                <a:ext uri="{FF2B5EF4-FFF2-40B4-BE49-F238E27FC236}">
                  <a16:creationId xmlns:a16="http://schemas.microsoft.com/office/drawing/2014/main" id="{90027213-F5F4-1D4A-8C75-97389F0FC122}"/>
                </a:ext>
              </a:extLst>
            </p:cNvPr>
            <p:cNvSpPr/>
            <p:nvPr/>
          </p:nvSpPr>
          <p:spPr>
            <a:xfrm>
              <a:off x="4302702" y="3029729"/>
              <a:ext cx="3766532" cy="646331"/>
            </a:xfrm>
            <a:custGeom>
              <a:avLst/>
              <a:gdLst>
                <a:gd name="connsiteX0" fmla="*/ 0 w 2436682"/>
                <a:gd name="connsiteY0" fmla="*/ 161583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161583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323508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327585 h 646331"/>
                <a:gd name="connsiteX7" fmla="*/ 0 w 2436682"/>
                <a:gd name="connsiteY7" fmla="*/ 323508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682" h="646331">
                  <a:moveTo>
                    <a:pt x="0" y="323508"/>
                  </a:moveTo>
                  <a:lnTo>
                    <a:pt x="2113517" y="161583"/>
                  </a:lnTo>
                  <a:lnTo>
                    <a:pt x="2113517" y="0"/>
                  </a:lnTo>
                  <a:lnTo>
                    <a:pt x="2436682" y="323166"/>
                  </a:lnTo>
                  <a:lnTo>
                    <a:pt x="2113517" y="646331"/>
                  </a:lnTo>
                  <a:lnTo>
                    <a:pt x="2113517" y="484748"/>
                  </a:lnTo>
                  <a:lnTo>
                    <a:pt x="0" y="327585"/>
                  </a:lnTo>
                  <a:lnTo>
                    <a:pt x="0" y="3235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3" name="Group 52">
            <a:extLst>
              <a:ext uri="{FF2B5EF4-FFF2-40B4-BE49-F238E27FC236}">
                <a16:creationId xmlns:a16="http://schemas.microsoft.com/office/drawing/2014/main" id="{6FD3F8A8-ACEF-4EA1-3792-D224697DAB38}"/>
              </a:ext>
            </a:extLst>
          </p:cNvPr>
          <p:cNvGrpSpPr/>
          <p:nvPr/>
        </p:nvGrpSpPr>
        <p:grpSpPr>
          <a:xfrm>
            <a:off x="519929" y="4277987"/>
            <a:ext cx="11253061" cy="646331"/>
            <a:chOff x="519929" y="4313547"/>
            <a:chExt cx="11253061" cy="646331"/>
          </a:xfrm>
        </p:grpSpPr>
        <p:sp>
          <p:nvSpPr>
            <p:cNvPr id="10" name="TextBox 9">
              <a:extLst>
                <a:ext uri="{FF2B5EF4-FFF2-40B4-BE49-F238E27FC236}">
                  <a16:creationId xmlns:a16="http://schemas.microsoft.com/office/drawing/2014/main" id="{C8FF369D-1360-B0F7-6014-7EC00532D695}"/>
                </a:ext>
              </a:extLst>
            </p:cNvPr>
            <p:cNvSpPr txBox="1"/>
            <p:nvPr/>
          </p:nvSpPr>
          <p:spPr>
            <a:xfrm>
              <a:off x="8444304" y="4467435"/>
              <a:ext cx="3328686" cy="338554"/>
            </a:xfrm>
            <a:prstGeom prst="rect">
              <a:avLst/>
            </a:prstGeom>
            <a:noFill/>
          </p:spPr>
          <p:txBody>
            <a:bodyPr wrap="square" rtlCol="0">
              <a:spAutoFit/>
            </a:bodyPr>
            <a:lstStyle/>
            <a:p>
              <a:r>
                <a:rPr lang="en-CA" sz="1600"/>
                <a:t>Common</a:t>
              </a:r>
              <a:endParaRPr lang="en-CA" sz="1600" b="1"/>
            </a:p>
          </p:txBody>
        </p:sp>
        <p:sp>
          <p:nvSpPr>
            <p:cNvPr id="17" name="TextBox 16">
              <a:extLst>
                <a:ext uri="{FF2B5EF4-FFF2-40B4-BE49-F238E27FC236}">
                  <a16:creationId xmlns:a16="http://schemas.microsoft.com/office/drawing/2014/main" id="{6FDAB97F-0636-945A-7C9D-6F405683D0E3}"/>
                </a:ext>
              </a:extLst>
            </p:cNvPr>
            <p:cNvSpPr txBox="1"/>
            <p:nvPr/>
          </p:nvSpPr>
          <p:spPr>
            <a:xfrm>
              <a:off x="519929" y="4467435"/>
              <a:ext cx="3328686" cy="338554"/>
            </a:xfrm>
            <a:prstGeom prst="rect">
              <a:avLst/>
            </a:prstGeom>
            <a:noFill/>
          </p:spPr>
          <p:txBody>
            <a:bodyPr wrap="square" rtlCol="0">
              <a:spAutoFit/>
            </a:bodyPr>
            <a:lstStyle/>
            <a:p>
              <a:pPr algn="r"/>
              <a:r>
                <a:rPr lang="en-CA" sz="1600"/>
                <a:t>Rare</a:t>
              </a:r>
            </a:p>
          </p:txBody>
        </p:sp>
        <p:sp>
          <p:nvSpPr>
            <p:cNvPr id="31" name="Arrow: Right 25">
              <a:extLst>
                <a:ext uri="{FF2B5EF4-FFF2-40B4-BE49-F238E27FC236}">
                  <a16:creationId xmlns:a16="http://schemas.microsoft.com/office/drawing/2014/main" id="{738C08E9-C52D-E799-89E8-949F946729FD}"/>
                </a:ext>
              </a:extLst>
            </p:cNvPr>
            <p:cNvSpPr/>
            <p:nvPr/>
          </p:nvSpPr>
          <p:spPr>
            <a:xfrm>
              <a:off x="4302702" y="4313547"/>
              <a:ext cx="3766532" cy="646331"/>
            </a:xfrm>
            <a:custGeom>
              <a:avLst/>
              <a:gdLst>
                <a:gd name="connsiteX0" fmla="*/ 0 w 2436682"/>
                <a:gd name="connsiteY0" fmla="*/ 161583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161583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323508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327585 h 646331"/>
                <a:gd name="connsiteX7" fmla="*/ 0 w 2436682"/>
                <a:gd name="connsiteY7" fmla="*/ 323508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682" h="646331">
                  <a:moveTo>
                    <a:pt x="0" y="323508"/>
                  </a:moveTo>
                  <a:lnTo>
                    <a:pt x="2113517" y="161583"/>
                  </a:lnTo>
                  <a:lnTo>
                    <a:pt x="2113517" y="0"/>
                  </a:lnTo>
                  <a:lnTo>
                    <a:pt x="2436682" y="323166"/>
                  </a:lnTo>
                  <a:lnTo>
                    <a:pt x="2113517" y="646331"/>
                  </a:lnTo>
                  <a:lnTo>
                    <a:pt x="2113517" y="484748"/>
                  </a:lnTo>
                  <a:lnTo>
                    <a:pt x="0" y="327585"/>
                  </a:lnTo>
                  <a:lnTo>
                    <a:pt x="0" y="3235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0" name="Group 19">
            <a:extLst>
              <a:ext uri="{FF2B5EF4-FFF2-40B4-BE49-F238E27FC236}">
                <a16:creationId xmlns:a16="http://schemas.microsoft.com/office/drawing/2014/main" id="{326827C1-91A2-61F7-2BB6-CC910E9FE19A}"/>
              </a:ext>
            </a:extLst>
          </p:cNvPr>
          <p:cNvGrpSpPr/>
          <p:nvPr/>
        </p:nvGrpSpPr>
        <p:grpSpPr>
          <a:xfrm>
            <a:off x="519929" y="5597364"/>
            <a:ext cx="11253061" cy="646331"/>
            <a:chOff x="519929" y="5597364"/>
            <a:chExt cx="11253061" cy="646331"/>
          </a:xfrm>
        </p:grpSpPr>
        <p:sp>
          <p:nvSpPr>
            <p:cNvPr id="12" name="TextBox 11">
              <a:extLst>
                <a:ext uri="{FF2B5EF4-FFF2-40B4-BE49-F238E27FC236}">
                  <a16:creationId xmlns:a16="http://schemas.microsoft.com/office/drawing/2014/main" id="{08E85206-4913-184D-36D4-D2D43C010F8E}"/>
                </a:ext>
              </a:extLst>
            </p:cNvPr>
            <p:cNvSpPr txBox="1"/>
            <p:nvPr/>
          </p:nvSpPr>
          <p:spPr>
            <a:xfrm>
              <a:off x="8444304" y="5751252"/>
              <a:ext cx="3328686" cy="338554"/>
            </a:xfrm>
            <a:prstGeom prst="rect">
              <a:avLst/>
            </a:prstGeom>
            <a:noFill/>
          </p:spPr>
          <p:txBody>
            <a:bodyPr wrap="square" rtlCol="0">
              <a:spAutoFit/>
            </a:bodyPr>
            <a:lstStyle/>
            <a:p>
              <a:r>
                <a:rPr lang="en-CA" sz="1600"/>
                <a:t>Environment is a key factor</a:t>
              </a:r>
              <a:endParaRPr lang="en-CA" sz="1600" b="1"/>
            </a:p>
          </p:txBody>
        </p:sp>
        <p:sp>
          <p:nvSpPr>
            <p:cNvPr id="19" name="TextBox 18">
              <a:extLst>
                <a:ext uri="{FF2B5EF4-FFF2-40B4-BE49-F238E27FC236}">
                  <a16:creationId xmlns:a16="http://schemas.microsoft.com/office/drawing/2014/main" id="{AD02AAFC-D68C-8D09-02B7-31096CFD6657}"/>
                </a:ext>
              </a:extLst>
            </p:cNvPr>
            <p:cNvSpPr txBox="1"/>
            <p:nvPr/>
          </p:nvSpPr>
          <p:spPr>
            <a:xfrm>
              <a:off x="519929" y="5751252"/>
              <a:ext cx="3328686" cy="338554"/>
            </a:xfrm>
            <a:prstGeom prst="rect">
              <a:avLst/>
            </a:prstGeom>
            <a:noFill/>
          </p:spPr>
          <p:txBody>
            <a:bodyPr wrap="square" rtlCol="0">
              <a:spAutoFit/>
            </a:bodyPr>
            <a:lstStyle/>
            <a:p>
              <a:pPr algn="r"/>
              <a:r>
                <a:rPr lang="en-CA" sz="1600"/>
                <a:t>No environmental influence</a:t>
              </a:r>
            </a:p>
          </p:txBody>
        </p:sp>
        <p:sp>
          <p:nvSpPr>
            <p:cNvPr id="32" name="Arrow: Right 25">
              <a:extLst>
                <a:ext uri="{FF2B5EF4-FFF2-40B4-BE49-F238E27FC236}">
                  <a16:creationId xmlns:a16="http://schemas.microsoft.com/office/drawing/2014/main" id="{B82C08B3-CCB4-2C65-7981-15753242315B}"/>
                </a:ext>
              </a:extLst>
            </p:cNvPr>
            <p:cNvSpPr/>
            <p:nvPr/>
          </p:nvSpPr>
          <p:spPr>
            <a:xfrm>
              <a:off x="4302702" y="5597364"/>
              <a:ext cx="3766532" cy="646331"/>
            </a:xfrm>
            <a:custGeom>
              <a:avLst/>
              <a:gdLst>
                <a:gd name="connsiteX0" fmla="*/ 0 w 2436682"/>
                <a:gd name="connsiteY0" fmla="*/ 161583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161583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323508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327585 h 646331"/>
                <a:gd name="connsiteX7" fmla="*/ 0 w 2436682"/>
                <a:gd name="connsiteY7" fmla="*/ 323508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682" h="646331">
                  <a:moveTo>
                    <a:pt x="0" y="323508"/>
                  </a:moveTo>
                  <a:lnTo>
                    <a:pt x="2113517" y="161583"/>
                  </a:lnTo>
                  <a:lnTo>
                    <a:pt x="2113517" y="0"/>
                  </a:lnTo>
                  <a:lnTo>
                    <a:pt x="2436682" y="323166"/>
                  </a:lnTo>
                  <a:lnTo>
                    <a:pt x="2113517" y="646331"/>
                  </a:lnTo>
                  <a:lnTo>
                    <a:pt x="2113517" y="484748"/>
                  </a:lnTo>
                  <a:lnTo>
                    <a:pt x="0" y="327585"/>
                  </a:lnTo>
                  <a:lnTo>
                    <a:pt x="0" y="3235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728769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D733-94A1-43D3-BC3E-ADBD8FB8D44A}"/>
              </a:ext>
            </a:extLst>
          </p:cNvPr>
          <p:cNvSpPr>
            <a:spLocks noGrp="1"/>
          </p:cNvSpPr>
          <p:nvPr>
            <p:ph type="title"/>
          </p:nvPr>
        </p:nvSpPr>
        <p:spPr/>
        <p:txBody>
          <a:bodyPr>
            <a:normAutofit/>
          </a:bodyPr>
          <a:lstStyle/>
          <a:p>
            <a:r>
              <a:rPr lang="en-US"/>
              <a:t>Monogenic mutations can cause early onset obesity (based on GWAS)</a:t>
            </a:r>
            <a:endParaRPr lang="en-CA"/>
          </a:p>
        </p:txBody>
      </p:sp>
      <p:sp>
        <p:nvSpPr>
          <p:cNvPr id="3" name="Text Placeholder 2">
            <a:extLst>
              <a:ext uri="{FF2B5EF4-FFF2-40B4-BE49-F238E27FC236}">
                <a16:creationId xmlns:a16="http://schemas.microsoft.com/office/drawing/2014/main" id="{931CD55E-513D-4153-8A88-B5F11EBD4814}"/>
              </a:ext>
            </a:extLst>
          </p:cNvPr>
          <p:cNvSpPr>
            <a:spLocks noGrp="1"/>
          </p:cNvSpPr>
          <p:nvPr>
            <p:ph type="body" sz="quarter" idx="13"/>
          </p:nvPr>
        </p:nvSpPr>
        <p:spPr>
          <a:xfrm>
            <a:off x="647998" y="6210000"/>
            <a:ext cx="10831796" cy="324000"/>
          </a:xfrm>
        </p:spPr>
        <p:txBody>
          <a:bodyPr/>
          <a:lstStyle/>
          <a:p>
            <a:r>
              <a:rPr lang="en-CA" sz="1000" i="0" dirty="0"/>
              <a:t>*Genes with GWAS-documented links to obesity and obesity syndromes in multiple age and ethnicity groups.</a:t>
            </a:r>
            <a:br>
              <a:rPr lang="en-CA" sz="1000" i="0" dirty="0"/>
            </a:br>
            <a:r>
              <a:rPr lang="el-GR" sz="1000" i="0" dirty="0"/>
              <a:t>α</a:t>
            </a:r>
            <a:r>
              <a:rPr lang="en-CA" sz="1000" i="0" dirty="0"/>
              <a:t>-MSH, </a:t>
            </a:r>
            <a:r>
              <a:rPr lang="el-GR" sz="1000" i="0" dirty="0"/>
              <a:t>α</a:t>
            </a:r>
            <a:r>
              <a:rPr lang="en-CA" sz="1000" i="0" dirty="0"/>
              <a:t>-melanocyte stimulating hormone;</a:t>
            </a:r>
            <a:r>
              <a:rPr lang="en-US" sz="1000" i="0" dirty="0"/>
              <a:t> ACTH, adrenocorticotropic hormone; GWAS, </a:t>
            </a:r>
            <a:r>
              <a:rPr lang="en-CA" sz="1000" i="0" dirty="0"/>
              <a:t>genome-wide association study;</a:t>
            </a:r>
            <a:r>
              <a:rPr lang="en-US" sz="1000" i="0" dirty="0"/>
              <a:t> LEP, leptin; LEPR, leptin receptor; POMC, pro-opiomelanocortin; MC4R, melanocortin-4 receptor.</a:t>
            </a:r>
            <a:br>
              <a:rPr lang="en-US" sz="1000" i="0" dirty="0"/>
            </a:br>
            <a:r>
              <a:rPr lang="en-US" sz="1000" i="0" dirty="0"/>
              <a:t>1. </a:t>
            </a:r>
            <a:r>
              <a:rPr lang="en-US" sz="1000" i="0" dirty="0" err="1"/>
              <a:t>Huvenne</a:t>
            </a:r>
            <a:r>
              <a:rPr lang="en-US" sz="1000" i="0" dirty="0"/>
              <a:t> H et al. </a:t>
            </a:r>
            <a:r>
              <a:rPr lang="en-US" sz="1000" i="0" dirty="0" err="1"/>
              <a:t>Obes</a:t>
            </a:r>
            <a:r>
              <a:rPr lang="en-US" sz="1000" i="0" dirty="0"/>
              <a:t> Facts 2016;9:158</a:t>
            </a:r>
            <a:r>
              <a:rPr lang="en-US" sz="1000" i="0" dirty="0">
                <a:cs typeface="Calibri" panose="020F0502020204030204" pitchFamily="34" charset="0"/>
              </a:rPr>
              <a:t>–1</a:t>
            </a:r>
            <a:r>
              <a:rPr lang="en-US" sz="1000" i="0" dirty="0"/>
              <a:t>73; 2. Baxter J et al. </a:t>
            </a:r>
            <a:r>
              <a:rPr lang="en-US" sz="1000" i="0" dirty="0" err="1"/>
              <a:t>Obes</a:t>
            </a:r>
            <a:r>
              <a:rPr lang="en-US" sz="1000" i="0" dirty="0"/>
              <a:t> Surg 2019;29:4077–4083.</a:t>
            </a:r>
          </a:p>
        </p:txBody>
      </p:sp>
      <p:graphicFrame>
        <p:nvGraphicFramePr>
          <p:cNvPr id="5" name="Table 4">
            <a:extLst>
              <a:ext uri="{FF2B5EF4-FFF2-40B4-BE49-F238E27FC236}">
                <a16:creationId xmlns:a16="http://schemas.microsoft.com/office/drawing/2014/main" id="{69DD3B1C-A0DB-4A96-9A00-A17F936C0C79}"/>
              </a:ext>
            </a:extLst>
          </p:cNvPr>
          <p:cNvGraphicFramePr>
            <a:graphicFrameLocks noGrp="1"/>
          </p:cNvGraphicFramePr>
          <p:nvPr>
            <p:extLst>
              <p:ext uri="{D42A27DB-BD31-4B8C-83A1-F6EECF244321}">
                <p14:modId xmlns:p14="http://schemas.microsoft.com/office/powerpoint/2010/main" val="2171832273"/>
              </p:ext>
            </p:extLst>
          </p:nvPr>
        </p:nvGraphicFramePr>
        <p:xfrm>
          <a:off x="787078" y="1833182"/>
          <a:ext cx="10617845" cy="3967303"/>
        </p:xfrm>
        <a:graphic>
          <a:graphicData uri="http://schemas.openxmlformats.org/drawingml/2006/table">
            <a:tbl>
              <a:tblPr firstRow="1" bandRow="1">
                <a:tableStyleId>{5C22544A-7EE6-4342-B048-85BDC9FD1C3A}</a:tableStyleId>
              </a:tblPr>
              <a:tblGrid>
                <a:gridCol w="1693967">
                  <a:extLst>
                    <a:ext uri="{9D8B030D-6E8A-4147-A177-3AD203B41FA5}">
                      <a16:colId xmlns:a16="http://schemas.microsoft.com/office/drawing/2014/main" val="20000"/>
                    </a:ext>
                  </a:extLst>
                </a:gridCol>
                <a:gridCol w="2102530">
                  <a:extLst>
                    <a:ext uri="{9D8B030D-6E8A-4147-A177-3AD203B41FA5}">
                      <a16:colId xmlns:a16="http://schemas.microsoft.com/office/drawing/2014/main" val="2700641665"/>
                    </a:ext>
                  </a:extLst>
                </a:gridCol>
                <a:gridCol w="6821348">
                  <a:extLst>
                    <a:ext uri="{9D8B030D-6E8A-4147-A177-3AD203B41FA5}">
                      <a16:colId xmlns:a16="http://schemas.microsoft.com/office/drawing/2014/main" val="20003"/>
                    </a:ext>
                  </a:extLst>
                </a:gridCol>
              </a:tblGrid>
              <a:tr h="319811">
                <a:tc>
                  <a:txBody>
                    <a:bodyPr/>
                    <a:lstStyle/>
                    <a:p>
                      <a:pPr algn="ctr"/>
                      <a:r>
                        <a:rPr lang="en-US" sz="1600">
                          <a:latin typeface="+mn-lt"/>
                        </a:rPr>
                        <a:t>Gene*</a:t>
                      </a:r>
                    </a:p>
                  </a:txBody>
                  <a:tcPr marL="45720" marR="45720" marT="18288" marB="18288"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CA" sz="1600" b="1">
                          <a:latin typeface="+mn-lt"/>
                        </a:rPr>
                        <a:t>Prevalence</a:t>
                      </a:r>
                      <a:endParaRPr lang="en-US" sz="1600" b="1">
                        <a:latin typeface="+mn-lt"/>
                      </a:endParaRPr>
                    </a:p>
                  </a:txBody>
                  <a:tcPr marL="45720" marR="4572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a:latin typeface="+mn-lt"/>
                        </a:rPr>
                        <a:t>Associated phenotypes</a:t>
                      </a:r>
                    </a:p>
                  </a:txBody>
                  <a:tcPr marL="45720" marR="45720" marT="18288" marB="1828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59163">
                <a:tc>
                  <a:txBody>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lang="en-US" sz="1600" b="1" i="1">
                          <a:solidFill>
                            <a:schemeClr val="tx1"/>
                          </a:solidFill>
                          <a:latin typeface="+mn-lt"/>
                        </a:rPr>
                        <a:t>LEP</a:t>
                      </a:r>
                      <a:endParaRPr lang="en-US" sz="1600" b="1" i="1" baseline="30000">
                        <a:solidFill>
                          <a:schemeClr val="tx1"/>
                        </a:solidFill>
                        <a:latin typeface="+mn-lt"/>
                        <a:ea typeface="ＭＳ Ｐゴシック" pitchFamily="34" charset="-128"/>
                      </a:endParaRPr>
                    </a:p>
                  </a:txBody>
                  <a:tcPr marL="45720" marR="45720" marT="18288" marB="18288" anchor="ctr">
                    <a:lnL w="12700" cap="flat" cmpd="sng" algn="ctr">
                      <a:no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mn-lt"/>
                          <a:ea typeface="Verdana" panose="020B0604030504040204" pitchFamily="34" charset="0"/>
                          <a:cs typeface="Verdana" panose="020B0604030504040204" pitchFamily="34" charset="0"/>
                        </a:rPr>
                        <a:t>Uncommon</a:t>
                      </a: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rowSpan="2">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mn-lt"/>
                          <a:ea typeface="Verdana" panose="020B0604030504040204" pitchFamily="34" charset="0"/>
                          <a:cs typeface="Verdana" panose="020B0604030504040204" pitchFamily="34" charset="0"/>
                        </a:rPr>
                        <a:t>Gonadotropic and thyrotropic insufficiency</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mn-lt"/>
                          <a:ea typeface="Verdana" panose="020B0604030504040204" pitchFamily="34" charset="0"/>
                          <a:cs typeface="Verdana" panose="020B0604030504040204" pitchFamily="34" charset="0"/>
                        </a:rPr>
                        <a:t>Alteration in immune function</a:t>
                      </a: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08126">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1" i="1">
                          <a:solidFill>
                            <a:schemeClr val="tx1"/>
                          </a:solidFill>
                          <a:latin typeface="+mn-lt"/>
                        </a:rPr>
                        <a:t>LEPR</a:t>
                      </a:r>
                      <a:endParaRPr lang="en-US" sz="1600" i="1">
                        <a:solidFill>
                          <a:schemeClr val="tx1"/>
                        </a:solidFill>
                        <a:latin typeface="+mn-lt"/>
                        <a:ea typeface="Verdana" panose="020B0604030504040204" pitchFamily="34" charset="0"/>
                        <a:cs typeface="Verdana" panose="020B0604030504040204" pitchFamily="34" charset="0"/>
                      </a:endParaRPr>
                    </a:p>
                  </a:txBody>
                  <a:tcPr marL="45720" marR="45720" marT="18288" marB="18288" anchor="ctr">
                    <a:lnL w="12700" cap="flat" cmpd="sng" algn="ctr">
                      <a:no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mn-lt"/>
                        <a:ea typeface="Verdana" panose="020B0604030504040204" pitchFamily="34" charset="0"/>
                        <a:cs typeface="Verdana" panose="020B0604030504040204" pitchFamily="34" charset="0"/>
                      </a:endParaRP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vMerge="1">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lang="en-US" sz="700" b="1" kern="1200">
                        <a:solidFill>
                          <a:srgbClr val="82786F"/>
                        </a:solidFill>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tx1"/>
                      </a:solidFill>
                      <a:prstDash val="dot"/>
                      <a:round/>
                      <a:headEnd type="none" w="med" len="med"/>
                      <a:tailEnd type="none" w="med" len="med"/>
                    </a:lnL>
                    <a:lnR w="12700" cap="flat" cmpd="sng" algn="ctr">
                      <a:solidFill>
                        <a:srgbClr val="001965"/>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solidFill>
                      <a:srgbClr val="F3FCFF"/>
                    </a:solidFill>
                  </a:tcPr>
                </a:tc>
                <a:extLst>
                  <a:ext uri="{0D108BD9-81ED-4DB2-BD59-A6C34878D82A}">
                    <a16:rowId xmlns:a16="http://schemas.microsoft.com/office/drawing/2014/main" val="10002"/>
                  </a:ext>
                </a:extLst>
              </a:tr>
              <a:tr h="1440118">
                <a:tc>
                  <a:txBody>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lang="en-US" sz="1600" b="1" i="1">
                          <a:solidFill>
                            <a:schemeClr val="tx1"/>
                          </a:solidFill>
                          <a:latin typeface="+mn-lt"/>
                          <a:ea typeface="ＭＳ Ｐゴシック" pitchFamily="34" charset="-128"/>
                        </a:rPr>
                        <a:t>POMC</a:t>
                      </a:r>
                      <a:endParaRPr lang="en-US" sz="1600" b="1" i="1" baseline="30000">
                        <a:solidFill>
                          <a:schemeClr val="tx1"/>
                        </a:solidFill>
                        <a:latin typeface="+mn-lt"/>
                        <a:ea typeface="ＭＳ Ｐゴシック" pitchFamily="34" charset="-128"/>
                      </a:endParaRPr>
                    </a:p>
                  </a:txBody>
                  <a:tcPr marL="45720" marR="45720" marT="18288" marB="18288" anchor="ctr">
                    <a:lnL w="12700" cap="flat" cmpd="sng" algn="ctr">
                      <a:no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mn-lt"/>
                        <a:ea typeface="Verdana" panose="020B0604030504040204" pitchFamily="34" charset="0"/>
                        <a:cs typeface="Verdana" panose="020B0604030504040204" pitchFamily="34" charset="0"/>
                      </a:endParaRP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CA" sz="1600" b="1" kern="1200">
                          <a:solidFill>
                            <a:schemeClr val="tx1"/>
                          </a:solidFill>
                          <a:latin typeface="+mn-lt"/>
                          <a:ea typeface="Verdana" panose="020B0604030504040204" pitchFamily="34" charset="0"/>
                          <a:cs typeface="Verdana" panose="020B0604030504040204" pitchFamily="34" charset="0"/>
                        </a:rPr>
                        <a:t>ACTH insufficiency leading to hyperinsulinemia and increased insulin resistance </a:t>
                      </a:r>
                    </a:p>
                    <a:p>
                      <a:pPr marL="0" marR="0" lvl="0" indent="0" algn="ctr" defTabSz="685783" rtl="0" eaLnBrk="1" fontAlgn="auto" latinLnBrk="0" hangingPunct="1">
                        <a:lnSpc>
                          <a:spcPct val="100000"/>
                        </a:lnSpc>
                        <a:spcBef>
                          <a:spcPts val="0"/>
                        </a:spcBef>
                        <a:spcAft>
                          <a:spcPts val="0"/>
                        </a:spcAft>
                        <a:buClrTx/>
                        <a:buSzTx/>
                        <a:buFontTx/>
                        <a:buNone/>
                        <a:tabLst/>
                        <a:defRPr/>
                      </a:pPr>
                      <a:r>
                        <a:rPr lang="en-CA" sz="1600" b="1" kern="1200">
                          <a:solidFill>
                            <a:schemeClr val="tx1"/>
                          </a:solidFill>
                          <a:latin typeface="+mn-lt"/>
                          <a:ea typeface="Verdana" panose="020B0604030504040204" pitchFamily="34" charset="0"/>
                          <a:cs typeface="Verdana" panose="020B0604030504040204" pitchFamily="34" charset="0"/>
                        </a:rPr>
                        <a:t>Adrenal insufficiency with hypocortisolemia</a:t>
                      </a:r>
                    </a:p>
                    <a:p>
                      <a:pPr marL="0" marR="0" lvl="0" indent="0" algn="ctr" defTabSz="685783" rtl="0" eaLnBrk="1" fontAlgn="auto" latinLnBrk="0" hangingPunct="1">
                        <a:lnSpc>
                          <a:spcPct val="100000"/>
                        </a:lnSpc>
                        <a:spcBef>
                          <a:spcPts val="0"/>
                        </a:spcBef>
                        <a:spcAft>
                          <a:spcPts val="0"/>
                        </a:spcAft>
                        <a:buClrTx/>
                        <a:buSzTx/>
                        <a:buFontTx/>
                        <a:buNone/>
                        <a:tabLst/>
                        <a:defRPr/>
                      </a:pPr>
                      <a:r>
                        <a:rPr lang="en-CA" sz="1600" b="1" kern="1200">
                          <a:solidFill>
                            <a:schemeClr val="tx1"/>
                          </a:solidFill>
                          <a:latin typeface="+mn-lt"/>
                          <a:ea typeface="Verdana" panose="020B0604030504040204" pitchFamily="34" charset="0"/>
                          <a:cs typeface="Verdana" panose="020B0604030504040204" pitchFamily="34" charset="0"/>
                        </a:rPr>
                        <a:t>Red hair and pale skin due to lack of α-MSH</a:t>
                      </a:r>
                      <a:endParaRPr lang="en-US" sz="1600" b="1" kern="1200">
                        <a:solidFill>
                          <a:schemeClr val="tx1"/>
                        </a:solidFill>
                        <a:latin typeface="+mn-lt"/>
                        <a:ea typeface="Verdana" panose="020B0604030504040204" pitchFamily="34" charset="0"/>
                        <a:cs typeface="Verdana" panose="020B0604030504040204" pitchFamily="34" charset="0"/>
                      </a:endParaRP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1040085">
                <a:tc>
                  <a:txBody>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lang="en-US" sz="1600" b="1" i="1">
                          <a:solidFill>
                            <a:schemeClr val="bg1"/>
                          </a:solidFill>
                          <a:latin typeface="+mn-lt"/>
                          <a:ea typeface="ＭＳ Ｐゴシック" pitchFamily="34" charset="-128"/>
                        </a:rPr>
                        <a:t>MC4R</a:t>
                      </a:r>
                      <a:endParaRPr lang="en-US" sz="1600" b="1" i="1" baseline="30000">
                        <a:solidFill>
                          <a:schemeClr val="bg1"/>
                        </a:solidFill>
                        <a:latin typeface="+mn-lt"/>
                        <a:ea typeface="ＭＳ Ｐゴシック" pitchFamily="34" charset="-128"/>
                      </a:endParaRPr>
                    </a:p>
                  </a:txBody>
                  <a:tcPr marL="45720" marR="45720" marT="18288" marB="18288" anchor="ctr">
                    <a:lnL w="12700" cap="flat" cmpd="sng" algn="ctr">
                      <a:no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mn-lt"/>
                        <a:ea typeface="Verdana" panose="020B0604030504040204" pitchFamily="34" charset="0"/>
                        <a:cs typeface="Verdana" panose="020B0604030504040204" pitchFamily="34" charset="0"/>
                      </a:endParaRP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mn-lt"/>
                          <a:ea typeface="Verdana" panose="020B0604030504040204" pitchFamily="34" charset="0"/>
                          <a:cs typeface="Verdana" panose="020B0604030504040204" pitchFamily="34" charset="0"/>
                        </a:rPr>
                        <a:t>Hyperinsulinemia with euglycemia, higher prevalence of metabolic syndrome, and often binge eating disorder, increased height</a:t>
                      </a: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3902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2"/>
          <p:cNvSpPr>
            <a:spLocks noGrp="1"/>
          </p:cNvSpPr>
          <p:nvPr>
            <p:ph type="title"/>
            <p:custDataLst>
              <p:tags r:id="rId2"/>
            </p:custDataLst>
          </p:nvPr>
        </p:nvSpPr>
        <p:spPr/>
        <p:txBody>
          <a:bodyPr/>
          <a:lstStyle/>
          <a:p>
            <a:r>
              <a:rPr lang="en-US"/>
              <a:t>Mutations in the homeostatic regulation of appetite</a:t>
            </a:r>
          </a:p>
        </p:txBody>
      </p:sp>
      <p:sp>
        <p:nvSpPr>
          <p:cNvPr id="6" name="Text Placeholder 5">
            <a:extLst>
              <a:ext uri="{FF2B5EF4-FFF2-40B4-BE49-F238E27FC236}">
                <a16:creationId xmlns:a16="http://schemas.microsoft.com/office/drawing/2014/main" id="{D3135D19-B62F-4B57-AE1A-00DAE1C35E38}"/>
              </a:ext>
            </a:extLst>
          </p:cNvPr>
          <p:cNvSpPr>
            <a:spLocks noGrp="1"/>
          </p:cNvSpPr>
          <p:nvPr>
            <p:ph type="body" sz="quarter" idx="13"/>
          </p:nvPr>
        </p:nvSpPr>
        <p:spPr>
          <a:xfrm>
            <a:off x="647998" y="6210000"/>
            <a:ext cx="10895987" cy="324000"/>
          </a:xfrm>
        </p:spPr>
        <p:txBody>
          <a:bodyPr/>
          <a:lstStyle/>
          <a:p>
            <a:r>
              <a:rPr lang="en-US" sz="1000" i="0" dirty="0" err="1"/>
              <a:t>AgRP</a:t>
            </a:r>
            <a:r>
              <a:rPr lang="en-US" sz="1000" i="0" dirty="0"/>
              <a:t>, Agouti-related peptide; CART, cocaine- and amphetamine-regulated transcript; GLP-1, glucagon-like peptide-1; GWAS: genome-wide association study; LEPR, leptin receptor; </a:t>
            </a:r>
            <a:br>
              <a:rPr lang="en-US" sz="1000" i="0" dirty="0"/>
            </a:br>
            <a:r>
              <a:rPr lang="en-US" sz="1000" i="0" dirty="0"/>
              <a:t>NPY, neuropeptide Y; OXM, oxyntomodulin; POMC, pro-opiomelanocortin; PP, pancreatic polypeptide; PYY, peptide YY. </a:t>
            </a:r>
            <a:br>
              <a:rPr lang="en-US" sz="1000" i="0" dirty="0"/>
            </a:br>
            <a:r>
              <a:rPr lang="en-US" sz="1000" i="0" dirty="0"/>
              <a:t>1. Badman MK et al. Science 2005;307:1909–1914; 2. </a:t>
            </a:r>
            <a:r>
              <a:rPr lang="en-US" sz="1000" i="0" dirty="0" err="1"/>
              <a:t>Seo</a:t>
            </a:r>
            <a:r>
              <a:rPr lang="en-US" sz="1000" i="0" dirty="0"/>
              <a:t> S et al. </a:t>
            </a:r>
            <a:r>
              <a:rPr lang="en-US" sz="1000" i="0" dirty="0" err="1"/>
              <a:t>Endocr</a:t>
            </a:r>
            <a:r>
              <a:rPr lang="en-US" sz="1000" i="0" dirty="0"/>
              <a:t> J 2008;55:867–874; 3. </a:t>
            </a:r>
            <a:r>
              <a:rPr lang="en-US" sz="1000" i="0" dirty="0" err="1"/>
              <a:t>Secher</a:t>
            </a:r>
            <a:r>
              <a:rPr lang="en-US" sz="1000" i="0" dirty="0"/>
              <a:t> A et al. J Clin Invest 2014;124:4473–4488; </a:t>
            </a:r>
            <a:br>
              <a:rPr lang="en-US" sz="1000" i="0" dirty="0"/>
            </a:br>
            <a:r>
              <a:rPr lang="en-US" sz="1000" i="0" dirty="0"/>
              <a:t>4. </a:t>
            </a:r>
            <a:r>
              <a:rPr lang="en-US" sz="1000" i="0" dirty="0" err="1"/>
              <a:t>Huvenne</a:t>
            </a:r>
            <a:r>
              <a:rPr lang="en-US" sz="1000" i="0" dirty="0"/>
              <a:t> H et al. </a:t>
            </a:r>
            <a:r>
              <a:rPr lang="en-US" sz="1000" i="0" dirty="0" err="1"/>
              <a:t>Obes</a:t>
            </a:r>
            <a:r>
              <a:rPr lang="en-US" sz="1000" i="0" dirty="0"/>
              <a:t> Facts 2016;9:158</a:t>
            </a:r>
            <a:r>
              <a:rPr lang="en-US" sz="1000" i="0" dirty="0">
                <a:cs typeface="Calibri" panose="020F0502020204030204" pitchFamily="34" charset="0"/>
              </a:rPr>
              <a:t>–1</a:t>
            </a:r>
            <a:r>
              <a:rPr lang="en-US" sz="1000" i="0" dirty="0"/>
              <a:t>73.</a:t>
            </a:r>
          </a:p>
        </p:txBody>
      </p:sp>
      <p:grpSp>
        <p:nvGrpSpPr>
          <p:cNvPr id="167" name="Group 166">
            <a:extLst>
              <a:ext uri="{FF2B5EF4-FFF2-40B4-BE49-F238E27FC236}">
                <a16:creationId xmlns:a16="http://schemas.microsoft.com/office/drawing/2014/main" id="{2E3D44A8-219E-4AE4-80E7-6C1A1081D404}"/>
              </a:ext>
            </a:extLst>
          </p:cNvPr>
          <p:cNvGrpSpPr/>
          <p:nvPr/>
        </p:nvGrpSpPr>
        <p:grpSpPr>
          <a:xfrm>
            <a:off x="3851222" y="5460189"/>
            <a:ext cx="2045059" cy="297454"/>
            <a:chOff x="6558646" y="615349"/>
            <a:chExt cx="1533794" cy="223091"/>
          </a:xfrm>
        </p:grpSpPr>
        <p:cxnSp>
          <p:nvCxnSpPr>
            <p:cNvPr id="168" name="Straight Arrow Connector 167">
              <a:extLst>
                <a:ext uri="{FF2B5EF4-FFF2-40B4-BE49-F238E27FC236}">
                  <a16:creationId xmlns:a16="http://schemas.microsoft.com/office/drawing/2014/main" id="{F8C6B489-3C61-4163-90B7-8757FECB4C32}"/>
                </a:ext>
              </a:extLst>
            </p:cNvPr>
            <p:cNvCxnSpPr>
              <a:cxnSpLocks/>
            </p:cNvCxnSpPr>
            <p:nvPr/>
          </p:nvCxnSpPr>
          <p:spPr>
            <a:xfrm>
              <a:off x="7694533" y="738459"/>
              <a:ext cx="397907" cy="0"/>
            </a:xfrm>
            <a:prstGeom prst="straightConnector1">
              <a:avLst/>
            </a:prstGeom>
            <a:noFill/>
            <a:ln w="19050" cap="flat" cmpd="sng" algn="ctr">
              <a:solidFill>
                <a:schemeClr val="tx1"/>
              </a:solidFill>
              <a:prstDash val="solid"/>
              <a:headEnd type="none" w="med" len="med"/>
              <a:tailEnd type="none" w="med" len="med"/>
            </a:ln>
            <a:effectLst/>
          </p:spPr>
        </p:cxnSp>
        <p:cxnSp>
          <p:nvCxnSpPr>
            <p:cNvPr id="169" name="Straight Connector 168">
              <a:extLst>
                <a:ext uri="{FF2B5EF4-FFF2-40B4-BE49-F238E27FC236}">
                  <a16:creationId xmlns:a16="http://schemas.microsoft.com/office/drawing/2014/main" id="{ADA32955-679A-4C4D-AD5B-82BB08AB53E8}"/>
                </a:ext>
              </a:extLst>
            </p:cNvPr>
            <p:cNvCxnSpPr/>
            <p:nvPr/>
          </p:nvCxnSpPr>
          <p:spPr>
            <a:xfrm>
              <a:off x="8092440" y="680039"/>
              <a:ext cx="0" cy="101600"/>
            </a:xfrm>
            <a:prstGeom prst="line">
              <a:avLst/>
            </a:prstGeom>
            <a:noFill/>
            <a:ln w="19050" cap="flat" cmpd="sng" algn="ctr">
              <a:solidFill>
                <a:schemeClr val="tx1"/>
              </a:solidFill>
              <a:prstDash val="solid"/>
            </a:ln>
            <a:effectLst/>
          </p:spPr>
        </p:cxnSp>
        <p:sp>
          <p:nvSpPr>
            <p:cNvPr id="170" name="TextBox 169">
              <a:extLst>
                <a:ext uri="{FF2B5EF4-FFF2-40B4-BE49-F238E27FC236}">
                  <a16:creationId xmlns:a16="http://schemas.microsoft.com/office/drawing/2014/main" id="{A8CBBB42-3763-4CCD-9298-864F274896FD}"/>
                </a:ext>
              </a:extLst>
            </p:cNvPr>
            <p:cNvSpPr txBox="1"/>
            <p:nvPr/>
          </p:nvSpPr>
          <p:spPr>
            <a:xfrm>
              <a:off x="6558646" y="615349"/>
              <a:ext cx="1135167" cy="223091"/>
            </a:xfrm>
            <a:prstGeom prst="rect">
              <a:avLst/>
            </a:prstGeom>
            <a:noFill/>
          </p:spPr>
          <p:txBody>
            <a:bodyPr wrap="none" rtlCol="0">
              <a:spAutoFit/>
            </a:bodyPr>
            <a:lstStyle/>
            <a:p>
              <a:pPr algn="r" fontAlgn="auto">
                <a:spcBef>
                  <a:spcPts val="0"/>
                </a:spcBef>
                <a:spcAft>
                  <a:spcPts val="0"/>
                </a:spcAft>
                <a:defRPr/>
              </a:pPr>
              <a:r>
                <a:rPr lang="en-CA" sz="1333" b="0" kern="0"/>
                <a:t>Indirect pathways</a:t>
              </a:r>
            </a:p>
          </p:txBody>
        </p:sp>
      </p:grpSp>
      <p:sp>
        <p:nvSpPr>
          <p:cNvPr id="181" name="TextBox 180">
            <a:extLst>
              <a:ext uri="{FF2B5EF4-FFF2-40B4-BE49-F238E27FC236}">
                <a16:creationId xmlns:a16="http://schemas.microsoft.com/office/drawing/2014/main" id="{3EE43498-A640-482E-813B-C19480EEEA9E}"/>
              </a:ext>
            </a:extLst>
          </p:cNvPr>
          <p:cNvSpPr txBox="1"/>
          <p:nvPr/>
        </p:nvSpPr>
        <p:spPr>
          <a:xfrm>
            <a:off x="6307852" y="5465448"/>
            <a:ext cx="3785011" cy="297454"/>
          </a:xfrm>
          <a:prstGeom prst="rect">
            <a:avLst/>
          </a:prstGeom>
          <a:noFill/>
        </p:spPr>
        <p:txBody>
          <a:bodyPr wrap="none" rtlCol="0">
            <a:spAutoFit/>
          </a:bodyPr>
          <a:lstStyle/>
          <a:p>
            <a:pPr algn="r" fontAlgn="auto">
              <a:spcBef>
                <a:spcPts val="0"/>
              </a:spcBef>
              <a:spcAft>
                <a:spcPts val="0"/>
              </a:spcAft>
              <a:defRPr/>
            </a:pPr>
            <a:r>
              <a:rPr lang="en-US" sz="1333" b="0" kern="0"/>
              <a:t>Single dysfunctional gene identified with GWAS</a:t>
            </a:r>
          </a:p>
        </p:txBody>
      </p:sp>
      <p:sp>
        <p:nvSpPr>
          <p:cNvPr id="183" name="Cross 182">
            <a:extLst>
              <a:ext uri="{FF2B5EF4-FFF2-40B4-BE49-F238E27FC236}">
                <a16:creationId xmlns:a16="http://schemas.microsoft.com/office/drawing/2014/main" id="{7499CDF0-DEBA-49AE-9EC1-F78A2E312630}"/>
              </a:ext>
            </a:extLst>
          </p:cNvPr>
          <p:cNvSpPr/>
          <p:nvPr/>
        </p:nvSpPr>
        <p:spPr>
          <a:xfrm rot="2642384">
            <a:off x="10037491" y="5455872"/>
            <a:ext cx="324000" cy="324000"/>
          </a:xfrm>
          <a:prstGeom prst="plus">
            <a:avLst>
              <a:gd name="adj" fmla="val 45000"/>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Initial textbox">
            <a:extLst>
              <a:ext uri="{FF2B5EF4-FFF2-40B4-BE49-F238E27FC236}">
                <a16:creationId xmlns:a16="http://schemas.microsoft.com/office/drawing/2014/main" id="{F25E7BB0-D1FA-4506-8DF6-D459E06C183A}"/>
              </a:ext>
            </a:extLst>
          </p:cNvPr>
          <p:cNvSpPr txBox="1">
            <a:spLocks/>
          </p:cNvSpPr>
          <p:nvPr/>
        </p:nvSpPr>
        <p:spPr bwMode="auto">
          <a:xfrm>
            <a:off x="1588168" y="2061327"/>
            <a:ext cx="7551356" cy="603057"/>
          </a:xfrm>
          <a:prstGeom prst="rect">
            <a:avLst/>
          </a:prstGeom>
          <a:solidFill>
            <a:srgbClr val="FFFFFF">
              <a:alpha val="0"/>
            </a:srgbClr>
          </a:solidFill>
          <a:ln/>
        </p:spPr>
        <p:txBody>
          <a:bodyPr vert="horz" wrap="square" lIns="0" tIns="0" rIns="0" bIns="0" rtlCol="0" anchor="t" anchorCtr="0">
            <a:noAutofit/>
          </a:bodyPr>
          <a:lstStyle>
            <a:lvl1pPr marL="137157" indent="-137157"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1351" b="0" i="0" u="none" kern="1200" baseline="0">
                <a:solidFill>
                  <a:srgbClr val="001965"/>
                </a:solidFill>
                <a:latin typeface="Verdana" panose="020B0604030504040204" pitchFamily="34" charset="0"/>
                <a:ea typeface="+mn-ea"/>
                <a:cs typeface="+mn-cs"/>
              </a:defRPr>
            </a:lvl1pPr>
            <a:lvl2pPr marL="274313"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1200" b="0" i="0" u="none" kern="1200" baseline="0">
                <a:solidFill>
                  <a:srgbClr val="001965"/>
                </a:solidFill>
                <a:latin typeface="Verdana" panose="020B0604030504040204" pitchFamily="34" charset="0"/>
                <a:ea typeface="+mn-ea"/>
                <a:cs typeface="+mn-cs"/>
              </a:defRPr>
            </a:lvl2pPr>
            <a:lvl3pPr marL="411470" indent="-137173" algn="l" defTabSz="914377" rtl="0" eaLnBrk="1" latinLnBrk="0" hangingPunct="1">
              <a:lnSpc>
                <a:spcPct val="100000"/>
              </a:lnSpc>
              <a:spcBef>
                <a:spcPct val="0"/>
              </a:spcBef>
              <a:spcAft>
                <a:spcPts val="600"/>
              </a:spcAft>
              <a:buClr>
                <a:srgbClr val="009FDA"/>
              </a:buClr>
              <a:buSzPct val="100000"/>
              <a:buFont typeface="Verdana" pitchFamily="34" charset="0"/>
              <a:buChar char="‒"/>
              <a:defRPr kumimoji="0" sz="1051" b="0" i="0" u="none" kern="1200" baseline="0">
                <a:solidFill>
                  <a:srgbClr val="001965"/>
                </a:solidFill>
                <a:latin typeface="Verdana" panose="020B0604030504040204" pitchFamily="34" charset="0"/>
                <a:ea typeface="+mn-ea"/>
                <a:cs typeface="+mn-cs"/>
              </a:defRPr>
            </a:lvl3pPr>
            <a:lvl4pPr marL="548626"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900" b="0" i="0" u="none" kern="1200" baseline="0">
                <a:solidFill>
                  <a:srgbClr val="001965"/>
                </a:solidFill>
                <a:latin typeface="Verdana" panose="020B0604030504040204" pitchFamily="34" charset="0"/>
                <a:ea typeface="+mn-ea"/>
                <a:cs typeface="+mn-cs"/>
              </a:defRPr>
            </a:lvl4pPr>
            <a:lvl5pPr marL="685783" indent="-137173"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825" b="0" i="0" u="none" kern="1200" baseline="0">
                <a:solidFill>
                  <a:srgbClr val="001965"/>
                </a:solidFill>
                <a:latin typeface="Verdana" panose="020B060403050404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800"/>
              </a:spcBef>
            </a:pPr>
            <a:endParaRPr lang="en-US" sz="2133" baseline="30000">
              <a:latin typeface="+mn-lt"/>
            </a:endParaRPr>
          </a:p>
        </p:txBody>
      </p:sp>
      <p:sp>
        <p:nvSpPr>
          <p:cNvPr id="103" name="Rectangle 102">
            <a:extLst>
              <a:ext uri="{FF2B5EF4-FFF2-40B4-BE49-F238E27FC236}">
                <a16:creationId xmlns:a16="http://schemas.microsoft.com/office/drawing/2014/main" id="{7B2D64AB-24F0-40E5-AF24-67F7CAE62E68}"/>
              </a:ext>
            </a:extLst>
          </p:cNvPr>
          <p:cNvSpPr/>
          <p:nvPr/>
        </p:nvSpPr>
        <p:spPr>
          <a:xfrm>
            <a:off x="697421" y="2531644"/>
            <a:ext cx="10961179" cy="2052565"/>
          </a:xfrm>
          <a:prstGeom prst="rect">
            <a:avLst/>
          </a:prstGeom>
          <a:solidFill>
            <a:srgbClr val="D8EAF8"/>
          </a:solidFill>
          <a:ln w="9525" cap="flat" cmpd="sng" algn="ctr">
            <a:noFill/>
            <a:prstDash val="solid"/>
          </a:ln>
          <a:effectLst/>
        </p:spPr>
        <p:txBody>
          <a:bodyPr lIns="91423" tIns="45719" rIns="91423" bIns="45719" rtlCol="0" anchor="ctr"/>
          <a:lstStyle/>
          <a:p>
            <a:pPr defTabSz="914150" eaLnBrk="0" hangingPunct="0">
              <a:spcBef>
                <a:spcPct val="0"/>
              </a:spcBef>
              <a:defRPr/>
            </a:pPr>
            <a:endParaRPr lang="en-GB" sz="2000" kern="0">
              <a:solidFill>
                <a:srgbClr val="FFFFFF"/>
              </a:solidFill>
            </a:endParaRPr>
          </a:p>
        </p:txBody>
      </p:sp>
      <p:sp>
        <p:nvSpPr>
          <p:cNvPr id="104" name="Rectangle 103">
            <a:extLst>
              <a:ext uri="{FF2B5EF4-FFF2-40B4-BE49-F238E27FC236}">
                <a16:creationId xmlns:a16="http://schemas.microsoft.com/office/drawing/2014/main" id="{2419CCDB-CF06-41C5-AF06-C8AB3326E074}"/>
              </a:ext>
            </a:extLst>
          </p:cNvPr>
          <p:cNvSpPr/>
          <p:nvPr/>
        </p:nvSpPr>
        <p:spPr>
          <a:xfrm>
            <a:off x="697420" y="1902977"/>
            <a:ext cx="10961179" cy="640114"/>
          </a:xfrm>
          <a:prstGeom prst="rect">
            <a:avLst/>
          </a:prstGeom>
          <a:solidFill>
            <a:srgbClr val="99BDED"/>
          </a:solidFill>
          <a:ln w="9525" cap="flat" cmpd="sng" algn="ctr">
            <a:noFill/>
            <a:prstDash val="solid"/>
          </a:ln>
          <a:effectLst/>
        </p:spPr>
        <p:txBody>
          <a:bodyPr lIns="91423" tIns="45719" rIns="91423" bIns="45719" rtlCol="0" anchor="ctr"/>
          <a:lstStyle/>
          <a:p>
            <a:pPr defTabSz="914150" eaLnBrk="0" fontAlgn="auto" hangingPunct="0">
              <a:spcBef>
                <a:spcPct val="0"/>
              </a:spcBef>
              <a:spcAft>
                <a:spcPts val="0"/>
              </a:spcAft>
              <a:defRPr/>
            </a:pPr>
            <a:endParaRPr lang="en-GB" sz="2000" b="0" kern="0">
              <a:solidFill>
                <a:srgbClr val="FFFFFF"/>
              </a:solidFill>
            </a:endParaRPr>
          </a:p>
        </p:txBody>
      </p:sp>
      <p:sp>
        <p:nvSpPr>
          <p:cNvPr id="105" name="TextBox 104">
            <a:extLst>
              <a:ext uri="{FF2B5EF4-FFF2-40B4-BE49-F238E27FC236}">
                <a16:creationId xmlns:a16="http://schemas.microsoft.com/office/drawing/2014/main" id="{6FA00A8D-EA8F-4B43-901F-AD8CC56D264B}"/>
              </a:ext>
            </a:extLst>
          </p:cNvPr>
          <p:cNvSpPr txBox="1"/>
          <p:nvPr/>
        </p:nvSpPr>
        <p:spPr>
          <a:xfrm>
            <a:off x="731404" y="2037442"/>
            <a:ext cx="2722286" cy="369330"/>
          </a:xfrm>
          <a:prstGeom prst="rect">
            <a:avLst/>
          </a:prstGeom>
          <a:noFill/>
        </p:spPr>
        <p:txBody>
          <a:bodyPr wrap="square" lIns="91423" tIns="45719" rIns="91423" bIns="45719" rtlCol="0">
            <a:spAutoFit/>
          </a:bodyPr>
          <a:lstStyle/>
          <a:p>
            <a:pPr algn="l" defTabSz="914150" eaLnBrk="0" hangingPunct="0">
              <a:spcBef>
                <a:spcPct val="0"/>
              </a:spcBef>
              <a:defRPr/>
            </a:pPr>
            <a:r>
              <a:rPr lang="en-GB">
                <a:ea typeface="MS PGothic" panose="020B0600070205080204" pitchFamily="34" charset="-128"/>
                <a:cs typeface="Arial" charset="0"/>
              </a:rPr>
              <a:t>Effectors</a:t>
            </a:r>
          </a:p>
        </p:txBody>
      </p:sp>
      <p:sp>
        <p:nvSpPr>
          <p:cNvPr id="106" name="TextBox 105">
            <a:extLst>
              <a:ext uri="{FF2B5EF4-FFF2-40B4-BE49-F238E27FC236}">
                <a16:creationId xmlns:a16="http://schemas.microsoft.com/office/drawing/2014/main" id="{830333A2-F35F-4FEC-BE65-C9D179A95F24}"/>
              </a:ext>
            </a:extLst>
          </p:cNvPr>
          <p:cNvSpPr txBox="1"/>
          <p:nvPr/>
        </p:nvSpPr>
        <p:spPr>
          <a:xfrm>
            <a:off x="698971" y="2598436"/>
            <a:ext cx="3918367" cy="379654"/>
          </a:xfrm>
          <a:prstGeom prst="rect">
            <a:avLst/>
          </a:prstGeom>
          <a:noFill/>
        </p:spPr>
        <p:txBody>
          <a:bodyPr wrap="square" lIns="91423" tIns="45719" rIns="91423" bIns="45719" rtlCol="0">
            <a:spAutoFit/>
          </a:bodyPr>
          <a:lstStyle/>
          <a:p>
            <a:pPr algn="l" defTabSz="914150" eaLnBrk="0" hangingPunct="0">
              <a:spcBef>
                <a:spcPct val="0"/>
              </a:spcBef>
              <a:defRPr/>
            </a:pPr>
            <a:r>
              <a:rPr lang="en-GB" sz="1867">
                <a:ea typeface="MS PGothic" panose="020B0600070205080204" pitchFamily="34" charset="-128"/>
                <a:cs typeface="Arial" charset="0"/>
              </a:rPr>
              <a:t>Hypothalamus</a:t>
            </a:r>
          </a:p>
        </p:txBody>
      </p:sp>
      <p:sp>
        <p:nvSpPr>
          <p:cNvPr id="114" name="Oval 113">
            <a:extLst>
              <a:ext uri="{FF2B5EF4-FFF2-40B4-BE49-F238E27FC236}">
                <a16:creationId xmlns:a16="http://schemas.microsoft.com/office/drawing/2014/main" id="{1FE777B2-A26C-42F3-A6AB-7D94AD75A35C}"/>
              </a:ext>
            </a:extLst>
          </p:cNvPr>
          <p:cNvSpPr/>
          <p:nvPr/>
        </p:nvSpPr>
        <p:spPr>
          <a:xfrm>
            <a:off x="8104540" y="2828356"/>
            <a:ext cx="2928042" cy="475167"/>
          </a:xfrm>
          <a:prstGeom prst="ellipse">
            <a:avLst/>
          </a:prstGeom>
          <a:solidFill>
            <a:schemeClr val="accent3"/>
          </a:solidFill>
          <a:ln w="19050" cap="flat" cmpd="sng" algn="ctr">
            <a:solidFill>
              <a:schemeClr val="tx1"/>
            </a:solidFill>
            <a:prstDash val="solid"/>
          </a:ln>
          <a:effectLst/>
        </p:spPr>
        <p:txBody>
          <a:bodyPr lIns="91423" tIns="45719" rIns="91423" bIns="45719" rtlCol="0" anchor="ctr"/>
          <a:lstStyle/>
          <a:p>
            <a:pPr defTabSz="914150" eaLnBrk="0" hangingPunct="0">
              <a:spcBef>
                <a:spcPct val="0"/>
              </a:spcBef>
              <a:defRPr/>
            </a:pPr>
            <a:r>
              <a:rPr lang="en-GB" sz="1600" kern="0">
                <a:solidFill>
                  <a:srgbClr val="FFFFFF"/>
                </a:solidFill>
              </a:rPr>
              <a:t>Hunger</a:t>
            </a:r>
          </a:p>
        </p:txBody>
      </p:sp>
      <p:cxnSp>
        <p:nvCxnSpPr>
          <p:cNvPr id="115" name="Curved Connector 98">
            <a:extLst>
              <a:ext uri="{FF2B5EF4-FFF2-40B4-BE49-F238E27FC236}">
                <a16:creationId xmlns:a16="http://schemas.microsoft.com/office/drawing/2014/main" id="{9C87D591-F77C-4E05-A9F3-4CF0EF977078}"/>
              </a:ext>
            </a:extLst>
          </p:cNvPr>
          <p:cNvCxnSpPr>
            <a:stCxn id="114" idx="0"/>
          </p:cNvCxnSpPr>
          <p:nvPr/>
        </p:nvCxnSpPr>
        <p:spPr>
          <a:xfrm rot="5400000" flipH="1" flipV="1">
            <a:off x="9544397" y="2368087"/>
            <a:ext cx="484468" cy="436111"/>
          </a:xfrm>
          <a:prstGeom prst="curvedConnector3">
            <a:avLst>
              <a:gd name="adj1" fmla="val 50000"/>
            </a:avLst>
          </a:prstGeom>
          <a:noFill/>
          <a:ln w="28575" cap="flat" cmpd="sng" algn="ctr">
            <a:solidFill>
              <a:schemeClr val="tx1"/>
            </a:solidFill>
            <a:prstDash val="solid"/>
            <a:headEnd type="none" w="med" len="med"/>
            <a:tailEnd type="triangle" w="med" len="med"/>
          </a:ln>
          <a:effectLst/>
        </p:spPr>
      </p:cxnSp>
      <p:sp>
        <p:nvSpPr>
          <p:cNvPr id="120" name="Oval 119">
            <a:extLst>
              <a:ext uri="{FF2B5EF4-FFF2-40B4-BE49-F238E27FC236}">
                <a16:creationId xmlns:a16="http://schemas.microsoft.com/office/drawing/2014/main" id="{8D0680BD-EAA8-4A2E-A2DF-C0B8ECF20950}"/>
              </a:ext>
            </a:extLst>
          </p:cNvPr>
          <p:cNvSpPr/>
          <p:nvPr/>
        </p:nvSpPr>
        <p:spPr>
          <a:xfrm>
            <a:off x="4450222" y="2828356"/>
            <a:ext cx="2928042" cy="475167"/>
          </a:xfrm>
          <a:prstGeom prst="ellipse">
            <a:avLst/>
          </a:prstGeom>
          <a:solidFill>
            <a:schemeClr val="accent1"/>
          </a:solidFill>
          <a:ln w="19050" cap="flat" cmpd="sng" algn="ctr">
            <a:solidFill>
              <a:schemeClr val="tx1"/>
            </a:solidFill>
            <a:prstDash val="solid"/>
          </a:ln>
          <a:effectLst/>
        </p:spPr>
        <p:txBody>
          <a:bodyPr lIns="91423" tIns="45719" rIns="91423" bIns="45719" rtlCol="0" anchor="ctr"/>
          <a:lstStyle/>
          <a:p>
            <a:pPr defTabSz="914150" eaLnBrk="0" hangingPunct="0">
              <a:spcBef>
                <a:spcPct val="0"/>
              </a:spcBef>
              <a:defRPr/>
            </a:pPr>
            <a:r>
              <a:rPr lang="en-GB" sz="1600" kern="0">
                <a:solidFill>
                  <a:srgbClr val="FFFFFF"/>
                </a:solidFill>
              </a:rPr>
              <a:t>Satiety</a:t>
            </a:r>
          </a:p>
        </p:txBody>
      </p:sp>
      <p:cxnSp>
        <p:nvCxnSpPr>
          <p:cNvPr id="125" name="Curved Connector 110">
            <a:extLst>
              <a:ext uri="{FF2B5EF4-FFF2-40B4-BE49-F238E27FC236}">
                <a16:creationId xmlns:a16="http://schemas.microsoft.com/office/drawing/2014/main" id="{CD49DFF3-24CA-4969-96A6-3CAAA29CA9B9}"/>
              </a:ext>
            </a:extLst>
          </p:cNvPr>
          <p:cNvCxnSpPr>
            <a:stCxn id="120" idx="0"/>
          </p:cNvCxnSpPr>
          <p:nvPr/>
        </p:nvCxnSpPr>
        <p:spPr>
          <a:xfrm rot="16200000" flipV="1">
            <a:off x="5400423" y="2314528"/>
            <a:ext cx="484470" cy="543186"/>
          </a:xfrm>
          <a:prstGeom prst="curvedConnector3">
            <a:avLst>
              <a:gd name="adj1" fmla="val 50000"/>
            </a:avLst>
          </a:prstGeom>
          <a:noFill/>
          <a:ln w="28575" cap="flat" cmpd="sng" algn="ctr">
            <a:solidFill>
              <a:schemeClr val="tx1"/>
            </a:solidFill>
            <a:prstDash val="solid"/>
            <a:headEnd type="none" w="med" len="med"/>
            <a:tailEnd type="triangle" w="med" len="med"/>
          </a:ln>
          <a:effectLst/>
        </p:spPr>
      </p:cxnSp>
      <p:sp>
        <p:nvSpPr>
          <p:cNvPr id="126" name="TextBox 125">
            <a:extLst>
              <a:ext uri="{FF2B5EF4-FFF2-40B4-BE49-F238E27FC236}">
                <a16:creationId xmlns:a16="http://schemas.microsoft.com/office/drawing/2014/main" id="{B4DDDB9C-A7A8-4131-97B4-2AF62B659081}"/>
              </a:ext>
            </a:extLst>
          </p:cNvPr>
          <p:cNvSpPr txBox="1"/>
          <p:nvPr/>
        </p:nvSpPr>
        <p:spPr>
          <a:xfrm>
            <a:off x="698937" y="2873458"/>
            <a:ext cx="3571220" cy="338552"/>
          </a:xfrm>
          <a:prstGeom prst="rect">
            <a:avLst/>
          </a:prstGeom>
          <a:noFill/>
        </p:spPr>
        <p:txBody>
          <a:bodyPr wrap="square" lIns="91423" tIns="45719" rIns="91423" bIns="45719" rtlCol="0">
            <a:spAutoFit/>
          </a:bodyPr>
          <a:lstStyle/>
          <a:p>
            <a:pPr algn="l" defTabSz="914150" eaLnBrk="0" hangingPunct="0">
              <a:spcBef>
                <a:spcPct val="0"/>
              </a:spcBef>
              <a:defRPr/>
            </a:pPr>
            <a:r>
              <a:rPr lang="en-GB" sz="1600" b="0">
                <a:ea typeface="MS PGothic" panose="020B0600070205080204" pitchFamily="34" charset="-128"/>
                <a:cs typeface="Arial" charset="0"/>
              </a:rPr>
              <a:t>Second-order neurons</a:t>
            </a:r>
          </a:p>
        </p:txBody>
      </p:sp>
      <p:sp>
        <p:nvSpPr>
          <p:cNvPr id="131" name="TextBox 130">
            <a:extLst>
              <a:ext uri="{FF2B5EF4-FFF2-40B4-BE49-F238E27FC236}">
                <a16:creationId xmlns:a16="http://schemas.microsoft.com/office/drawing/2014/main" id="{F7145C48-98E5-40BF-8C3A-444A1771566A}"/>
              </a:ext>
            </a:extLst>
          </p:cNvPr>
          <p:cNvSpPr txBox="1"/>
          <p:nvPr/>
        </p:nvSpPr>
        <p:spPr>
          <a:xfrm>
            <a:off x="698966" y="3885527"/>
            <a:ext cx="3499248" cy="625875"/>
          </a:xfrm>
          <a:prstGeom prst="rect">
            <a:avLst/>
          </a:prstGeom>
          <a:noFill/>
        </p:spPr>
        <p:txBody>
          <a:bodyPr wrap="square" lIns="91423" tIns="45719" rIns="91423" bIns="45719" rtlCol="0">
            <a:spAutoFit/>
          </a:bodyPr>
          <a:lstStyle/>
          <a:p>
            <a:pPr algn="l" defTabSz="914150" eaLnBrk="0" hangingPunct="0">
              <a:spcBef>
                <a:spcPct val="0"/>
              </a:spcBef>
              <a:defRPr/>
            </a:pPr>
            <a:r>
              <a:rPr lang="en-GB" sz="1867">
                <a:ea typeface="MS PGothic" panose="020B0600070205080204" pitchFamily="34" charset="-128"/>
                <a:cs typeface="Arial" charset="0"/>
              </a:rPr>
              <a:t>Arcuate nucleus </a:t>
            </a:r>
          </a:p>
          <a:p>
            <a:pPr algn="l" defTabSz="914150" eaLnBrk="0" hangingPunct="0">
              <a:spcBef>
                <a:spcPct val="0"/>
              </a:spcBef>
              <a:defRPr/>
            </a:pPr>
            <a:r>
              <a:rPr lang="en-GB" sz="1600" b="0">
                <a:ea typeface="MS PGothic" panose="020B0600070205080204" pitchFamily="34" charset="-128"/>
                <a:cs typeface="Arial" charset="0"/>
              </a:rPr>
              <a:t>First-order neurons</a:t>
            </a:r>
          </a:p>
        </p:txBody>
      </p:sp>
      <p:sp>
        <p:nvSpPr>
          <p:cNvPr id="132" name="Oval 131">
            <a:extLst>
              <a:ext uri="{FF2B5EF4-FFF2-40B4-BE49-F238E27FC236}">
                <a16:creationId xmlns:a16="http://schemas.microsoft.com/office/drawing/2014/main" id="{4D5141DE-6094-4DB2-B855-74E77E9F4053}"/>
              </a:ext>
            </a:extLst>
          </p:cNvPr>
          <p:cNvSpPr/>
          <p:nvPr/>
        </p:nvSpPr>
        <p:spPr>
          <a:xfrm>
            <a:off x="8201055" y="3949312"/>
            <a:ext cx="1850963" cy="348291"/>
          </a:xfrm>
          <a:prstGeom prst="ellipse">
            <a:avLst/>
          </a:prstGeom>
          <a:solidFill>
            <a:schemeClr val="accent3"/>
          </a:solidFill>
          <a:ln w="19050" cap="flat" cmpd="sng" algn="ctr">
            <a:solidFill>
              <a:schemeClr val="tx1"/>
            </a:solidFill>
            <a:prstDash val="solid"/>
          </a:ln>
          <a:effectLst/>
        </p:spPr>
        <p:txBody>
          <a:bodyPr lIns="91423" tIns="45719" rIns="91423" bIns="45719" rtlCol="0" anchor="ctr"/>
          <a:lstStyle/>
          <a:p>
            <a:pPr defTabSz="914150" eaLnBrk="0" hangingPunct="0">
              <a:spcBef>
                <a:spcPct val="0"/>
              </a:spcBef>
              <a:defRPr/>
            </a:pPr>
            <a:r>
              <a:rPr lang="en-GB" sz="1200" kern="0">
                <a:solidFill>
                  <a:srgbClr val="FFFFFF"/>
                </a:solidFill>
              </a:rPr>
              <a:t>NPY/</a:t>
            </a:r>
            <a:r>
              <a:rPr lang="en-GB" sz="1200" kern="0" err="1">
                <a:solidFill>
                  <a:srgbClr val="FFFFFF"/>
                </a:solidFill>
              </a:rPr>
              <a:t>AgRP</a:t>
            </a:r>
            <a:endParaRPr lang="en-GB" sz="1200" kern="0">
              <a:solidFill>
                <a:srgbClr val="FFFFFF"/>
              </a:solidFill>
            </a:endParaRPr>
          </a:p>
        </p:txBody>
      </p:sp>
      <p:sp>
        <p:nvSpPr>
          <p:cNvPr id="133" name="Oval 132">
            <a:extLst>
              <a:ext uri="{FF2B5EF4-FFF2-40B4-BE49-F238E27FC236}">
                <a16:creationId xmlns:a16="http://schemas.microsoft.com/office/drawing/2014/main" id="{2F592A9D-6158-44AC-A35F-9B3AEF1909C2}"/>
              </a:ext>
            </a:extLst>
          </p:cNvPr>
          <p:cNvSpPr/>
          <p:nvPr/>
        </p:nvSpPr>
        <p:spPr>
          <a:xfrm>
            <a:off x="5282537" y="3949312"/>
            <a:ext cx="1850963" cy="348291"/>
          </a:xfrm>
          <a:prstGeom prst="ellipse">
            <a:avLst/>
          </a:prstGeom>
          <a:solidFill>
            <a:schemeClr val="tx1"/>
          </a:solidFill>
          <a:ln w="19050" cap="flat" cmpd="sng" algn="ctr">
            <a:solidFill>
              <a:srgbClr val="001965"/>
            </a:solidFill>
            <a:prstDash val="solid"/>
          </a:ln>
          <a:effectLst/>
        </p:spPr>
        <p:txBody>
          <a:bodyPr lIns="47988" tIns="47988" rIns="47988" bIns="47988" rtlCol="0" anchor="ctr"/>
          <a:lstStyle/>
          <a:p>
            <a:pPr defTabSz="914150" eaLnBrk="0" hangingPunct="0">
              <a:spcBef>
                <a:spcPct val="0"/>
              </a:spcBef>
              <a:defRPr/>
            </a:pPr>
            <a:r>
              <a:rPr lang="en-GB" sz="1200" kern="0">
                <a:solidFill>
                  <a:srgbClr val="FFFFFF"/>
                </a:solidFill>
              </a:rPr>
              <a:t>POMC/CART</a:t>
            </a:r>
          </a:p>
        </p:txBody>
      </p:sp>
      <p:cxnSp>
        <p:nvCxnSpPr>
          <p:cNvPr id="138" name="Curved Connector 145">
            <a:extLst>
              <a:ext uri="{FF2B5EF4-FFF2-40B4-BE49-F238E27FC236}">
                <a16:creationId xmlns:a16="http://schemas.microsoft.com/office/drawing/2014/main" id="{7A8A9F91-84E5-4753-ADE4-2D02499BCF0C}"/>
              </a:ext>
            </a:extLst>
          </p:cNvPr>
          <p:cNvCxnSpPr>
            <a:cxnSpLocks/>
            <a:stCxn id="132" idx="0"/>
          </p:cNvCxnSpPr>
          <p:nvPr/>
        </p:nvCxnSpPr>
        <p:spPr>
          <a:xfrm rot="5400000" flipH="1" flipV="1">
            <a:off x="8959730" y="3513815"/>
            <a:ext cx="602305" cy="268691"/>
          </a:xfrm>
          <a:prstGeom prst="curvedConnector3">
            <a:avLst>
              <a:gd name="adj1" fmla="val 50000"/>
            </a:avLst>
          </a:prstGeom>
          <a:noFill/>
          <a:ln w="28575" cap="flat" cmpd="sng" algn="ctr">
            <a:solidFill>
              <a:schemeClr val="tx1"/>
            </a:solidFill>
            <a:prstDash val="solid"/>
            <a:headEnd type="none" w="med" len="med"/>
            <a:tailEnd type="triangle" w="med" len="med"/>
          </a:ln>
          <a:effectLst/>
        </p:spPr>
      </p:cxnSp>
      <p:cxnSp>
        <p:nvCxnSpPr>
          <p:cNvPr id="139" name="Curved Connector 147">
            <a:extLst>
              <a:ext uri="{FF2B5EF4-FFF2-40B4-BE49-F238E27FC236}">
                <a16:creationId xmlns:a16="http://schemas.microsoft.com/office/drawing/2014/main" id="{37249542-1575-47E2-90D3-350E478E28EE}"/>
              </a:ext>
            </a:extLst>
          </p:cNvPr>
          <p:cNvCxnSpPr>
            <a:cxnSpLocks/>
            <a:stCxn id="133" idx="0"/>
          </p:cNvCxnSpPr>
          <p:nvPr/>
        </p:nvCxnSpPr>
        <p:spPr>
          <a:xfrm rot="16200000" flipV="1">
            <a:off x="5772990" y="3514283"/>
            <a:ext cx="585664" cy="284394"/>
          </a:xfrm>
          <a:prstGeom prst="curvedConnector3">
            <a:avLst>
              <a:gd name="adj1" fmla="val 50000"/>
            </a:avLst>
          </a:prstGeom>
          <a:noFill/>
          <a:ln w="28575" cap="flat" cmpd="sng" algn="ctr">
            <a:solidFill>
              <a:schemeClr val="tx1"/>
            </a:solidFill>
            <a:prstDash val="solid"/>
            <a:headEnd type="none" w="med" len="med"/>
            <a:tailEnd type="triangle" w="med" len="med"/>
          </a:ln>
          <a:effectLst/>
        </p:spPr>
      </p:cxnSp>
      <p:sp>
        <p:nvSpPr>
          <p:cNvPr id="143" name="TextBox 142">
            <a:extLst>
              <a:ext uri="{FF2B5EF4-FFF2-40B4-BE49-F238E27FC236}">
                <a16:creationId xmlns:a16="http://schemas.microsoft.com/office/drawing/2014/main" id="{7A892674-D74F-45E1-8133-257508831F8A}"/>
              </a:ext>
            </a:extLst>
          </p:cNvPr>
          <p:cNvSpPr txBox="1"/>
          <p:nvPr/>
        </p:nvSpPr>
        <p:spPr>
          <a:xfrm>
            <a:off x="8310296" y="2037442"/>
            <a:ext cx="2722286" cy="369330"/>
          </a:xfrm>
          <a:prstGeom prst="rect">
            <a:avLst/>
          </a:prstGeom>
          <a:noFill/>
        </p:spPr>
        <p:txBody>
          <a:bodyPr wrap="square" lIns="91423" tIns="45719" rIns="91423" bIns="45719" rtlCol="0">
            <a:spAutoFit/>
          </a:bodyPr>
          <a:lstStyle/>
          <a:p>
            <a:pPr algn="l" defTabSz="914150" eaLnBrk="0" hangingPunct="0">
              <a:spcBef>
                <a:spcPct val="0"/>
              </a:spcBef>
              <a:defRPr/>
            </a:pPr>
            <a:r>
              <a:rPr lang="en-GB">
                <a:ea typeface="MS PGothic" panose="020B0600070205080204" pitchFamily="34" charset="-128"/>
                <a:cs typeface="Arial" charset="0"/>
              </a:rPr>
              <a:t>Appetite</a:t>
            </a:r>
          </a:p>
        </p:txBody>
      </p:sp>
      <p:sp>
        <p:nvSpPr>
          <p:cNvPr id="144" name="TextBox 143">
            <a:extLst>
              <a:ext uri="{FF2B5EF4-FFF2-40B4-BE49-F238E27FC236}">
                <a16:creationId xmlns:a16="http://schemas.microsoft.com/office/drawing/2014/main" id="{56C1B020-38CD-4822-B6AF-68177EE4AFCD}"/>
              </a:ext>
            </a:extLst>
          </p:cNvPr>
          <p:cNvSpPr txBox="1"/>
          <p:nvPr/>
        </p:nvSpPr>
        <p:spPr>
          <a:xfrm>
            <a:off x="4607780" y="2037442"/>
            <a:ext cx="2722286" cy="369330"/>
          </a:xfrm>
          <a:prstGeom prst="rect">
            <a:avLst/>
          </a:prstGeom>
          <a:noFill/>
        </p:spPr>
        <p:txBody>
          <a:bodyPr wrap="square" lIns="91423" tIns="45719" rIns="91423" bIns="45719" rtlCol="0">
            <a:spAutoFit/>
          </a:bodyPr>
          <a:lstStyle/>
          <a:p>
            <a:pPr algn="l" defTabSz="914150" eaLnBrk="0" hangingPunct="0">
              <a:spcBef>
                <a:spcPct val="0"/>
              </a:spcBef>
              <a:defRPr/>
            </a:pPr>
            <a:r>
              <a:rPr lang="en-GB">
                <a:ea typeface="MS PGothic" panose="020B0600070205080204" pitchFamily="34" charset="-128"/>
                <a:cs typeface="Arial" charset="0"/>
              </a:rPr>
              <a:t>Appetite</a:t>
            </a:r>
          </a:p>
        </p:txBody>
      </p:sp>
      <p:sp>
        <p:nvSpPr>
          <p:cNvPr id="145" name="Up Arrow 160">
            <a:extLst>
              <a:ext uri="{FF2B5EF4-FFF2-40B4-BE49-F238E27FC236}">
                <a16:creationId xmlns:a16="http://schemas.microsoft.com/office/drawing/2014/main" id="{0067EBD1-C39F-46FA-8EAA-EBA2AC21D348}"/>
              </a:ext>
            </a:extLst>
          </p:cNvPr>
          <p:cNvSpPr/>
          <p:nvPr/>
        </p:nvSpPr>
        <p:spPr>
          <a:xfrm>
            <a:off x="9364466" y="1996282"/>
            <a:ext cx="659273" cy="445132"/>
          </a:xfrm>
          <a:prstGeom prst="upArrow">
            <a:avLst/>
          </a:prstGeom>
          <a:solidFill>
            <a:schemeClr val="accent3"/>
          </a:solidFill>
          <a:ln w="9525" cap="flat" cmpd="sng" algn="ctr">
            <a:solidFill>
              <a:schemeClr val="tx1"/>
            </a:solidFill>
            <a:prstDash val="solid"/>
          </a:ln>
          <a:effectLst/>
        </p:spPr>
        <p:txBody>
          <a:bodyPr lIns="91423" tIns="45719" rIns="91423" bIns="45719" rtlCol="0" anchor="ctr"/>
          <a:lstStyle/>
          <a:p>
            <a:pPr defTabSz="914150" eaLnBrk="0" hangingPunct="0">
              <a:spcBef>
                <a:spcPct val="0"/>
              </a:spcBef>
              <a:defRPr/>
            </a:pPr>
            <a:endParaRPr lang="en-GB" sz="2000" kern="0">
              <a:solidFill>
                <a:srgbClr val="FFFFFF"/>
              </a:solidFill>
            </a:endParaRPr>
          </a:p>
        </p:txBody>
      </p:sp>
      <p:sp>
        <p:nvSpPr>
          <p:cNvPr id="146" name="Up Arrow 161">
            <a:extLst>
              <a:ext uri="{FF2B5EF4-FFF2-40B4-BE49-F238E27FC236}">
                <a16:creationId xmlns:a16="http://schemas.microsoft.com/office/drawing/2014/main" id="{DD93169A-5165-4FFD-90CB-0A76F0F00C64}"/>
              </a:ext>
            </a:extLst>
          </p:cNvPr>
          <p:cNvSpPr/>
          <p:nvPr/>
        </p:nvSpPr>
        <p:spPr>
          <a:xfrm flipV="1">
            <a:off x="5766363" y="1996282"/>
            <a:ext cx="659273" cy="445132"/>
          </a:xfrm>
          <a:prstGeom prst="upArrow">
            <a:avLst/>
          </a:prstGeom>
          <a:solidFill>
            <a:schemeClr val="accent1"/>
          </a:solidFill>
          <a:ln w="9525" cap="flat" cmpd="sng" algn="ctr">
            <a:solidFill>
              <a:schemeClr val="tx1"/>
            </a:solidFill>
            <a:prstDash val="solid"/>
          </a:ln>
          <a:effectLst/>
        </p:spPr>
        <p:txBody>
          <a:bodyPr lIns="91423" tIns="45719" rIns="91423" bIns="45719" rtlCol="0" anchor="ctr"/>
          <a:lstStyle/>
          <a:p>
            <a:pPr defTabSz="914150" eaLnBrk="0" hangingPunct="0">
              <a:spcBef>
                <a:spcPct val="0"/>
              </a:spcBef>
              <a:defRPr/>
            </a:pPr>
            <a:endParaRPr lang="en-GB" sz="2000" kern="0">
              <a:solidFill>
                <a:srgbClr val="FFFFFF"/>
              </a:solidFill>
            </a:endParaRPr>
          </a:p>
        </p:txBody>
      </p:sp>
      <p:sp>
        <p:nvSpPr>
          <p:cNvPr id="19" name="TextBox 18">
            <a:extLst>
              <a:ext uri="{FF2B5EF4-FFF2-40B4-BE49-F238E27FC236}">
                <a16:creationId xmlns:a16="http://schemas.microsoft.com/office/drawing/2014/main" id="{15DD6A00-74A2-479F-9306-DF5EECDFFC65}"/>
              </a:ext>
            </a:extLst>
          </p:cNvPr>
          <p:cNvSpPr txBox="1"/>
          <p:nvPr/>
        </p:nvSpPr>
        <p:spPr>
          <a:xfrm>
            <a:off x="6799355" y="3652858"/>
            <a:ext cx="537327" cy="253916"/>
          </a:xfrm>
          <a:prstGeom prst="rect">
            <a:avLst/>
          </a:prstGeom>
          <a:noFill/>
        </p:spPr>
        <p:txBody>
          <a:bodyPr wrap="square" rtlCol="0">
            <a:spAutoFit/>
          </a:bodyPr>
          <a:lstStyle/>
          <a:p>
            <a:r>
              <a:rPr lang="en-CA" sz="1050"/>
              <a:t>LEPR</a:t>
            </a:r>
            <a:endParaRPr lang="en-US" sz="1050"/>
          </a:p>
        </p:txBody>
      </p:sp>
      <p:sp>
        <p:nvSpPr>
          <p:cNvPr id="96" name="Oval 95">
            <a:extLst>
              <a:ext uri="{FF2B5EF4-FFF2-40B4-BE49-F238E27FC236}">
                <a16:creationId xmlns:a16="http://schemas.microsoft.com/office/drawing/2014/main" id="{8F5EDC5E-AAD8-4605-B746-FF2454BDB818}"/>
              </a:ext>
            </a:extLst>
          </p:cNvPr>
          <p:cNvSpPr/>
          <p:nvPr/>
        </p:nvSpPr>
        <p:spPr>
          <a:xfrm>
            <a:off x="1420378" y="4725582"/>
            <a:ext cx="286908" cy="135994"/>
          </a:xfrm>
          <a:prstGeom prst="ellipse">
            <a:avLst/>
          </a:prstGeom>
          <a:solidFill>
            <a:srgbClr val="FFFFFF"/>
          </a:solidFill>
          <a:ln w="9525" cap="flat" cmpd="sng" algn="ctr">
            <a:noFill/>
            <a:prstDash val="solid"/>
          </a:ln>
          <a:effectLst/>
        </p:spPr>
        <p:txBody>
          <a:bodyPr lIns="91423" tIns="45719" rIns="91423" bIns="45719" rtlCol="0" anchor="ctr"/>
          <a:lstStyle/>
          <a:p>
            <a:pPr defTabSz="914150" eaLnBrk="0" hangingPunct="0">
              <a:spcBef>
                <a:spcPct val="0"/>
              </a:spcBef>
              <a:defRPr/>
            </a:pPr>
            <a:endParaRPr lang="en-GB" sz="2000" kern="0">
              <a:solidFill>
                <a:srgbClr val="FFFFFF"/>
              </a:solidFill>
            </a:endParaRPr>
          </a:p>
        </p:txBody>
      </p:sp>
      <p:sp>
        <p:nvSpPr>
          <p:cNvPr id="97" name="Oval 96">
            <a:extLst>
              <a:ext uri="{FF2B5EF4-FFF2-40B4-BE49-F238E27FC236}">
                <a16:creationId xmlns:a16="http://schemas.microsoft.com/office/drawing/2014/main" id="{A6148AD5-3853-4741-969C-99C7AEB2F695}"/>
              </a:ext>
            </a:extLst>
          </p:cNvPr>
          <p:cNvSpPr/>
          <p:nvPr/>
        </p:nvSpPr>
        <p:spPr>
          <a:xfrm>
            <a:off x="2787884" y="4725582"/>
            <a:ext cx="286908" cy="135994"/>
          </a:xfrm>
          <a:prstGeom prst="ellipse">
            <a:avLst/>
          </a:prstGeom>
          <a:solidFill>
            <a:srgbClr val="FFFFFF"/>
          </a:solidFill>
          <a:ln w="9525" cap="flat" cmpd="sng" algn="ctr">
            <a:noFill/>
            <a:prstDash val="solid"/>
          </a:ln>
          <a:effectLst/>
        </p:spPr>
        <p:txBody>
          <a:bodyPr lIns="91423" tIns="45719" rIns="91423" bIns="45719" rtlCol="0" anchor="ctr"/>
          <a:lstStyle/>
          <a:p>
            <a:pPr defTabSz="914150" eaLnBrk="0" hangingPunct="0">
              <a:spcBef>
                <a:spcPct val="0"/>
              </a:spcBef>
              <a:defRPr/>
            </a:pPr>
            <a:endParaRPr lang="en-GB" sz="2000" kern="0">
              <a:solidFill>
                <a:srgbClr val="FFFFFF"/>
              </a:solidFill>
            </a:endParaRPr>
          </a:p>
        </p:txBody>
      </p:sp>
      <p:cxnSp>
        <p:nvCxnSpPr>
          <p:cNvPr id="175" name="Straight Arrow Connector 174">
            <a:extLst>
              <a:ext uri="{FF2B5EF4-FFF2-40B4-BE49-F238E27FC236}">
                <a16:creationId xmlns:a16="http://schemas.microsoft.com/office/drawing/2014/main" id="{728B03C8-1567-45EA-96C5-E53B5B4FA108}"/>
              </a:ext>
            </a:extLst>
          </p:cNvPr>
          <p:cNvCxnSpPr>
            <a:cxnSpLocks/>
          </p:cNvCxnSpPr>
          <p:nvPr/>
        </p:nvCxnSpPr>
        <p:spPr>
          <a:xfrm flipV="1">
            <a:off x="3328832" y="4239613"/>
            <a:ext cx="1947988" cy="456409"/>
          </a:xfrm>
          <a:prstGeom prst="straightConnector1">
            <a:avLst/>
          </a:prstGeom>
          <a:noFill/>
          <a:ln w="28575" cap="flat" cmpd="sng" algn="ctr">
            <a:solidFill>
              <a:schemeClr val="tx1"/>
            </a:solidFill>
            <a:prstDash val="solid"/>
            <a:headEnd type="none" w="med" len="med"/>
            <a:tailEnd type="triangle" w="med" len="med"/>
          </a:ln>
          <a:effectLst/>
        </p:spPr>
      </p:cxnSp>
      <p:cxnSp>
        <p:nvCxnSpPr>
          <p:cNvPr id="178" name="Straight Arrow Connector 177">
            <a:extLst>
              <a:ext uri="{FF2B5EF4-FFF2-40B4-BE49-F238E27FC236}">
                <a16:creationId xmlns:a16="http://schemas.microsoft.com/office/drawing/2014/main" id="{1011438F-B5F8-457D-BA28-63540837200B}"/>
              </a:ext>
            </a:extLst>
          </p:cNvPr>
          <p:cNvCxnSpPr>
            <a:cxnSpLocks/>
            <a:endCxn id="184" idx="1"/>
          </p:cNvCxnSpPr>
          <p:nvPr/>
        </p:nvCxnSpPr>
        <p:spPr>
          <a:xfrm flipV="1">
            <a:off x="4089294" y="4174386"/>
            <a:ext cx="4062734" cy="521636"/>
          </a:xfrm>
          <a:prstGeom prst="straightConnector1">
            <a:avLst/>
          </a:prstGeom>
          <a:noFill/>
          <a:ln w="28575" cap="flat" cmpd="sng" algn="ctr">
            <a:solidFill>
              <a:schemeClr val="tx1"/>
            </a:solidFill>
            <a:prstDash val="solid"/>
            <a:headEnd type="none" w="med" len="med"/>
            <a:tailEnd type="none" w="med" len="med"/>
          </a:ln>
          <a:effectLst/>
        </p:spPr>
      </p:cxnSp>
      <p:sp>
        <p:nvSpPr>
          <p:cNvPr id="182" name="Rectangle 181">
            <a:extLst>
              <a:ext uri="{FF2B5EF4-FFF2-40B4-BE49-F238E27FC236}">
                <a16:creationId xmlns:a16="http://schemas.microsoft.com/office/drawing/2014/main" id="{914D33F9-67E4-4884-9F16-C1B2AD725C02}"/>
              </a:ext>
            </a:extLst>
          </p:cNvPr>
          <p:cNvSpPr/>
          <p:nvPr/>
        </p:nvSpPr>
        <p:spPr bwMode="auto">
          <a:xfrm rot="9192128">
            <a:off x="9677975" y="4253248"/>
            <a:ext cx="267094" cy="38008"/>
          </a:xfrm>
          <a:prstGeom prst="rect">
            <a:avLst/>
          </a:prstGeom>
          <a:solidFill>
            <a:schemeClr val="tx1"/>
          </a:solidFill>
          <a:ln w="0"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l" defTabSz="1219140">
              <a:spcBef>
                <a:spcPct val="0"/>
              </a:spcBef>
              <a:defRPr/>
            </a:pPr>
            <a:endParaRPr lang="en-US" sz="2667" kern="0">
              <a:solidFill>
                <a:srgbClr val="000000"/>
              </a:solidFill>
              <a:cs typeface="Arial" charset="0"/>
            </a:endParaRPr>
          </a:p>
        </p:txBody>
      </p:sp>
      <p:sp>
        <p:nvSpPr>
          <p:cNvPr id="184" name="Rectangle 183">
            <a:extLst>
              <a:ext uri="{FF2B5EF4-FFF2-40B4-BE49-F238E27FC236}">
                <a16:creationId xmlns:a16="http://schemas.microsoft.com/office/drawing/2014/main" id="{27F85D45-EF4B-4CE4-8B61-5ACED2CD3C78}"/>
              </a:ext>
            </a:extLst>
          </p:cNvPr>
          <p:cNvSpPr/>
          <p:nvPr/>
        </p:nvSpPr>
        <p:spPr>
          <a:xfrm rot="20651541">
            <a:off x="8151347" y="4115483"/>
            <a:ext cx="36000" cy="108000"/>
          </a:xfrm>
          <a:prstGeom prst="rect">
            <a:avLst/>
          </a:prstGeom>
          <a:solidFill>
            <a:schemeClr val="tx1"/>
          </a:solidFill>
          <a:ln w="9525" cap="flat" cmpd="sng" algn="ctr">
            <a:solidFill>
              <a:schemeClr val="tx1"/>
            </a:solidFill>
            <a:prstDash val="solid"/>
          </a:ln>
          <a:effectLst/>
        </p:spPr>
        <p:txBody>
          <a:bodyPr lIns="91423" tIns="45719" rIns="91423" bIns="45719" rtlCol="0" anchor="ctr"/>
          <a:lstStyle/>
          <a:p>
            <a:pPr defTabSz="914150" eaLnBrk="0" hangingPunct="0">
              <a:spcBef>
                <a:spcPct val="0"/>
              </a:spcBef>
              <a:defRPr/>
            </a:pPr>
            <a:endParaRPr lang="en-GB" sz="2000" kern="0">
              <a:solidFill>
                <a:srgbClr val="FFFFFF"/>
              </a:solidFill>
            </a:endParaRPr>
          </a:p>
        </p:txBody>
      </p:sp>
      <p:cxnSp>
        <p:nvCxnSpPr>
          <p:cNvPr id="185" name="Straight Arrow Connector 184">
            <a:extLst>
              <a:ext uri="{FF2B5EF4-FFF2-40B4-BE49-F238E27FC236}">
                <a16:creationId xmlns:a16="http://schemas.microsoft.com/office/drawing/2014/main" id="{22148FD8-CDF7-4C5F-A790-5716E5F01BC4}"/>
              </a:ext>
            </a:extLst>
          </p:cNvPr>
          <p:cNvCxnSpPr>
            <a:cxnSpLocks/>
          </p:cNvCxnSpPr>
          <p:nvPr/>
        </p:nvCxnSpPr>
        <p:spPr>
          <a:xfrm flipH="1" flipV="1">
            <a:off x="7096247" y="4196783"/>
            <a:ext cx="2130755" cy="507300"/>
          </a:xfrm>
          <a:prstGeom prst="straightConnector1">
            <a:avLst/>
          </a:prstGeom>
          <a:noFill/>
          <a:ln w="28575" cap="flat" cmpd="sng" algn="ctr">
            <a:solidFill>
              <a:schemeClr val="tx1"/>
            </a:solidFill>
            <a:prstDash val="solid"/>
            <a:headEnd type="none" w="med" len="med"/>
            <a:tailEnd type="triangle" w="med" len="med"/>
          </a:ln>
          <a:effectLst/>
        </p:spPr>
      </p:cxnSp>
      <p:cxnSp>
        <p:nvCxnSpPr>
          <p:cNvPr id="186" name="Straight Arrow Connector 185">
            <a:extLst>
              <a:ext uri="{FF2B5EF4-FFF2-40B4-BE49-F238E27FC236}">
                <a16:creationId xmlns:a16="http://schemas.microsoft.com/office/drawing/2014/main" id="{F9540063-1CB6-4F99-9734-D160CFD77A48}"/>
              </a:ext>
            </a:extLst>
          </p:cNvPr>
          <p:cNvCxnSpPr>
            <a:cxnSpLocks/>
          </p:cNvCxnSpPr>
          <p:nvPr/>
        </p:nvCxnSpPr>
        <p:spPr>
          <a:xfrm flipV="1">
            <a:off x="6425636" y="4328967"/>
            <a:ext cx="2431682" cy="375116"/>
          </a:xfrm>
          <a:prstGeom prst="straightConnector1">
            <a:avLst/>
          </a:prstGeom>
          <a:noFill/>
          <a:ln w="28575" cap="flat" cmpd="sng" algn="ctr">
            <a:solidFill>
              <a:schemeClr val="tx1"/>
            </a:solidFill>
            <a:prstDash val="solid"/>
            <a:headEnd type="none" w="med" len="med"/>
            <a:tailEnd type="triangle" w="med" len="med"/>
          </a:ln>
          <a:effectLst/>
        </p:spPr>
      </p:cxnSp>
      <p:cxnSp>
        <p:nvCxnSpPr>
          <p:cNvPr id="187" name="Straight Arrow Connector 186">
            <a:extLst>
              <a:ext uri="{FF2B5EF4-FFF2-40B4-BE49-F238E27FC236}">
                <a16:creationId xmlns:a16="http://schemas.microsoft.com/office/drawing/2014/main" id="{C59547C5-C8FA-4907-9BB4-9D2F9E9DFC5B}"/>
              </a:ext>
            </a:extLst>
          </p:cNvPr>
          <p:cNvCxnSpPr>
            <a:cxnSpLocks/>
            <a:endCxn id="182" idx="0"/>
          </p:cNvCxnSpPr>
          <p:nvPr/>
        </p:nvCxnSpPr>
        <p:spPr>
          <a:xfrm flipH="1" flipV="1">
            <a:off x="9827395" y="4289215"/>
            <a:ext cx="375991" cy="390314"/>
          </a:xfrm>
          <a:prstGeom prst="straightConnector1">
            <a:avLst/>
          </a:prstGeom>
          <a:noFill/>
          <a:ln w="28575" cap="flat" cmpd="sng" algn="ctr">
            <a:solidFill>
              <a:schemeClr val="tx1"/>
            </a:solidFill>
            <a:prstDash val="solid"/>
            <a:headEnd type="none" w="med" len="med"/>
            <a:tailEnd type="none" w="med" len="med"/>
          </a:ln>
          <a:effectLst/>
        </p:spPr>
      </p:cxnSp>
      <p:sp>
        <p:nvSpPr>
          <p:cNvPr id="85" name="Cross 84">
            <a:extLst>
              <a:ext uri="{FF2B5EF4-FFF2-40B4-BE49-F238E27FC236}">
                <a16:creationId xmlns:a16="http://schemas.microsoft.com/office/drawing/2014/main" id="{5BDAAA02-8306-445F-A437-5F7E9E60D568}"/>
              </a:ext>
            </a:extLst>
          </p:cNvPr>
          <p:cNvSpPr/>
          <p:nvPr/>
        </p:nvSpPr>
        <p:spPr>
          <a:xfrm rot="2642384">
            <a:off x="6594597" y="3834756"/>
            <a:ext cx="324000" cy="324000"/>
          </a:xfrm>
          <a:prstGeom prst="plus">
            <a:avLst>
              <a:gd name="adj" fmla="val 45000"/>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86" name="Cross 85">
            <a:extLst>
              <a:ext uri="{FF2B5EF4-FFF2-40B4-BE49-F238E27FC236}">
                <a16:creationId xmlns:a16="http://schemas.microsoft.com/office/drawing/2014/main" id="{8FD6CF22-D832-42F2-84AB-84B060085057}"/>
              </a:ext>
            </a:extLst>
          </p:cNvPr>
          <p:cNvSpPr/>
          <p:nvPr/>
        </p:nvSpPr>
        <p:spPr>
          <a:xfrm rot="2642384">
            <a:off x="5483527" y="3852595"/>
            <a:ext cx="324000" cy="324000"/>
          </a:xfrm>
          <a:prstGeom prst="plus">
            <a:avLst>
              <a:gd name="adj" fmla="val 45000"/>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99" name="Rounded Rectangle 125">
            <a:extLst>
              <a:ext uri="{FF2B5EF4-FFF2-40B4-BE49-F238E27FC236}">
                <a16:creationId xmlns:a16="http://schemas.microsoft.com/office/drawing/2014/main" id="{C2E4A524-A92B-4995-BEC1-284F98B0C440}"/>
              </a:ext>
            </a:extLst>
          </p:cNvPr>
          <p:cNvSpPr/>
          <p:nvPr/>
        </p:nvSpPr>
        <p:spPr>
          <a:xfrm>
            <a:off x="7935935" y="4670309"/>
            <a:ext cx="2877490" cy="705668"/>
          </a:xfrm>
          <a:prstGeom prst="rect">
            <a:avLst/>
          </a:prstGeom>
          <a:solidFill>
            <a:schemeClr val="tx2">
              <a:lumMod val="10000"/>
              <a:lumOff val="90000"/>
            </a:schemeClr>
          </a:solidFill>
          <a:ln w="19050" cap="flat" cmpd="sng" algn="ctr">
            <a:noFill/>
            <a:prstDash val="solid"/>
          </a:ln>
          <a:effectLst/>
        </p:spPr>
        <p:txBody>
          <a:bodyPr lIns="47988" tIns="45719" rIns="47988" bIns="45719" rtlCol="0" anchor="ctr"/>
          <a:lstStyle/>
          <a:p>
            <a:pPr defTabSz="914150" eaLnBrk="0" hangingPunct="0">
              <a:spcBef>
                <a:spcPct val="0"/>
              </a:spcBef>
              <a:defRPr/>
            </a:pPr>
            <a:r>
              <a:rPr lang="en-GB" sz="1600" kern="0"/>
              <a:t>Adiposity signals</a:t>
            </a:r>
          </a:p>
          <a:p>
            <a:pPr defTabSz="914150" eaLnBrk="0" hangingPunct="0">
              <a:spcBef>
                <a:spcPct val="0"/>
              </a:spcBef>
              <a:defRPr/>
            </a:pPr>
            <a:r>
              <a:rPr lang="en-GB" sz="1500" b="0" kern="0"/>
              <a:t>Leptin     Insulin</a:t>
            </a:r>
          </a:p>
        </p:txBody>
      </p:sp>
      <p:sp>
        <p:nvSpPr>
          <p:cNvPr id="83" name="Cross 82">
            <a:extLst>
              <a:ext uri="{FF2B5EF4-FFF2-40B4-BE49-F238E27FC236}">
                <a16:creationId xmlns:a16="http://schemas.microsoft.com/office/drawing/2014/main" id="{20F06CE5-67F8-46BD-952D-87733891927F}"/>
              </a:ext>
            </a:extLst>
          </p:cNvPr>
          <p:cNvSpPr/>
          <p:nvPr/>
        </p:nvSpPr>
        <p:spPr>
          <a:xfrm rot="2642384">
            <a:off x="8303683" y="5007326"/>
            <a:ext cx="324000" cy="324000"/>
          </a:xfrm>
          <a:prstGeom prst="plus">
            <a:avLst>
              <a:gd name="adj" fmla="val 45000"/>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98" name="Rounded Rectangle 157">
            <a:extLst>
              <a:ext uri="{FF2B5EF4-FFF2-40B4-BE49-F238E27FC236}">
                <a16:creationId xmlns:a16="http://schemas.microsoft.com/office/drawing/2014/main" id="{AFC2F77B-5E0A-4197-86D3-ADBAA087210E}"/>
              </a:ext>
            </a:extLst>
          </p:cNvPr>
          <p:cNvSpPr/>
          <p:nvPr/>
        </p:nvSpPr>
        <p:spPr>
          <a:xfrm>
            <a:off x="1605899" y="4655004"/>
            <a:ext cx="2877490" cy="725249"/>
          </a:xfrm>
          <a:prstGeom prst="rect">
            <a:avLst/>
          </a:prstGeom>
          <a:solidFill>
            <a:schemeClr val="accent1"/>
          </a:solidFill>
          <a:ln w="19050" cap="flat" cmpd="sng" algn="ctr">
            <a:noFill/>
            <a:prstDash val="solid"/>
          </a:ln>
          <a:effectLst/>
        </p:spPr>
        <p:txBody>
          <a:bodyPr lIns="47988" tIns="45719" rIns="47988" bIns="45719" rtlCol="0" anchor="ctr"/>
          <a:lstStyle/>
          <a:p>
            <a:pPr defTabSz="914150" eaLnBrk="0" hangingPunct="0">
              <a:spcBef>
                <a:spcPct val="0"/>
              </a:spcBef>
              <a:defRPr/>
            </a:pPr>
            <a:r>
              <a:rPr lang="en-GB" sz="1600" kern="0">
                <a:solidFill>
                  <a:srgbClr val="FFFFFF"/>
                </a:solidFill>
              </a:rPr>
              <a:t>Satiety signals</a:t>
            </a:r>
          </a:p>
          <a:p>
            <a:pPr defTabSz="914150" eaLnBrk="0" hangingPunct="0">
              <a:spcBef>
                <a:spcPct val="0"/>
              </a:spcBef>
              <a:defRPr/>
            </a:pPr>
            <a:r>
              <a:rPr lang="en-GB" sz="1400" b="0" kern="0">
                <a:solidFill>
                  <a:srgbClr val="FFFFFF"/>
                </a:solidFill>
              </a:rPr>
              <a:t>PYY           GLP-1</a:t>
            </a:r>
            <a:br>
              <a:rPr lang="en-GB" sz="1400" b="0" kern="0">
                <a:solidFill>
                  <a:srgbClr val="FFFFFF"/>
                </a:solidFill>
              </a:rPr>
            </a:br>
            <a:r>
              <a:rPr lang="en-GB" sz="1400" b="0" kern="0">
                <a:solidFill>
                  <a:srgbClr val="FFFFFF"/>
                </a:solidFill>
              </a:rPr>
              <a:t>PP             OXM</a:t>
            </a:r>
          </a:p>
        </p:txBody>
      </p:sp>
      <p:sp>
        <p:nvSpPr>
          <p:cNvPr id="100" name="Rounded Rectangle 118">
            <a:extLst>
              <a:ext uri="{FF2B5EF4-FFF2-40B4-BE49-F238E27FC236}">
                <a16:creationId xmlns:a16="http://schemas.microsoft.com/office/drawing/2014/main" id="{C60E2EC7-FA7D-4858-A744-9ED13F27ECC8}"/>
              </a:ext>
            </a:extLst>
          </p:cNvPr>
          <p:cNvSpPr/>
          <p:nvPr/>
        </p:nvSpPr>
        <p:spPr>
          <a:xfrm>
            <a:off x="4866818" y="4670669"/>
            <a:ext cx="2877490" cy="713717"/>
          </a:xfrm>
          <a:prstGeom prst="rect">
            <a:avLst/>
          </a:prstGeom>
          <a:solidFill>
            <a:schemeClr val="accent3"/>
          </a:solidFill>
          <a:ln w="19050" cap="flat" cmpd="sng" algn="ctr">
            <a:solidFill>
              <a:schemeClr val="accent3"/>
            </a:solidFill>
            <a:prstDash val="solid"/>
          </a:ln>
          <a:effectLst/>
        </p:spPr>
        <p:txBody>
          <a:bodyPr lIns="91423" tIns="45719" rIns="91423" bIns="45719" rtlCol="0" anchor="ctr"/>
          <a:lstStyle/>
          <a:p>
            <a:pPr defTabSz="914150" eaLnBrk="0" hangingPunct="0">
              <a:spcBef>
                <a:spcPct val="0"/>
              </a:spcBef>
              <a:defRPr/>
            </a:pPr>
            <a:r>
              <a:rPr lang="en-GB" sz="1600" kern="0">
                <a:solidFill>
                  <a:srgbClr val="FFFFFF"/>
                </a:solidFill>
              </a:rPr>
              <a:t>Hunger signal</a:t>
            </a:r>
          </a:p>
          <a:p>
            <a:pPr defTabSz="914150" eaLnBrk="0" hangingPunct="0">
              <a:spcBef>
                <a:spcPct val="0"/>
              </a:spcBef>
              <a:defRPr/>
            </a:pPr>
            <a:r>
              <a:rPr lang="en-GB" sz="1500" b="0" kern="0">
                <a:solidFill>
                  <a:srgbClr val="FFFFFF"/>
                </a:solidFill>
              </a:rPr>
              <a:t>Ghrelin</a:t>
            </a:r>
          </a:p>
        </p:txBody>
      </p:sp>
      <p:sp>
        <p:nvSpPr>
          <p:cNvPr id="48" name="Freeform 74">
            <a:extLst>
              <a:ext uri="{FF2B5EF4-FFF2-40B4-BE49-F238E27FC236}">
                <a16:creationId xmlns:a16="http://schemas.microsoft.com/office/drawing/2014/main" id="{E3C2EE2C-79F4-9B27-65ED-B0B2AC62B9F9}"/>
              </a:ext>
            </a:extLst>
          </p:cNvPr>
          <p:cNvSpPr>
            <a:spLocks noEditPoints="1"/>
          </p:cNvSpPr>
          <p:nvPr/>
        </p:nvSpPr>
        <p:spPr bwMode="auto">
          <a:xfrm flipH="1">
            <a:off x="1362933" y="3272909"/>
            <a:ext cx="688706" cy="555675"/>
          </a:xfrm>
          <a:custGeom>
            <a:avLst/>
            <a:gdLst>
              <a:gd name="T0" fmla="*/ 1166 w 1192"/>
              <a:gd name="T1" fmla="*/ 339 h 1075"/>
              <a:gd name="T2" fmla="*/ 861 w 1192"/>
              <a:gd name="T3" fmla="*/ 51 h 1075"/>
              <a:gd name="T4" fmla="*/ 673 w 1192"/>
              <a:gd name="T5" fmla="*/ 0 h 1075"/>
              <a:gd name="T6" fmla="*/ 319 w 1192"/>
              <a:gd name="T7" fmla="*/ 118 h 1075"/>
              <a:gd name="T8" fmla="*/ 115 w 1192"/>
              <a:gd name="T9" fmla="*/ 300 h 1075"/>
              <a:gd name="T10" fmla="*/ 177 w 1192"/>
              <a:gd name="T11" fmla="*/ 612 h 1075"/>
              <a:gd name="T12" fmla="*/ 503 w 1192"/>
              <a:gd name="T13" fmla="*/ 789 h 1075"/>
              <a:gd name="T14" fmla="*/ 774 w 1192"/>
              <a:gd name="T15" fmla="*/ 857 h 1075"/>
              <a:gd name="T16" fmla="*/ 914 w 1192"/>
              <a:gd name="T17" fmla="*/ 1005 h 1075"/>
              <a:gd name="T18" fmla="*/ 985 w 1192"/>
              <a:gd name="T19" fmla="*/ 1075 h 1075"/>
              <a:gd name="T20" fmla="*/ 1115 w 1192"/>
              <a:gd name="T21" fmla="*/ 840 h 1075"/>
              <a:gd name="T22" fmla="*/ 1134 w 1192"/>
              <a:gd name="T23" fmla="*/ 664 h 1075"/>
              <a:gd name="T24" fmla="*/ 1192 w 1192"/>
              <a:gd name="T25" fmla="*/ 529 h 1075"/>
              <a:gd name="T26" fmla="*/ 1000 w 1192"/>
              <a:gd name="T27" fmla="*/ 1007 h 1075"/>
              <a:gd name="T28" fmla="*/ 970 w 1192"/>
              <a:gd name="T29" fmla="*/ 1004 h 1075"/>
              <a:gd name="T30" fmla="*/ 867 w 1192"/>
              <a:gd name="T31" fmla="*/ 789 h 1075"/>
              <a:gd name="T32" fmla="*/ 675 w 1192"/>
              <a:gd name="T33" fmla="*/ 629 h 1075"/>
              <a:gd name="T34" fmla="*/ 554 w 1192"/>
              <a:gd name="T35" fmla="*/ 589 h 1075"/>
              <a:gd name="T36" fmla="*/ 535 w 1192"/>
              <a:gd name="T37" fmla="*/ 735 h 1075"/>
              <a:gd name="T38" fmla="*/ 233 w 1192"/>
              <a:gd name="T39" fmla="*/ 602 h 1075"/>
              <a:gd name="T40" fmla="*/ 363 w 1192"/>
              <a:gd name="T41" fmla="*/ 547 h 1075"/>
              <a:gd name="T42" fmla="*/ 455 w 1192"/>
              <a:gd name="T43" fmla="*/ 596 h 1075"/>
              <a:gd name="T44" fmla="*/ 417 w 1192"/>
              <a:gd name="T45" fmla="*/ 463 h 1075"/>
              <a:gd name="T46" fmla="*/ 350 w 1192"/>
              <a:gd name="T47" fmla="*/ 484 h 1075"/>
              <a:gd name="T48" fmla="*/ 63 w 1192"/>
              <a:gd name="T49" fmla="*/ 462 h 1075"/>
              <a:gd name="T50" fmla="*/ 245 w 1192"/>
              <a:gd name="T51" fmla="*/ 397 h 1075"/>
              <a:gd name="T52" fmla="*/ 173 w 1192"/>
              <a:gd name="T53" fmla="*/ 304 h 1075"/>
              <a:gd name="T54" fmla="*/ 307 w 1192"/>
              <a:gd name="T55" fmla="*/ 173 h 1075"/>
              <a:gd name="T56" fmla="*/ 436 w 1192"/>
              <a:gd name="T57" fmla="*/ 319 h 1075"/>
              <a:gd name="T58" fmla="*/ 365 w 1192"/>
              <a:gd name="T59" fmla="*/ 163 h 1075"/>
              <a:gd name="T60" fmla="*/ 532 w 1192"/>
              <a:gd name="T61" fmla="*/ 92 h 1075"/>
              <a:gd name="T62" fmla="*/ 524 w 1192"/>
              <a:gd name="T63" fmla="*/ 223 h 1075"/>
              <a:gd name="T64" fmla="*/ 673 w 1192"/>
              <a:gd name="T65" fmla="*/ 56 h 1075"/>
              <a:gd name="T66" fmla="*/ 674 w 1192"/>
              <a:gd name="T67" fmla="*/ 314 h 1075"/>
              <a:gd name="T68" fmla="*/ 627 w 1192"/>
              <a:gd name="T69" fmla="*/ 397 h 1075"/>
              <a:gd name="T70" fmla="*/ 752 w 1192"/>
              <a:gd name="T71" fmla="*/ 389 h 1075"/>
              <a:gd name="T72" fmla="*/ 730 w 1192"/>
              <a:gd name="T73" fmla="*/ 313 h 1075"/>
              <a:gd name="T74" fmla="*/ 965 w 1192"/>
              <a:gd name="T75" fmla="*/ 208 h 1075"/>
              <a:gd name="T76" fmla="*/ 891 w 1192"/>
              <a:gd name="T77" fmla="*/ 319 h 1075"/>
              <a:gd name="T78" fmla="*/ 907 w 1192"/>
              <a:gd name="T79" fmla="*/ 373 h 1075"/>
              <a:gd name="T80" fmla="*/ 1093 w 1192"/>
              <a:gd name="T81" fmla="*/ 397 h 1075"/>
              <a:gd name="T82" fmla="*/ 1014 w 1192"/>
              <a:gd name="T83" fmla="*/ 472 h 1075"/>
              <a:gd name="T84" fmla="*/ 1136 w 1192"/>
              <a:gd name="T85" fmla="*/ 529 h 1075"/>
              <a:gd name="T86" fmla="*/ 868 w 1192"/>
              <a:gd name="T87" fmla="*/ 550 h 1075"/>
              <a:gd name="T88" fmla="*/ 770 w 1192"/>
              <a:gd name="T89" fmla="*/ 538 h 1075"/>
              <a:gd name="T90" fmla="*/ 801 w 1192"/>
              <a:gd name="T91" fmla="*/ 686 h 1075"/>
              <a:gd name="T92" fmla="*/ 881 w 1192"/>
              <a:gd name="T93" fmla="*/ 605 h 1075"/>
              <a:gd name="T94" fmla="*/ 1072 w 1192"/>
              <a:gd name="T95" fmla="*/ 804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2" h="1075">
                <a:moveTo>
                  <a:pt x="1192" y="529"/>
                </a:moveTo>
                <a:cubicBezTo>
                  <a:pt x="1192" y="487"/>
                  <a:pt x="1175" y="447"/>
                  <a:pt x="1146" y="418"/>
                </a:cubicBezTo>
                <a:cubicBezTo>
                  <a:pt x="1159" y="394"/>
                  <a:pt x="1166" y="367"/>
                  <a:pt x="1166" y="339"/>
                </a:cubicBezTo>
                <a:cubicBezTo>
                  <a:pt x="1166" y="255"/>
                  <a:pt x="1101" y="186"/>
                  <a:pt x="1018" y="179"/>
                </a:cubicBezTo>
                <a:cubicBezTo>
                  <a:pt x="1004" y="106"/>
                  <a:pt x="940" y="51"/>
                  <a:pt x="862" y="51"/>
                </a:cubicBezTo>
                <a:cubicBezTo>
                  <a:pt x="861" y="51"/>
                  <a:pt x="861" y="51"/>
                  <a:pt x="861" y="51"/>
                </a:cubicBezTo>
                <a:cubicBezTo>
                  <a:pt x="861" y="51"/>
                  <a:pt x="861" y="51"/>
                  <a:pt x="861" y="51"/>
                </a:cubicBezTo>
                <a:cubicBezTo>
                  <a:pt x="840" y="51"/>
                  <a:pt x="820" y="55"/>
                  <a:pt x="800" y="63"/>
                </a:cubicBezTo>
                <a:cubicBezTo>
                  <a:pt x="770" y="23"/>
                  <a:pt x="724" y="0"/>
                  <a:pt x="673" y="0"/>
                </a:cubicBezTo>
                <a:cubicBezTo>
                  <a:pt x="631" y="0"/>
                  <a:pt x="592" y="16"/>
                  <a:pt x="562" y="44"/>
                </a:cubicBezTo>
                <a:cubicBezTo>
                  <a:pt x="535" y="25"/>
                  <a:pt x="503" y="15"/>
                  <a:pt x="469" y="15"/>
                </a:cubicBezTo>
                <a:cubicBezTo>
                  <a:pt x="402" y="15"/>
                  <a:pt x="343" y="57"/>
                  <a:pt x="319" y="118"/>
                </a:cubicBezTo>
                <a:cubicBezTo>
                  <a:pt x="300" y="112"/>
                  <a:pt x="280" y="110"/>
                  <a:pt x="260" y="112"/>
                </a:cubicBezTo>
                <a:cubicBezTo>
                  <a:pt x="181" y="117"/>
                  <a:pt x="118" y="182"/>
                  <a:pt x="112" y="261"/>
                </a:cubicBezTo>
                <a:cubicBezTo>
                  <a:pt x="112" y="274"/>
                  <a:pt x="112" y="287"/>
                  <a:pt x="115" y="300"/>
                </a:cubicBezTo>
                <a:cubicBezTo>
                  <a:pt x="46" y="324"/>
                  <a:pt x="0" y="392"/>
                  <a:pt x="8" y="467"/>
                </a:cubicBezTo>
                <a:cubicBezTo>
                  <a:pt x="15" y="543"/>
                  <a:pt x="75" y="603"/>
                  <a:pt x="150" y="611"/>
                </a:cubicBezTo>
                <a:cubicBezTo>
                  <a:pt x="159" y="612"/>
                  <a:pt x="168" y="612"/>
                  <a:pt x="177" y="612"/>
                </a:cubicBezTo>
                <a:cubicBezTo>
                  <a:pt x="183" y="690"/>
                  <a:pt x="248" y="752"/>
                  <a:pt x="348" y="771"/>
                </a:cubicBezTo>
                <a:cubicBezTo>
                  <a:pt x="349" y="771"/>
                  <a:pt x="350" y="771"/>
                  <a:pt x="350" y="772"/>
                </a:cubicBezTo>
                <a:cubicBezTo>
                  <a:pt x="503" y="789"/>
                  <a:pt x="503" y="789"/>
                  <a:pt x="503" y="789"/>
                </a:cubicBezTo>
                <a:cubicBezTo>
                  <a:pt x="514" y="790"/>
                  <a:pt x="524" y="791"/>
                  <a:pt x="535" y="791"/>
                </a:cubicBezTo>
                <a:cubicBezTo>
                  <a:pt x="576" y="791"/>
                  <a:pt x="606" y="780"/>
                  <a:pt x="628" y="766"/>
                </a:cubicBezTo>
                <a:cubicBezTo>
                  <a:pt x="645" y="810"/>
                  <a:pt x="682" y="852"/>
                  <a:pt x="774" y="857"/>
                </a:cubicBezTo>
                <a:cubicBezTo>
                  <a:pt x="775" y="857"/>
                  <a:pt x="777" y="857"/>
                  <a:pt x="779" y="857"/>
                </a:cubicBezTo>
                <a:cubicBezTo>
                  <a:pt x="861" y="846"/>
                  <a:pt x="861" y="846"/>
                  <a:pt x="861" y="846"/>
                </a:cubicBezTo>
                <a:cubicBezTo>
                  <a:pt x="877" y="862"/>
                  <a:pt x="911" y="907"/>
                  <a:pt x="914" y="1005"/>
                </a:cubicBezTo>
                <a:cubicBezTo>
                  <a:pt x="914" y="1034"/>
                  <a:pt x="932" y="1059"/>
                  <a:pt x="959" y="1070"/>
                </a:cubicBezTo>
                <a:cubicBezTo>
                  <a:pt x="967" y="1073"/>
                  <a:pt x="976" y="1075"/>
                  <a:pt x="985" y="1075"/>
                </a:cubicBezTo>
                <a:cubicBezTo>
                  <a:pt x="985" y="1075"/>
                  <a:pt x="985" y="1075"/>
                  <a:pt x="985" y="1075"/>
                </a:cubicBezTo>
                <a:cubicBezTo>
                  <a:pt x="1017" y="1075"/>
                  <a:pt x="1046" y="1053"/>
                  <a:pt x="1054" y="1022"/>
                </a:cubicBezTo>
                <a:cubicBezTo>
                  <a:pt x="1092" y="884"/>
                  <a:pt x="1092" y="884"/>
                  <a:pt x="1092" y="884"/>
                </a:cubicBezTo>
                <a:cubicBezTo>
                  <a:pt x="1097" y="868"/>
                  <a:pt x="1104" y="853"/>
                  <a:pt x="1115" y="840"/>
                </a:cubicBezTo>
                <a:cubicBezTo>
                  <a:pt x="1139" y="811"/>
                  <a:pt x="1152" y="775"/>
                  <a:pt x="1152" y="738"/>
                </a:cubicBezTo>
                <a:cubicBezTo>
                  <a:pt x="1152" y="712"/>
                  <a:pt x="1146" y="687"/>
                  <a:pt x="1134" y="665"/>
                </a:cubicBezTo>
                <a:cubicBezTo>
                  <a:pt x="1134" y="664"/>
                  <a:pt x="1134" y="664"/>
                  <a:pt x="1134" y="664"/>
                </a:cubicBezTo>
                <a:cubicBezTo>
                  <a:pt x="1134" y="664"/>
                  <a:pt x="1133" y="663"/>
                  <a:pt x="1132" y="661"/>
                </a:cubicBezTo>
                <a:cubicBezTo>
                  <a:pt x="1131" y="659"/>
                  <a:pt x="1130" y="658"/>
                  <a:pt x="1129" y="656"/>
                </a:cubicBezTo>
                <a:cubicBezTo>
                  <a:pt x="1168" y="626"/>
                  <a:pt x="1192" y="579"/>
                  <a:pt x="1192" y="529"/>
                </a:cubicBezTo>
                <a:close/>
                <a:moveTo>
                  <a:pt x="1072" y="804"/>
                </a:moveTo>
                <a:cubicBezTo>
                  <a:pt x="1056" y="824"/>
                  <a:pt x="1045" y="846"/>
                  <a:pt x="1038" y="869"/>
                </a:cubicBezTo>
                <a:cubicBezTo>
                  <a:pt x="1000" y="1007"/>
                  <a:pt x="1000" y="1007"/>
                  <a:pt x="1000" y="1007"/>
                </a:cubicBezTo>
                <a:cubicBezTo>
                  <a:pt x="998" y="1015"/>
                  <a:pt x="991" y="1019"/>
                  <a:pt x="985" y="1019"/>
                </a:cubicBezTo>
                <a:cubicBezTo>
                  <a:pt x="983" y="1019"/>
                  <a:pt x="981" y="1018"/>
                  <a:pt x="979" y="1018"/>
                </a:cubicBezTo>
                <a:cubicBezTo>
                  <a:pt x="974" y="1015"/>
                  <a:pt x="970" y="1010"/>
                  <a:pt x="970" y="1004"/>
                </a:cubicBezTo>
                <a:cubicBezTo>
                  <a:pt x="965" y="849"/>
                  <a:pt x="889" y="796"/>
                  <a:pt x="886" y="793"/>
                </a:cubicBezTo>
                <a:cubicBezTo>
                  <a:pt x="881" y="790"/>
                  <a:pt x="876" y="789"/>
                  <a:pt x="870" y="789"/>
                </a:cubicBezTo>
                <a:cubicBezTo>
                  <a:pt x="869" y="789"/>
                  <a:pt x="868" y="789"/>
                  <a:pt x="867" y="789"/>
                </a:cubicBezTo>
                <a:cubicBezTo>
                  <a:pt x="774" y="801"/>
                  <a:pt x="774" y="801"/>
                  <a:pt x="774" y="801"/>
                </a:cubicBezTo>
                <a:cubicBezTo>
                  <a:pt x="703" y="797"/>
                  <a:pt x="682" y="768"/>
                  <a:pt x="673" y="720"/>
                </a:cubicBezTo>
                <a:cubicBezTo>
                  <a:pt x="679" y="704"/>
                  <a:pt x="689" y="668"/>
                  <a:pt x="675" y="629"/>
                </a:cubicBezTo>
                <a:cubicBezTo>
                  <a:pt x="660" y="590"/>
                  <a:pt x="627" y="559"/>
                  <a:pt x="576" y="538"/>
                </a:cubicBezTo>
                <a:cubicBezTo>
                  <a:pt x="562" y="532"/>
                  <a:pt x="545" y="538"/>
                  <a:pt x="539" y="553"/>
                </a:cubicBezTo>
                <a:cubicBezTo>
                  <a:pt x="533" y="567"/>
                  <a:pt x="540" y="583"/>
                  <a:pt x="554" y="589"/>
                </a:cubicBezTo>
                <a:cubicBezTo>
                  <a:pt x="590" y="605"/>
                  <a:pt x="613" y="624"/>
                  <a:pt x="622" y="648"/>
                </a:cubicBezTo>
                <a:cubicBezTo>
                  <a:pt x="630" y="671"/>
                  <a:pt x="624" y="693"/>
                  <a:pt x="621" y="701"/>
                </a:cubicBezTo>
                <a:cubicBezTo>
                  <a:pt x="603" y="718"/>
                  <a:pt x="579" y="735"/>
                  <a:pt x="535" y="735"/>
                </a:cubicBezTo>
                <a:cubicBezTo>
                  <a:pt x="527" y="735"/>
                  <a:pt x="518" y="734"/>
                  <a:pt x="509" y="733"/>
                </a:cubicBezTo>
                <a:cubicBezTo>
                  <a:pt x="358" y="716"/>
                  <a:pt x="358" y="716"/>
                  <a:pt x="358" y="716"/>
                </a:cubicBezTo>
                <a:cubicBezTo>
                  <a:pt x="282" y="701"/>
                  <a:pt x="233" y="657"/>
                  <a:pt x="233" y="602"/>
                </a:cubicBezTo>
                <a:cubicBezTo>
                  <a:pt x="233" y="598"/>
                  <a:pt x="233" y="593"/>
                  <a:pt x="234" y="589"/>
                </a:cubicBezTo>
                <a:cubicBezTo>
                  <a:pt x="248" y="572"/>
                  <a:pt x="299" y="518"/>
                  <a:pt x="361" y="545"/>
                </a:cubicBezTo>
                <a:cubicBezTo>
                  <a:pt x="361" y="546"/>
                  <a:pt x="362" y="546"/>
                  <a:pt x="363" y="547"/>
                </a:cubicBezTo>
                <a:cubicBezTo>
                  <a:pt x="374" y="567"/>
                  <a:pt x="392" y="585"/>
                  <a:pt x="416" y="603"/>
                </a:cubicBezTo>
                <a:cubicBezTo>
                  <a:pt x="421" y="606"/>
                  <a:pt x="426" y="608"/>
                  <a:pt x="432" y="608"/>
                </a:cubicBezTo>
                <a:cubicBezTo>
                  <a:pt x="441" y="608"/>
                  <a:pt x="449" y="604"/>
                  <a:pt x="455" y="596"/>
                </a:cubicBezTo>
                <a:cubicBezTo>
                  <a:pt x="464" y="584"/>
                  <a:pt x="461" y="566"/>
                  <a:pt x="448" y="557"/>
                </a:cubicBezTo>
                <a:cubicBezTo>
                  <a:pt x="423" y="539"/>
                  <a:pt x="408" y="519"/>
                  <a:pt x="406" y="500"/>
                </a:cubicBezTo>
                <a:cubicBezTo>
                  <a:pt x="403" y="479"/>
                  <a:pt x="416" y="464"/>
                  <a:pt x="417" y="463"/>
                </a:cubicBezTo>
                <a:cubicBezTo>
                  <a:pt x="427" y="451"/>
                  <a:pt x="426" y="433"/>
                  <a:pt x="414" y="423"/>
                </a:cubicBezTo>
                <a:cubicBezTo>
                  <a:pt x="403" y="413"/>
                  <a:pt x="385" y="414"/>
                  <a:pt x="375" y="426"/>
                </a:cubicBezTo>
                <a:cubicBezTo>
                  <a:pt x="372" y="429"/>
                  <a:pt x="354" y="451"/>
                  <a:pt x="350" y="484"/>
                </a:cubicBezTo>
                <a:cubicBezTo>
                  <a:pt x="280" y="471"/>
                  <a:pt x="219" y="518"/>
                  <a:pt x="191" y="553"/>
                </a:cubicBezTo>
                <a:cubicBezTo>
                  <a:pt x="179" y="556"/>
                  <a:pt x="167" y="557"/>
                  <a:pt x="156" y="555"/>
                </a:cubicBezTo>
                <a:cubicBezTo>
                  <a:pt x="107" y="550"/>
                  <a:pt x="68" y="511"/>
                  <a:pt x="63" y="462"/>
                </a:cubicBezTo>
                <a:cubicBezTo>
                  <a:pt x="58" y="410"/>
                  <a:pt x="92" y="363"/>
                  <a:pt x="142" y="351"/>
                </a:cubicBezTo>
                <a:cubicBezTo>
                  <a:pt x="160" y="364"/>
                  <a:pt x="196" y="388"/>
                  <a:pt x="239" y="397"/>
                </a:cubicBezTo>
                <a:cubicBezTo>
                  <a:pt x="241" y="397"/>
                  <a:pt x="243" y="397"/>
                  <a:pt x="245" y="397"/>
                </a:cubicBezTo>
                <a:cubicBezTo>
                  <a:pt x="258" y="397"/>
                  <a:pt x="269" y="388"/>
                  <a:pt x="272" y="375"/>
                </a:cubicBezTo>
                <a:cubicBezTo>
                  <a:pt x="275" y="360"/>
                  <a:pt x="265" y="345"/>
                  <a:pt x="250" y="342"/>
                </a:cubicBezTo>
                <a:cubicBezTo>
                  <a:pt x="215" y="334"/>
                  <a:pt x="185" y="313"/>
                  <a:pt x="173" y="304"/>
                </a:cubicBezTo>
                <a:cubicBezTo>
                  <a:pt x="169" y="291"/>
                  <a:pt x="168" y="278"/>
                  <a:pt x="168" y="265"/>
                </a:cubicBezTo>
                <a:cubicBezTo>
                  <a:pt x="172" y="213"/>
                  <a:pt x="213" y="171"/>
                  <a:pt x="264" y="167"/>
                </a:cubicBezTo>
                <a:cubicBezTo>
                  <a:pt x="279" y="166"/>
                  <a:pt x="294" y="168"/>
                  <a:pt x="307" y="173"/>
                </a:cubicBezTo>
                <a:cubicBezTo>
                  <a:pt x="301" y="227"/>
                  <a:pt x="315" y="308"/>
                  <a:pt x="401" y="337"/>
                </a:cubicBezTo>
                <a:cubicBezTo>
                  <a:pt x="404" y="337"/>
                  <a:pt x="407" y="338"/>
                  <a:pt x="410" y="338"/>
                </a:cubicBezTo>
                <a:cubicBezTo>
                  <a:pt x="421" y="338"/>
                  <a:pt x="432" y="331"/>
                  <a:pt x="436" y="319"/>
                </a:cubicBezTo>
                <a:cubicBezTo>
                  <a:pt x="441" y="304"/>
                  <a:pt x="433" y="288"/>
                  <a:pt x="419" y="283"/>
                </a:cubicBezTo>
                <a:cubicBezTo>
                  <a:pt x="387" y="273"/>
                  <a:pt x="370" y="252"/>
                  <a:pt x="364" y="218"/>
                </a:cubicBezTo>
                <a:cubicBezTo>
                  <a:pt x="359" y="190"/>
                  <a:pt x="365" y="164"/>
                  <a:pt x="365" y="163"/>
                </a:cubicBezTo>
                <a:cubicBezTo>
                  <a:pt x="366" y="162"/>
                  <a:pt x="366" y="161"/>
                  <a:pt x="366" y="160"/>
                </a:cubicBezTo>
                <a:cubicBezTo>
                  <a:pt x="373" y="109"/>
                  <a:pt x="417" y="71"/>
                  <a:pt x="469" y="71"/>
                </a:cubicBezTo>
                <a:cubicBezTo>
                  <a:pt x="492" y="71"/>
                  <a:pt x="514" y="78"/>
                  <a:pt x="532" y="92"/>
                </a:cubicBezTo>
                <a:cubicBezTo>
                  <a:pt x="498" y="186"/>
                  <a:pt x="498" y="186"/>
                  <a:pt x="498" y="186"/>
                </a:cubicBezTo>
                <a:cubicBezTo>
                  <a:pt x="493" y="200"/>
                  <a:pt x="500" y="216"/>
                  <a:pt x="515" y="221"/>
                </a:cubicBezTo>
                <a:cubicBezTo>
                  <a:pt x="518" y="223"/>
                  <a:pt x="521" y="223"/>
                  <a:pt x="524" y="223"/>
                </a:cubicBezTo>
                <a:cubicBezTo>
                  <a:pt x="536" y="223"/>
                  <a:pt x="547" y="216"/>
                  <a:pt x="551" y="205"/>
                </a:cubicBezTo>
                <a:cubicBezTo>
                  <a:pt x="590" y="97"/>
                  <a:pt x="590" y="97"/>
                  <a:pt x="590" y="97"/>
                </a:cubicBezTo>
                <a:cubicBezTo>
                  <a:pt x="610" y="71"/>
                  <a:pt x="640" y="56"/>
                  <a:pt x="673" y="56"/>
                </a:cubicBezTo>
                <a:cubicBezTo>
                  <a:pt x="704" y="56"/>
                  <a:pt x="733" y="70"/>
                  <a:pt x="753" y="93"/>
                </a:cubicBezTo>
                <a:cubicBezTo>
                  <a:pt x="739" y="103"/>
                  <a:pt x="725" y="116"/>
                  <a:pt x="713" y="131"/>
                </a:cubicBezTo>
                <a:cubicBezTo>
                  <a:pt x="677" y="178"/>
                  <a:pt x="664" y="239"/>
                  <a:pt x="674" y="314"/>
                </a:cubicBezTo>
                <a:cubicBezTo>
                  <a:pt x="646" y="320"/>
                  <a:pt x="622" y="335"/>
                  <a:pt x="608" y="348"/>
                </a:cubicBezTo>
                <a:cubicBezTo>
                  <a:pt x="597" y="359"/>
                  <a:pt x="596" y="377"/>
                  <a:pt x="606" y="388"/>
                </a:cubicBezTo>
                <a:cubicBezTo>
                  <a:pt x="612" y="394"/>
                  <a:pt x="619" y="397"/>
                  <a:pt x="627" y="397"/>
                </a:cubicBezTo>
                <a:cubicBezTo>
                  <a:pt x="634" y="397"/>
                  <a:pt x="641" y="395"/>
                  <a:pt x="646" y="390"/>
                </a:cubicBezTo>
                <a:cubicBezTo>
                  <a:pt x="646" y="390"/>
                  <a:pt x="661" y="376"/>
                  <a:pt x="682" y="370"/>
                </a:cubicBezTo>
                <a:cubicBezTo>
                  <a:pt x="708" y="361"/>
                  <a:pt x="731" y="368"/>
                  <a:pt x="752" y="389"/>
                </a:cubicBezTo>
                <a:cubicBezTo>
                  <a:pt x="763" y="400"/>
                  <a:pt x="781" y="400"/>
                  <a:pt x="792" y="389"/>
                </a:cubicBezTo>
                <a:cubicBezTo>
                  <a:pt x="803" y="378"/>
                  <a:pt x="803" y="360"/>
                  <a:pt x="792" y="349"/>
                </a:cubicBezTo>
                <a:cubicBezTo>
                  <a:pt x="772" y="329"/>
                  <a:pt x="751" y="318"/>
                  <a:pt x="730" y="313"/>
                </a:cubicBezTo>
                <a:cubicBezTo>
                  <a:pt x="721" y="251"/>
                  <a:pt x="729" y="202"/>
                  <a:pt x="757" y="166"/>
                </a:cubicBezTo>
                <a:cubicBezTo>
                  <a:pt x="793" y="118"/>
                  <a:pt x="853" y="108"/>
                  <a:pt x="863" y="107"/>
                </a:cubicBezTo>
                <a:cubicBezTo>
                  <a:pt x="919" y="108"/>
                  <a:pt x="964" y="152"/>
                  <a:pt x="965" y="208"/>
                </a:cubicBezTo>
                <a:cubicBezTo>
                  <a:pt x="965" y="209"/>
                  <a:pt x="965" y="209"/>
                  <a:pt x="965" y="209"/>
                </a:cubicBezTo>
                <a:cubicBezTo>
                  <a:pt x="965" y="210"/>
                  <a:pt x="965" y="210"/>
                  <a:pt x="966" y="210"/>
                </a:cubicBezTo>
                <a:cubicBezTo>
                  <a:pt x="966" y="219"/>
                  <a:pt x="971" y="296"/>
                  <a:pt x="891" y="319"/>
                </a:cubicBezTo>
                <a:cubicBezTo>
                  <a:pt x="876" y="324"/>
                  <a:pt x="868" y="339"/>
                  <a:pt x="872" y="354"/>
                </a:cubicBezTo>
                <a:cubicBezTo>
                  <a:pt x="876" y="366"/>
                  <a:pt x="887" y="374"/>
                  <a:pt x="899" y="374"/>
                </a:cubicBezTo>
                <a:cubicBezTo>
                  <a:pt x="902" y="374"/>
                  <a:pt x="904" y="374"/>
                  <a:pt x="907" y="373"/>
                </a:cubicBezTo>
                <a:cubicBezTo>
                  <a:pt x="988" y="349"/>
                  <a:pt x="1016" y="284"/>
                  <a:pt x="1021" y="236"/>
                </a:cubicBezTo>
                <a:cubicBezTo>
                  <a:pt x="1071" y="243"/>
                  <a:pt x="1110" y="287"/>
                  <a:pt x="1110" y="339"/>
                </a:cubicBezTo>
                <a:cubicBezTo>
                  <a:pt x="1110" y="360"/>
                  <a:pt x="1104" y="380"/>
                  <a:pt x="1093" y="397"/>
                </a:cubicBezTo>
                <a:cubicBezTo>
                  <a:pt x="1008" y="417"/>
                  <a:pt x="1008" y="417"/>
                  <a:pt x="1008" y="417"/>
                </a:cubicBezTo>
                <a:cubicBezTo>
                  <a:pt x="993" y="421"/>
                  <a:pt x="984" y="436"/>
                  <a:pt x="987" y="451"/>
                </a:cubicBezTo>
                <a:cubicBezTo>
                  <a:pt x="990" y="464"/>
                  <a:pt x="1002" y="472"/>
                  <a:pt x="1014" y="472"/>
                </a:cubicBezTo>
                <a:cubicBezTo>
                  <a:pt x="1016" y="472"/>
                  <a:pt x="1019" y="472"/>
                  <a:pt x="1021" y="472"/>
                </a:cubicBezTo>
                <a:cubicBezTo>
                  <a:pt x="1102" y="453"/>
                  <a:pt x="1102" y="453"/>
                  <a:pt x="1102" y="453"/>
                </a:cubicBezTo>
                <a:cubicBezTo>
                  <a:pt x="1123" y="472"/>
                  <a:pt x="1136" y="500"/>
                  <a:pt x="1136" y="529"/>
                </a:cubicBezTo>
                <a:cubicBezTo>
                  <a:pt x="1136" y="563"/>
                  <a:pt x="1120" y="594"/>
                  <a:pt x="1093" y="613"/>
                </a:cubicBezTo>
                <a:cubicBezTo>
                  <a:pt x="1086" y="606"/>
                  <a:pt x="1078" y="599"/>
                  <a:pt x="1069" y="592"/>
                </a:cubicBezTo>
                <a:cubicBezTo>
                  <a:pt x="1029" y="563"/>
                  <a:pt x="963" y="533"/>
                  <a:pt x="868" y="550"/>
                </a:cubicBezTo>
                <a:cubicBezTo>
                  <a:pt x="845" y="510"/>
                  <a:pt x="799" y="489"/>
                  <a:pt x="792" y="486"/>
                </a:cubicBezTo>
                <a:cubicBezTo>
                  <a:pt x="778" y="480"/>
                  <a:pt x="762" y="487"/>
                  <a:pt x="756" y="501"/>
                </a:cubicBezTo>
                <a:cubicBezTo>
                  <a:pt x="750" y="515"/>
                  <a:pt x="756" y="532"/>
                  <a:pt x="770" y="538"/>
                </a:cubicBezTo>
                <a:cubicBezTo>
                  <a:pt x="784" y="544"/>
                  <a:pt x="819" y="564"/>
                  <a:pt x="825" y="591"/>
                </a:cubicBezTo>
                <a:cubicBezTo>
                  <a:pt x="828" y="607"/>
                  <a:pt x="820" y="626"/>
                  <a:pt x="800" y="647"/>
                </a:cubicBezTo>
                <a:cubicBezTo>
                  <a:pt x="789" y="658"/>
                  <a:pt x="790" y="676"/>
                  <a:pt x="801" y="686"/>
                </a:cubicBezTo>
                <a:cubicBezTo>
                  <a:pt x="807" y="692"/>
                  <a:pt x="814" y="694"/>
                  <a:pt x="820" y="694"/>
                </a:cubicBezTo>
                <a:cubicBezTo>
                  <a:pt x="828" y="694"/>
                  <a:pt x="835" y="691"/>
                  <a:pt x="841" y="685"/>
                </a:cubicBezTo>
                <a:cubicBezTo>
                  <a:pt x="866" y="659"/>
                  <a:pt x="879" y="632"/>
                  <a:pt x="881" y="605"/>
                </a:cubicBezTo>
                <a:cubicBezTo>
                  <a:pt x="1018" y="582"/>
                  <a:pt x="1077" y="678"/>
                  <a:pt x="1084" y="689"/>
                </a:cubicBezTo>
                <a:cubicBezTo>
                  <a:pt x="1092" y="704"/>
                  <a:pt x="1096" y="721"/>
                  <a:pt x="1096" y="738"/>
                </a:cubicBezTo>
                <a:cubicBezTo>
                  <a:pt x="1096" y="762"/>
                  <a:pt x="1087" y="786"/>
                  <a:pt x="1072" y="80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22693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p:bldP spid="106" grpId="0"/>
      <p:bldP spid="114" grpId="0" animBg="1"/>
      <p:bldP spid="120" grpId="0" animBg="1"/>
      <p:bldP spid="126" grpId="0"/>
      <p:bldP spid="131" grpId="0"/>
      <p:bldP spid="132" grpId="0" animBg="1"/>
      <p:bldP spid="133" grpId="0" animBg="1"/>
      <p:bldP spid="143" grpId="0"/>
      <p:bldP spid="144" grpId="0"/>
      <p:bldP spid="145" grpId="0" animBg="1"/>
      <p:bldP spid="146" grpId="0" animBg="1"/>
      <p:bldP spid="19" grpId="0"/>
      <p:bldP spid="182" grpId="0" animBg="1"/>
      <p:bldP spid="184" grpId="0" animBg="1"/>
      <p:bldP spid="85" grpId="0" animBg="1"/>
      <p:bldP spid="86" grpId="0" animBg="1"/>
      <p:bldP spid="99" grpId="0" animBg="1"/>
      <p:bldP spid="83" grpId="0" animBg="1"/>
      <p:bldP spid="98" grpId="0" animBg="1"/>
      <p:bldP spid="1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0F26010-35B8-C93D-833C-CC98F940DE6C}"/>
              </a:ext>
            </a:extLst>
          </p:cNvPr>
          <p:cNvGrpSpPr/>
          <p:nvPr/>
        </p:nvGrpSpPr>
        <p:grpSpPr>
          <a:xfrm>
            <a:off x="697234" y="3883221"/>
            <a:ext cx="938869" cy="1308349"/>
            <a:chOff x="-1463852" y="4079948"/>
            <a:chExt cx="938869" cy="1308349"/>
          </a:xfrm>
        </p:grpSpPr>
        <p:sp>
          <p:nvSpPr>
            <p:cNvPr id="27" name="Freeform 86">
              <a:extLst>
                <a:ext uri="{FF2B5EF4-FFF2-40B4-BE49-F238E27FC236}">
                  <a16:creationId xmlns:a16="http://schemas.microsoft.com/office/drawing/2014/main" id="{2CF0C827-B700-F329-E70E-7E211E0B9A29}"/>
                </a:ext>
              </a:extLst>
            </p:cNvPr>
            <p:cNvSpPr>
              <a:spLocks noEditPoints="1"/>
            </p:cNvSpPr>
            <p:nvPr/>
          </p:nvSpPr>
          <p:spPr bwMode="auto">
            <a:xfrm rot="10800000">
              <a:off x="-1463852" y="4079948"/>
              <a:ext cx="471007" cy="1308349"/>
            </a:xfrm>
            <a:custGeom>
              <a:avLst/>
              <a:gdLst>
                <a:gd name="T0" fmla="*/ 20 w 111"/>
                <a:gd name="T1" fmla="*/ 252 h 309"/>
                <a:gd name="T2" fmla="*/ 0 w 111"/>
                <a:gd name="T3" fmla="*/ 308 h 309"/>
                <a:gd name="T4" fmla="*/ 19 w 111"/>
                <a:gd name="T5" fmla="*/ 305 h 309"/>
                <a:gd name="T6" fmla="*/ 88 w 111"/>
                <a:gd name="T7" fmla="*/ 298 h 309"/>
                <a:gd name="T8" fmla="*/ 88 w 111"/>
                <a:gd name="T9" fmla="*/ 309 h 309"/>
                <a:gd name="T10" fmla="*/ 107 w 111"/>
                <a:gd name="T11" fmla="*/ 306 h 309"/>
                <a:gd name="T12" fmla="*/ 64 w 111"/>
                <a:gd name="T13" fmla="*/ 230 h 309"/>
                <a:gd name="T14" fmla="*/ 96 w 111"/>
                <a:gd name="T15" fmla="*/ 200 h 309"/>
                <a:gd name="T16" fmla="*/ 66 w 111"/>
                <a:gd name="T17" fmla="*/ 81 h 309"/>
                <a:gd name="T18" fmla="*/ 66 w 111"/>
                <a:gd name="T19" fmla="*/ 80 h 309"/>
                <a:gd name="T20" fmla="*/ 111 w 111"/>
                <a:gd name="T21" fmla="*/ 6 h 309"/>
                <a:gd name="T22" fmla="*/ 92 w 111"/>
                <a:gd name="T23" fmla="*/ 1 h 309"/>
                <a:gd name="T24" fmla="*/ 92 w 111"/>
                <a:gd name="T25" fmla="*/ 14 h 309"/>
                <a:gd name="T26" fmla="*/ 22 w 111"/>
                <a:gd name="T27" fmla="*/ 5 h 309"/>
                <a:gd name="T28" fmla="*/ 4 w 111"/>
                <a:gd name="T29" fmla="*/ 0 h 309"/>
                <a:gd name="T30" fmla="*/ 46 w 111"/>
                <a:gd name="T31" fmla="*/ 80 h 309"/>
                <a:gd name="T32" fmla="*/ 2 w 111"/>
                <a:gd name="T33" fmla="*/ 154 h 309"/>
                <a:gd name="T34" fmla="*/ 71 w 111"/>
                <a:gd name="T35" fmla="*/ 204 h 309"/>
                <a:gd name="T36" fmla="*/ 35 w 111"/>
                <a:gd name="T37" fmla="*/ 199 h 309"/>
                <a:gd name="T38" fmla="*/ 81 w 111"/>
                <a:gd name="T39" fmla="*/ 189 h 309"/>
                <a:gd name="T40" fmla="*/ 83 w 111"/>
                <a:gd name="T41" fmla="*/ 185 h 309"/>
                <a:gd name="T42" fmla="*/ 22 w 111"/>
                <a:gd name="T43" fmla="*/ 169 h 309"/>
                <a:gd name="T44" fmla="*/ 83 w 111"/>
                <a:gd name="T45" fmla="*/ 185 h 309"/>
                <a:gd name="T46" fmla="*/ 21 w 111"/>
                <a:gd name="T47" fmla="*/ 165 h 309"/>
                <a:gd name="T48" fmla="*/ 21 w 111"/>
                <a:gd name="T49" fmla="*/ 149 h 309"/>
                <a:gd name="T50" fmla="*/ 90 w 111"/>
                <a:gd name="T51" fmla="*/ 156 h 309"/>
                <a:gd name="T52" fmla="*/ 26 w 111"/>
                <a:gd name="T53" fmla="*/ 130 h 309"/>
                <a:gd name="T54" fmla="*/ 89 w 111"/>
                <a:gd name="T55" fmla="*/ 143 h 309"/>
                <a:gd name="T56" fmla="*/ 21 w 111"/>
                <a:gd name="T57" fmla="*/ 146 h 309"/>
                <a:gd name="T58" fmla="*/ 27 w 111"/>
                <a:gd name="T59" fmla="*/ 127 h 309"/>
                <a:gd name="T60" fmla="*/ 76 w 111"/>
                <a:gd name="T61" fmla="*/ 111 h 309"/>
                <a:gd name="T62" fmla="*/ 27 w 111"/>
                <a:gd name="T63" fmla="*/ 127 h 309"/>
                <a:gd name="T64" fmla="*/ 39 w 111"/>
                <a:gd name="T65" fmla="*/ 52 h 309"/>
                <a:gd name="T66" fmla="*/ 29 w 111"/>
                <a:gd name="T67" fmla="*/ 36 h 309"/>
                <a:gd name="T68" fmla="*/ 75 w 111"/>
                <a:gd name="T69" fmla="*/ 52 h 309"/>
                <a:gd name="T70" fmla="*/ 86 w 111"/>
                <a:gd name="T71" fmla="*/ 33 h 309"/>
                <a:gd name="T72" fmla="*/ 23 w 111"/>
                <a:gd name="T73" fmla="*/ 16 h 309"/>
                <a:gd name="T74" fmla="*/ 73 w 111"/>
                <a:gd name="T75" fmla="*/ 56 h 309"/>
                <a:gd name="T76" fmla="*/ 53 w 111"/>
                <a:gd name="T77" fmla="*/ 70 h 309"/>
                <a:gd name="T78" fmla="*/ 73 w 111"/>
                <a:gd name="T79" fmla="*/ 56 h 309"/>
                <a:gd name="T80" fmla="*/ 38 w 111"/>
                <a:gd name="T81" fmla="*/ 108 h 309"/>
                <a:gd name="T82" fmla="*/ 56 w 111"/>
                <a:gd name="T83" fmla="*/ 88 h 309"/>
                <a:gd name="T84" fmla="*/ 20 w 111"/>
                <a:gd name="T85" fmla="*/ 294 h 309"/>
                <a:gd name="T86" fmla="*/ 83 w 111"/>
                <a:gd name="T87" fmla="*/ 278 h 309"/>
                <a:gd name="T88" fmla="*/ 88 w 111"/>
                <a:gd name="T89" fmla="*/ 294 h 309"/>
                <a:gd name="T90" fmla="*/ 26 w 111"/>
                <a:gd name="T91" fmla="*/ 274 h 309"/>
                <a:gd name="T92" fmla="*/ 72 w 111"/>
                <a:gd name="T93" fmla="*/ 259 h 309"/>
                <a:gd name="T94" fmla="*/ 26 w 111"/>
                <a:gd name="T95" fmla="*/ 274 h 309"/>
                <a:gd name="T96" fmla="*/ 54 w 111"/>
                <a:gd name="T97" fmla="*/ 238 h 309"/>
                <a:gd name="T98" fmla="*/ 38 w 111"/>
                <a:gd name="T99" fmla="*/ 255 h 309"/>
                <a:gd name="T100" fmla="*/ 41 w 111"/>
                <a:gd name="T101" fmla="*/ 207 h 309"/>
                <a:gd name="T102" fmla="*/ 55 w 111"/>
                <a:gd name="T103" fmla="*/ 223 h 309"/>
                <a:gd name="T104" fmla="*/ 55 w 111"/>
                <a:gd name="T105" fmla="*/ 223 h 309"/>
                <a:gd name="T106" fmla="*/ 41 w 111"/>
                <a:gd name="T107" fmla="*/ 20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309">
                  <a:moveTo>
                    <a:pt x="45" y="230"/>
                  </a:moveTo>
                  <a:cubicBezTo>
                    <a:pt x="38" y="235"/>
                    <a:pt x="29" y="243"/>
                    <a:pt x="20" y="252"/>
                  </a:cubicBezTo>
                  <a:cubicBezTo>
                    <a:pt x="7" y="266"/>
                    <a:pt x="0" y="284"/>
                    <a:pt x="0" y="304"/>
                  </a:cubicBezTo>
                  <a:cubicBezTo>
                    <a:pt x="0" y="306"/>
                    <a:pt x="0" y="307"/>
                    <a:pt x="0" y="308"/>
                  </a:cubicBezTo>
                  <a:cubicBezTo>
                    <a:pt x="19" y="308"/>
                    <a:pt x="19" y="308"/>
                    <a:pt x="19" y="308"/>
                  </a:cubicBezTo>
                  <a:cubicBezTo>
                    <a:pt x="19" y="307"/>
                    <a:pt x="19" y="306"/>
                    <a:pt x="19" y="305"/>
                  </a:cubicBezTo>
                  <a:cubicBezTo>
                    <a:pt x="19" y="302"/>
                    <a:pt x="19" y="299"/>
                    <a:pt x="19" y="297"/>
                  </a:cubicBezTo>
                  <a:cubicBezTo>
                    <a:pt x="88" y="298"/>
                    <a:pt x="88" y="298"/>
                    <a:pt x="88" y="298"/>
                  </a:cubicBezTo>
                  <a:cubicBezTo>
                    <a:pt x="88" y="300"/>
                    <a:pt x="89" y="303"/>
                    <a:pt x="89" y="306"/>
                  </a:cubicBezTo>
                  <a:cubicBezTo>
                    <a:pt x="89" y="307"/>
                    <a:pt x="88" y="308"/>
                    <a:pt x="88" y="309"/>
                  </a:cubicBezTo>
                  <a:cubicBezTo>
                    <a:pt x="107" y="309"/>
                    <a:pt x="107" y="309"/>
                    <a:pt x="107" y="309"/>
                  </a:cubicBezTo>
                  <a:cubicBezTo>
                    <a:pt x="107" y="308"/>
                    <a:pt x="107" y="307"/>
                    <a:pt x="107" y="306"/>
                  </a:cubicBezTo>
                  <a:cubicBezTo>
                    <a:pt x="107" y="273"/>
                    <a:pt x="81" y="243"/>
                    <a:pt x="64" y="230"/>
                  </a:cubicBezTo>
                  <a:cubicBezTo>
                    <a:pt x="64" y="230"/>
                    <a:pt x="64" y="230"/>
                    <a:pt x="64" y="230"/>
                  </a:cubicBezTo>
                  <a:cubicBezTo>
                    <a:pt x="65" y="230"/>
                    <a:pt x="65" y="230"/>
                    <a:pt x="65" y="230"/>
                  </a:cubicBezTo>
                  <a:cubicBezTo>
                    <a:pt x="73" y="224"/>
                    <a:pt x="86" y="213"/>
                    <a:pt x="96" y="200"/>
                  </a:cubicBezTo>
                  <a:cubicBezTo>
                    <a:pt x="106" y="187"/>
                    <a:pt x="109" y="172"/>
                    <a:pt x="109" y="156"/>
                  </a:cubicBezTo>
                  <a:cubicBezTo>
                    <a:pt x="109" y="123"/>
                    <a:pt x="83" y="94"/>
                    <a:pt x="66" y="81"/>
                  </a:cubicBezTo>
                  <a:cubicBezTo>
                    <a:pt x="66" y="80"/>
                    <a:pt x="66" y="80"/>
                    <a:pt x="66" y="80"/>
                  </a:cubicBezTo>
                  <a:cubicBezTo>
                    <a:pt x="66" y="80"/>
                    <a:pt x="66" y="80"/>
                    <a:pt x="66" y="80"/>
                  </a:cubicBezTo>
                  <a:cubicBezTo>
                    <a:pt x="75" y="74"/>
                    <a:pt x="88" y="63"/>
                    <a:pt x="98" y="50"/>
                  </a:cubicBezTo>
                  <a:cubicBezTo>
                    <a:pt x="108" y="37"/>
                    <a:pt x="111" y="22"/>
                    <a:pt x="111" y="6"/>
                  </a:cubicBezTo>
                  <a:cubicBezTo>
                    <a:pt x="111" y="5"/>
                    <a:pt x="111" y="3"/>
                    <a:pt x="111" y="1"/>
                  </a:cubicBezTo>
                  <a:cubicBezTo>
                    <a:pt x="92" y="1"/>
                    <a:pt x="92" y="1"/>
                    <a:pt x="92" y="1"/>
                  </a:cubicBezTo>
                  <a:cubicBezTo>
                    <a:pt x="92" y="3"/>
                    <a:pt x="92" y="4"/>
                    <a:pt x="92" y="6"/>
                  </a:cubicBezTo>
                  <a:cubicBezTo>
                    <a:pt x="92" y="9"/>
                    <a:pt x="92" y="11"/>
                    <a:pt x="92" y="14"/>
                  </a:cubicBezTo>
                  <a:cubicBezTo>
                    <a:pt x="23" y="13"/>
                    <a:pt x="23" y="13"/>
                    <a:pt x="23" y="13"/>
                  </a:cubicBezTo>
                  <a:cubicBezTo>
                    <a:pt x="23" y="10"/>
                    <a:pt x="22" y="8"/>
                    <a:pt x="22" y="5"/>
                  </a:cubicBezTo>
                  <a:cubicBezTo>
                    <a:pt x="22" y="3"/>
                    <a:pt x="23" y="2"/>
                    <a:pt x="23" y="0"/>
                  </a:cubicBezTo>
                  <a:cubicBezTo>
                    <a:pt x="4" y="0"/>
                    <a:pt x="4" y="0"/>
                    <a:pt x="4" y="0"/>
                  </a:cubicBezTo>
                  <a:cubicBezTo>
                    <a:pt x="4" y="2"/>
                    <a:pt x="4" y="3"/>
                    <a:pt x="4" y="5"/>
                  </a:cubicBezTo>
                  <a:cubicBezTo>
                    <a:pt x="3" y="38"/>
                    <a:pt x="30" y="67"/>
                    <a:pt x="46" y="80"/>
                  </a:cubicBezTo>
                  <a:cubicBezTo>
                    <a:pt x="40" y="85"/>
                    <a:pt x="31" y="93"/>
                    <a:pt x="22" y="102"/>
                  </a:cubicBezTo>
                  <a:cubicBezTo>
                    <a:pt x="9" y="116"/>
                    <a:pt x="2" y="134"/>
                    <a:pt x="2" y="154"/>
                  </a:cubicBezTo>
                  <a:cubicBezTo>
                    <a:pt x="2" y="188"/>
                    <a:pt x="28" y="217"/>
                    <a:pt x="45" y="230"/>
                  </a:cubicBezTo>
                  <a:close/>
                  <a:moveTo>
                    <a:pt x="71" y="204"/>
                  </a:moveTo>
                  <a:cubicBezTo>
                    <a:pt x="38" y="204"/>
                    <a:pt x="38" y="204"/>
                    <a:pt x="38" y="204"/>
                  </a:cubicBezTo>
                  <a:cubicBezTo>
                    <a:pt x="37" y="203"/>
                    <a:pt x="36" y="201"/>
                    <a:pt x="35" y="199"/>
                  </a:cubicBezTo>
                  <a:cubicBezTo>
                    <a:pt x="33" y="196"/>
                    <a:pt x="31" y="192"/>
                    <a:pt x="29" y="188"/>
                  </a:cubicBezTo>
                  <a:cubicBezTo>
                    <a:pt x="81" y="189"/>
                    <a:pt x="81" y="189"/>
                    <a:pt x="81" y="189"/>
                  </a:cubicBezTo>
                  <a:cubicBezTo>
                    <a:pt x="78" y="194"/>
                    <a:pt x="75" y="200"/>
                    <a:pt x="71" y="204"/>
                  </a:cubicBezTo>
                  <a:close/>
                  <a:moveTo>
                    <a:pt x="83" y="185"/>
                  </a:moveTo>
                  <a:cubicBezTo>
                    <a:pt x="27" y="185"/>
                    <a:pt x="27" y="185"/>
                    <a:pt x="27" y="185"/>
                  </a:cubicBezTo>
                  <a:cubicBezTo>
                    <a:pt x="25" y="180"/>
                    <a:pt x="23" y="174"/>
                    <a:pt x="22" y="169"/>
                  </a:cubicBezTo>
                  <a:cubicBezTo>
                    <a:pt x="89" y="169"/>
                    <a:pt x="89" y="169"/>
                    <a:pt x="89" y="169"/>
                  </a:cubicBezTo>
                  <a:cubicBezTo>
                    <a:pt x="87" y="175"/>
                    <a:pt x="85" y="180"/>
                    <a:pt x="83" y="185"/>
                  </a:cubicBezTo>
                  <a:close/>
                  <a:moveTo>
                    <a:pt x="89" y="166"/>
                  </a:moveTo>
                  <a:cubicBezTo>
                    <a:pt x="21" y="165"/>
                    <a:pt x="21" y="165"/>
                    <a:pt x="21" y="165"/>
                  </a:cubicBezTo>
                  <a:cubicBezTo>
                    <a:pt x="21" y="162"/>
                    <a:pt x="20" y="158"/>
                    <a:pt x="20" y="155"/>
                  </a:cubicBezTo>
                  <a:cubicBezTo>
                    <a:pt x="20" y="153"/>
                    <a:pt x="21" y="151"/>
                    <a:pt x="21" y="149"/>
                  </a:cubicBezTo>
                  <a:cubicBezTo>
                    <a:pt x="90" y="150"/>
                    <a:pt x="90" y="150"/>
                    <a:pt x="90" y="150"/>
                  </a:cubicBezTo>
                  <a:cubicBezTo>
                    <a:pt x="90" y="152"/>
                    <a:pt x="90" y="154"/>
                    <a:pt x="90" y="156"/>
                  </a:cubicBezTo>
                  <a:cubicBezTo>
                    <a:pt x="90" y="159"/>
                    <a:pt x="90" y="163"/>
                    <a:pt x="89" y="166"/>
                  </a:cubicBezTo>
                  <a:close/>
                  <a:moveTo>
                    <a:pt x="26" y="130"/>
                  </a:moveTo>
                  <a:cubicBezTo>
                    <a:pt x="86" y="131"/>
                    <a:pt x="86" y="131"/>
                    <a:pt x="86" y="131"/>
                  </a:cubicBezTo>
                  <a:cubicBezTo>
                    <a:pt x="87" y="135"/>
                    <a:pt x="89" y="139"/>
                    <a:pt x="89" y="143"/>
                  </a:cubicBezTo>
                  <a:cubicBezTo>
                    <a:pt x="90" y="144"/>
                    <a:pt x="90" y="146"/>
                    <a:pt x="90" y="147"/>
                  </a:cubicBezTo>
                  <a:cubicBezTo>
                    <a:pt x="21" y="146"/>
                    <a:pt x="21" y="146"/>
                    <a:pt x="21" y="146"/>
                  </a:cubicBezTo>
                  <a:cubicBezTo>
                    <a:pt x="22" y="140"/>
                    <a:pt x="24" y="135"/>
                    <a:pt x="26" y="130"/>
                  </a:cubicBezTo>
                  <a:close/>
                  <a:moveTo>
                    <a:pt x="27" y="127"/>
                  </a:moveTo>
                  <a:cubicBezTo>
                    <a:pt x="30" y="121"/>
                    <a:pt x="33" y="116"/>
                    <a:pt x="36" y="111"/>
                  </a:cubicBezTo>
                  <a:cubicBezTo>
                    <a:pt x="76" y="111"/>
                    <a:pt x="76" y="111"/>
                    <a:pt x="76" y="111"/>
                  </a:cubicBezTo>
                  <a:cubicBezTo>
                    <a:pt x="79" y="116"/>
                    <a:pt x="82" y="122"/>
                    <a:pt x="84" y="127"/>
                  </a:cubicBezTo>
                  <a:lnTo>
                    <a:pt x="27" y="127"/>
                  </a:lnTo>
                  <a:close/>
                  <a:moveTo>
                    <a:pt x="75" y="52"/>
                  </a:moveTo>
                  <a:cubicBezTo>
                    <a:pt x="39" y="52"/>
                    <a:pt x="39" y="52"/>
                    <a:pt x="39" y="52"/>
                  </a:cubicBezTo>
                  <a:cubicBezTo>
                    <a:pt x="38" y="51"/>
                    <a:pt x="38" y="50"/>
                    <a:pt x="37" y="50"/>
                  </a:cubicBezTo>
                  <a:cubicBezTo>
                    <a:pt x="34" y="45"/>
                    <a:pt x="32" y="41"/>
                    <a:pt x="29" y="36"/>
                  </a:cubicBezTo>
                  <a:cubicBezTo>
                    <a:pt x="85" y="36"/>
                    <a:pt x="85" y="36"/>
                    <a:pt x="85" y="36"/>
                  </a:cubicBezTo>
                  <a:cubicBezTo>
                    <a:pt x="82" y="42"/>
                    <a:pt x="78" y="48"/>
                    <a:pt x="75" y="52"/>
                  </a:cubicBezTo>
                  <a:close/>
                  <a:moveTo>
                    <a:pt x="91" y="17"/>
                  </a:moveTo>
                  <a:cubicBezTo>
                    <a:pt x="90" y="23"/>
                    <a:pt x="88" y="28"/>
                    <a:pt x="86" y="33"/>
                  </a:cubicBezTo>
                  <a:cubicBezTo>
                    <a:pt x="28" y="32"/>
                    <a:pt x="28" y="32"/>
                    <a:pt x="28" y="32"/>
                  </a:cubicBezTo>
                  <a:cubicBezTo>
                    <a:pt x="26" y="27"/>
                    <a:pt x="24" y="22"/>
                    <a:pt x="23" y="16"/>
                  </a:cubicBezTo>
                  <a:lnTo>
                    <a:pt x="91" y="17"/>
                  </a:lnTo>
                  <a:close/>
                  <a:moveTo>
                    <a:pt x="73" y="56"/>
                  </a:moveTo>
                  <a:cubicBezTo>
                    <a:pt x="65" y="65"/>
                    <a:pt x="58" y="71"/>
                    <a:pt x="56" y="73"/>
                  </a:cubicBezTo>
                  <a:cubicBezTo>
                    <a:pt x="55" y="72"/>
                    <a:pt x="54" y="71"/>
                    <a:pt x="53" y="70"/>
                  </a:cubicBezTo>
                  <a:cubicBezTo>
                    <a:pt x="50" y="67"/>
                    <a:pt x="46" y="62"/>
                    <a:pt x="41" y="55"/>
                  </a:cubicBezTo>
                  <a:lnTo>
                    <a:pt x="73" y="56"/>
                  </a:lnTo>
                  <a:close/>
                  <a:moveTo>
                    <a:pt x="74" y="108"/>
                  </a:moveTo>
                  <a:cubicBezTo>
                    <a:pt x="38" y="108"/>
                    <a:pt x="38" y="108"/>
                    <a:pt x="38" y="108"/>
                  </a:cubicBezTo>
                  <a:cubicBezTo>
                    <a:pt x="47" y="96"/>
                    <a:pt x="55" y="89"/>
                    <a:pt x="56" y="88"/>
                  </a:cubicBezTo>
                  <a:cubicBezTo>
                    <a:pt x="56" y="88"/>
                    <a:pt x="56" y="88"/>
                    <a:pt x="56" y="88"/>
                  </a:cubicBezTo>
                  <a:cubicBezTo>
                    <a:pt x="57" y="88"/>
                    <a:pt x="65" y="96"/>
                    <a:pt x="74" y="108"/>
                  </a:cubicBezTo>
                  <a:close/>
                  <a:moveTo>
                    <a:pt x="20" y="294"/>
                  </a:moveTo>
                  <a:cubicBezTo>
                    <a:pt x="21" y="288"/>
                    <a:pt x="23" y="283"/>
                    <a:pt x="25" y="278"/>
                  </a:cubicBezTo>
                  <a:cubicBezTo>
                    <a:pt x="83" y="278"/>
                    <a:pt x="83" y="278"/>
                    <a:pt x="83" y="278"/>
                  </a:cubicBezTo>
                  <a:cubicBezTo>
                    <a:pt x="85" y="283"/>
                    <a:pt x="86" y="288"/>
                    <a:pt x="87" y="293"/>
                  </a:cubicBezTo>
                  <a:cubicBezTo>
                    <a:pt x="88" y="294"/>
                    <a:pt x="88" y="294"/>
                    <a:pt x="88" y="294"/>
                  </a:cubicBezTo>
                  <a:lnTo>
                    <a:pt x="20" y="294"/>
                  </a:lnTo>
                  <a:close/>
                  <a:moveTo>
                    <a:pt x="26" y="274"/>
                  </a:moveTo>
                  <a:cubicBezTo>
                    <a:pt x="29" y="268"/>
                    <a:pt x="32" y="263"/>
                    <a:pt x="36" y="258"/>
                  </a:cubicBezTo>
                  <a:cubicBezTo>
                    <a:pt x="72" y="259"/>
                    <a:pt x="72" y="259"/>
                    <a:pt x="72" y="259"/>
                  </a:cubicBezTo>
                  <a:cubicBezTo>
                    <a:pt x="76" y="264"/>
                    <a:pt x="79" y="269"/>
                    <a:pt x="82" y="275"/>
                  </a:cubicBezTo>
                  <a:lnTo>
                    <a:pt x="26" y="274"/>
                  </a:lnTo>
                  <a:close/>
                  <a:moveTo>
                    <a:pt x="54" y="238"/>
                  </a:moveTo>
                  <a:cubicBezTo>
                    <a:pt x="54" y="238"/>
                    <a:pt x="54" y="238"/>
                    <a:pt x="54" y="238"/>
                  </a:cubicBezTo>
                  <a:cubicBezTo>
                    <a:pt x="55" y="238"/>
                    <a:pt x="62" y="245"/>
                    <a:pt x="70" y="256"/>
                  </a:cubicBezTo>
                  <a:cubicBezTo>
                    <a:pt x="38" y="255"/>
                    <a:pt x="38" y="255"/>
                    <a:pt x="38" y="255"/>
                  </a:cubicBezTo>
                  <a:cubicBezTo>
                    <a:pt x="46" y="245"/>
                    <a:pt x="53" y="239"/>
                    <a:pt x="54" y="238"/>
                  </a:cubicBezTo>
                  <a:close/>
                  <a:moveTo>
                    <a:pt x="41" y="207"/>
                  </a:moveTo>
                  <a:cubicBezTo>
                    <a:pt x="69" y="208"/>
                    <a:pt x="69" y="208"/>
                    <a:pt x="69" y="208"/>
                  </a:cubicBezTo>
                  <a:cubicBezTo>
                    <a:pt x="62" y="216"/>
                    <a:pt x="56" y="221"/>
                    <a:pt x="55" y="223"/>
                  </a:cubicBezTo>
                  <a:cubicBezTo>
                    <a:pt x="55" y="223"/>
                    <a:pt x="55" y="223"/>
                    <a:pt x="55" y="223"/>
                  </a:cubicBezTo>
                  <a:cubicBezTo>
                    <a:pt x="55" y="223"/>
                    <a:pt x="55" y="223"/>
                    <a:pt x="55" y="223"/>
                  </a:cubicBezTo>
                  <a:cubicBezTo>
                    <a:pt x="53" y="221"/>
                    <a:pt x="52" y="220"/>
                    <a:pt x="51" y="219"/>
                  </a:cubicBezTo>
                  <a:cubicBezTo>
                    <a:pt x="49" y="217"/>
                    <a:pt x="45" y="213"/>
                    <a:pt x="41" y="20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6">
              <a:extLst>
                <a:ext uri="{FF2B5EF4-FFF2-40B4-BE49-F238E27FC236}">
                  <a16:creationId xmlns:a16="http://schemas.microsoft.com/office/drawing/2014/main" id="{DB72B9D4-1A1A-BE64-8222-80A4EEEFD89A}"/>
                </a:ext>
              </a:extLst>
            </p:cNvPr>
            <p:cNvSpPr>
              <a:spLocks noEditPoints="1"/>
            </p:cNvSpPr>
            <p:nvPr/>
          </p:nvSpPr>
          <p:spPr bwMode="auto">
            <a:xfrm rot="10800000">
              <a:off x="-1229921" y="4079948"/>
              <a:ext cx="471007" cy="1308349"/>
            </a:xfrm>
            <a:custGeom>
              <a:avLst/>
              <a:gdLst>
                <a:gd name="T0" fmla="*/ 20 w 111"/>
                <a:gd name="T1" fmla="*/ 252 h 309"/>
                <a:gd name="T2" fmla="*/ 0 w 111"/>
                <a:gd name="T3" fmla="*/ 308 h 309"/>
                <a:gd name="T4" fmla="*/ 19 w 111"/>
                <a:gd name="T5" fmla="*/ 305 h 309"/>
                <a:gd name="T6" fmla="*/ 88 w 111"/>
                <a:gd name="T7" fmla="*/ 298 h 309"/>
                <a:gd name="T8" fmla="*/ 88 w 111"/>
                <a:gd name="T9" fmla="*/ 309 h 309"/>
                <a:gd name="T10" fmla="*/ 107 w 111"/>
                <a:gd name="T11" fmla="*/ 306 h 309"/>
                <a:gd name="T12" fmla="*/ 64 w 111"/>
                <a:gd name="T13" fmla="*/ 230 h 309"/>
                <a:gd name="T14" fmla="*/ 96 w 111"/>
                <a:gd name="T15" fmla="*/ 200 h 309"/>
                <a:gd name="T16" fmla="*/ 66 w 111"/>
                <a:gd name="T17" fmla="*/ 81 h 309"/>
                <a:gd name="T18" fmla="*/ 66 w 111"/>
                <a:gd name="T19" fmla="*/ 80 h 309"/>
                <a:gd name="T20" fmla="*/ 111 w 111"/>
                <a:gd name="T21" fmla="*/ 6 h 309"/>
                <a:gd name="T22" fmla="*/ 92 w 111"/>
                <a:gd name="T23" fmla="*/ 1 h 309"/>
                <a:gd name="T24" fmla="*/ 92 w 111"/>
                <a:gd name="T25" fmla="*/ 14 h 309"/>
                <a:gd name="T26" fmla="*/ 22 w 111"/>
                <a:gd name="T27" fmla="*/ 5 h 309"/>
                <a:gd name="T28" fmla="*/ 4 w 111"/>
                <a:gd name="T29" fmla="*/ 0 h 309"/>
                <a:gd name="T30" fmla="*/ 46 w 111"/>
                <a:gd name="T31" fmla="*/ 80 h 309"/>
                <a:gd name="T32" fmla="*/ 2 w 111"/>
                <a:gd name="T33" fmla="*/ 154 h 309"/>
                <a:gd name="T34" fmla="*/ 71 w 111"/>
                <a:gd name="T35" fmla="*/ 204 h 309"/>
                <a:gd name="T36" fmla="*/ 35 w 111"/>
                <a:gd name="T37" fmla="*/ 199 h 309"/>
                <a:gd name="T38" fmla="*/ 81 w 111"/>
                <a:gd name="T39" fmla="*/ 189 h 309"/>
                <a:gd name="T40" fmla="*/ 83 w 111"/>
                <a:gd name="T41" fmla="*/ 185 h 309"/>
                <a:gd name="T42" fmla="*/ 22 w 111"/>
                <a:gd name="T43" fmla="*/ 169 h 309"/>
                <a:gd name="T44" fmla="*/ 83 w 111"/>
                <a:gd name="T45" fmla="*/ 185 h 309"/>
                <a:gd name="T46" fmla="*/ 21 w 111"/>
                <a:gd name="T47" fmla="*/ 165 h 309"/>
                <a:gd name="T48" fmla="*/ 21 w 111"/>
                <a:gd name="T49" fmla="*/ 149 h 309"/>
                <a:gd name="T50" fmla="*/ 90 w 111"/>
                <a:gd name="T51" fmla="*/ 156 h 309"/>
                <a:gd name="T52" fmla="*/ 26 w 111"/>
                <a:gd name="T53" fmla="*/ 130 h 309"/>
                <a:gd name="T54" fmla="*/ 89 w 111"/>
                <a:gd name="T55" fmla="*/ 143 h 309"/>
                <a:gd name="T56" fmla="*/ 21 w 111"/>
                <a:gd name="T57" fmla="*/ 146 h 309"/>
                <a:gd name="T58" fmla="*/ 27 w 111"/>
                <a:gd name="T59" fmla="*/ 127 h 309"/>
                <a:gd name="T60" fmla="*/ 76 w 111"/>
                <a:gd name="T61" fmla="*/ 111 h 309"/>
                <a:gd name="T62" fmla="*/ 27 w 111"/>
                <a:gd name="T63" fmla="*/ 127 h 309"/>
                <a:gd name="T64" fmla="*/ 39 w 111"/>
                <a:gd name="T65" fmla="*/ 52 h 309"/>
                <a:gd name="T66" fmla="*/ 29 w 111"/>
                <a:gd name="T67" fmla="*/ 36 h 309"/>
                <a:gd name="T68" fmla="*/ 75 w 111"/>
                <a:gd name="T69" fmla="*/ 52 h 309"/>
                <a:gd name="T70" fmla="*/ 86 w 111"/>
                <a:gd name="T71" fmla="*/ 33 h 309"/>
                <a:gd name="T72" fmla="*/ 23 w 111"/>
                <a:gd name="T73" fmla="*/ 16 h 309"/>
                <a:gd name="T74" fmla="*/ 73 w 111"/>
                <a:gd name="T75" fmla="*/ 56 h 309"/>
                <a:gd name="T76" fmla="*/ 53 w 111"/>
                <a:gd name="T77" fmla="*/ 70 h 309"/>
                <a:gd name="T78" fmla="*/ 73 w 111"/>
                <a:gd name="T79" fmla="*/ 56 h 309"/>
                <a:gd name="T80" fmla="*/ 38 w 111"/>
                <a:gd name="T81" fmla="*/ 108 h 309"/>
                <a:gd name="T82" fmla="*/ 56 w 111"/>
                <a:gd name="T83" fmla="*/ 88 h 309"/>
                <a:gd name="T84" fmla="*/ 20 w 111"/>
                <a:gd name="T85" fmla="*/ 294 h 309"/>
                <a:gd name="T86" fmla="*/ 83 w 111"/>
                <a:gd name="T87" fmla="*/ 278 h 309"/>
                <a:gd name="T88" fmla="*/ 88 w 111"/>
                <a:gd name="T89" fmla="*/ 294 h 309"/>
                <a:gd name="T90" fmla="*/ 26 w 111"/>
                <a:gd name="T91" fmla="*/ 274 h 309"/>
                <a:gd name="T92" fmla="*/ 72 w 111"/>
                <a:gd name="T93" fmla="*/ 259 h 309"/>
                <a:gd name="T94" fmla="*/ 26 w 111"/>
                <a:gd name="T95" fmla="*/ 274 h 309"/>
                <a:gd name="T96" fmla="*/ 54 w 111"/>
                <a:gd name="T97" fmla="*/ 238 h 309"/>
                <a:gd name="T98" fmla="*/ 38 w 111"/>
                <a:gd name="T99" fmla="*/ 255 h 309"/>
                <a:gd name="T100" fmla="*/ 41 w 111"/>
                <a:gd name="T101" fmla="*/ 207 h 309"/>
                <a:gd name="T102" fmla="*/ 55 w 111"/>
                <a:gd name="T103" fmla="*/ 223 h 309"/>
                <a:gd name="T104" fmla="*/ 55 w 111"/>
                <a:gd name="T105" fmla="*/ 223 h 309"/>
                <a:gd name="T106" fmla="*/ 41 w 111"/>
                <a:gd name="T107" fmla="*/ 20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309">
                  <a:moveTo>
                    <a:pt x="45" y="230"/>
                  </a:moveTo>
                  <a:cubicBezTo>
                    <a:pt x="38" y="235"/>
                    <a:pt x="29" y="243"/>
                    <a:pt x="20" y="252"/>
                  </a:cubicBezTo>
                  <a:cubicBezTo>
                    <a:pt x="7" y="266"/>
                    <a:pt x="0" y="284"/>
                    <a:pt x="0" y="304"/>
                  </a:cubicBezTo>
                  <a:cubicBezTo>
                    <a:pt x="0" y="306"/>
                    <a:pt x="0" y="307"/>
                    <a:pt x="0" y="308"/>
                  </a:cubicBezTo>
                  <a:cubicBezTo>
                    <a:pt x="19" y="308"/>
                    <a:pt x="19" y="308"/>
                    <a:pt x="19" y="308"/>
                  </a:cubicBezTo>
                  <a:cubicBezTo>
                    <a:pt x="19" y="307"/>
                    <a:pt x="19" y="306"/>
                    <a:pt x="19" y="305"/>
                  </a:cubicBezTo>
                  <a:cubicBezTo>
                    <a:pt x="19" y="302"/>
                    <a:pt x="19" y="299"/>
                    <a:pt x="19" y="297"/>
                  </a:cubicBezTo>
                  <a:cubicBezTo>
                    <a:pt x="88" y="298"/>
                    <a:pt x="88" y="298"/>
                    <a:pt x="88" y="298"/>
                  </a:cubicBezTo>
                  <a:cubicBezTo>
                    <a:pt x="88" y="300"/>
                    <a:pt x="89" y="303"/>
                    <a:pt x="89" y="306"/>
                  </a:cubicBezTo>
                  <a:cubicBezTo>
                    <a:pt x="89" y="307"/>
                    <a:pt x="88" y="308"/>
                    <a:pt x="88" y="309"/>
                  </a:cubicBezTo>
                  <a:cubicBezTo>
                    <a:pt x="107" y="309"/>
                    <a:pt x="107" y="309"/>
                    <a:pt x="107" y="309"/>
                  </a:cubicBezTo>
                  <a:cubicBezTo>
                    <a:pt x="107" y="308"/>
                    <a:pt x="107" y="307"/>
                    <a:pt x="107" y="306"/>
                  </a:cubicBezTo>
                  <a:cubicBezTo>
                    <a:pt x="107" y="273"/>
                    <a:pt x="81" y="243"/>
                    <a:pt x="64" y="230"/>
                  </a:cubicBezTo>
                  <a:cubicBezTo>
                    <a:pt x="64" y="230"/>
                    <a:pt x="64" y="230"/>
                    <a:pt x="64" y="230"/>
                  </a:cubicBezTo>
                  <a:cubicBezTo>
                    <a:pt x="65" y="230"/>
                    <a:pt x="65" y="230"/>
                    <a:pt x="65" y="230"/>
                  </a:cubicBezTo>
                  <a:cubicBezTo>
                    <a:pt x="73" y="224"/>
                    <a:pt x="86" y="213"/>
                    <a:pt x="96" y="200"/>
                  </a:cubicBezTo>
                  <a:cubicBezTo>
                    <a:pt x="106" y="187"/>
                    <a:pt x="109" y="172"/>
                    <a:pt x="109" y="156"/>
                  </a:cubicBezTo>
                  <a:cubicBezTo>
                    <a:pt x="109" y="123"/>
                    <a:pt x="83" y="94"/>
                    <a:pt x="66" y="81"/>
                  </a:cubicBezTo>
                  <a:cubicBezTo>
                    <a:pt x="66" y="80"/>
                    <a:pt x="66" y="80"/>
                    <a:pt x="66" y="80"/>
                  </a:cubicBezTo>
                  <a:cubicBezTo>
                    <a:pt x="66" y="80"/>
                    <a:pt x="66" y="80"/>
                    <a:pt x="66" y="80"/>
                  </a:cubicBezTo>
                  <a:cubicBezTo>
                    <a:pt x="75" y="74"/>
                    <a:pt x="88" y="63"/>
                    <a:pt x="98" y="50"/>
                  </a:cubicBezTo>
                  <a:cubicBezTo>
                    <a:pt x="108" y="37"/>
                    <a:pt x="111" y="22"/>
                    <a:pt x="111" y="6"/>
                  </a:cubicBezTo>
                  <a:cubicBezTo>
                    <a:pt x="111" y="5"/>
                    <a:pt x="111" y="3"/>
                    <a:pt x="111" y="1"/>
                  </a:cubicBezTo>
                  <a:cubicBezTo>
                    <a:pt x="92" y="1"/>
                    <a:pt x="92" y="1"/>
                    <a:pt x="92" y="1"/>
                  </a:cubicBezTo>
                  <a:cubicBezTo>
                    <a:pt x="92" y="3"/>
                    <a:pt x="92" y="4"/>
                    <a:pt x="92" y="6"/>
                  </a:cubicBezTo>
                  <a:cubicBezTo>
                    <a:pt x="92" y="9"/>
                    <a:pt x="92" y="11"/>
                    <a:pt x="92" y="14"/>
                  </a:cubicBezTo>
                  <a:cubicBezTo>
                    <a:pt x="23" y="13"/>
                    <a:pt x="23" y="13"/>
                    <a:pt x="23" y="13"/>
                  </a:cubicBezTo>
                  <a:cubicBezTo>
                    <a:pt x="23" y="10"/>
                    <a:pt x="22" y="8"/>
                    <a:pt x="22" y="5"/>
                  </a:cubicBezTo>
                  <a:cubicBezTo>
                    <a:pt x="22" y="3"/>
                    <a:pt x="23" y="2"/>
                    <a:pt x="23" y="0"/>
                  </a:cubicBezTo>
                  <a:cubicBezTo>
                    <a:pt x="4" y="0"/>
                    <a:pt x="4" y="0"/>
                    <a:pt x="4" y="0"/>
                  </a:cubicBezTo>
                  <a:cubicBezTo>
                    <a:pt x="4" y="2"/>
                    <a:pt x="4" y="3"/>
                    <a:pt x="4" y="5"/>
                  </a:cubicBezTo>
                  <a:cubicBezTo>
                    <a:pt x="3" y="38"/>
                    <a:pt x="30" y="67"/>
                    <a:pt x="46" y="80"/>
                  </a:cubicBezTo>
                  <a:cubicBezTo>
                    <a:pt x="40" y="85"/>
                    <a:pt x="31" y="93"/>
                    <a:pt x="22" y="102"/>
                  </a:cubicBezTo>
                  <a:cubicBezTo>
                    <a:pt x="9" y="116"/>
                    <a:pt x="2" y="134"/>
                    <a:pt x="2" y="154"/>
                  </a:cubicBezTo>
                  <a:cubicBezTo>
                    <a:pt x="2" y="188"/>
                    <a:pt x="28" y="217"/>
                    <a:pt x="45" y="230"/>
                  </a:cubicBezTo>
                  <a:close/>
                  <a:moveTo>
                    <a:pt x="71" y="204"/>
                  </a:moveTo>
                  <a:cubicBezTo>
                    <a:pt x="38" y="204"/>
                    <a:pt x="38" y="204"/>
                    <a:pt x="38" y="204"/>
                  </a:cubicBezTo>
                  <a:cubicBezTo>
                    <a:pt x="37" y="203"/>
                    <a:pt x="36" y="201"/>
                    <a:pt x="35" y="199"/>
                  </a:cubicBezTo>
                  <a:cubicBezTo>
                    <a:pt x="33" y="196"/>
                    <a:pt x="31" y="192"/>
                    <a:pt x="29" y="188"/>
                  </a:cubicBezTo>
                  <a:cubicBezTo>
                    <a:pt x="81" y="189"/>
                    <a:pt x="81" y="189"/>
                    <a:pt x="81" y="189"/>
                  </a:cubicBezTo>
                  <a:cubicBezTo>
                    <a:pt x="78" y="194"/>
                    <a:pt x="75" y="200"/>
                    <a:pt x="71" y="204"/>
                  </a:cubicBezTo>
                  <a:close/>
                  <a:moveTo>
                    <a:pt x="83" y="185"/>
                  </a:moveTo>
                  <a:cubicBezTo>
                    <a:pt x="27" y="185"/>
                    <a:pt x="27" y="185"/>
                    <a:pt x="27" y="185"/>
                  </a:cubicBezTo>
                  <a:cubicBezTo>
                    <a:pt x="25" y="180"/>
                    <a:pt x="23" y="174"/>
                    <a:pt x="22" y="169"/>
                  </a:cubicBezTo>
                  <a:cubicBezTo>
                    <a:pt x="89" y="169"/>
                    <a:pt x="89" y="169"/>
                    <a:pt x="89" y="169"/>
                  </a:cubicBezTo>
                  <a:cubicBezTo>
                    <a:pt x="87" y="175"/>
                    <a:pt x="85" y="180"/>
                    <a:pt x="83" y="185"/>
                  </a:cubicBezTo>
                  <a:close/>
                  <a:moveTo>
                    <a:pt x="89" y="166"/>
                  </a:moveTo>
                  <a:cubicBezTo>
                    <a:pt x="21" y="165"/>
                    <a:pt x="21" y="165"/>
                    <a:pt x="21" y="165"/>
                  </a:cubicBezTo>
                  <a:cubicBezTo>
                    <a:pt x="21" y="162"/>
                    <a:pt x="20" y="158"/>
                    <a:pt x="20" y="155"/>
                  </a:cubicBezTo>
                  <a:cubicBezTo>
                    <a:pt x="20" y="153"/>
                    <a:pt x="21" y="151"/>
                    <a:pt x="21" y="149"/>
                  </a:cubicBezTo>
                  <a:cubicBezTo>
                    <a:pt x="90" y="150"/>
                    <a:pt x="90" y="150"/>
                    <a:pt x="90" y="150"/>
                  </a:cubicBezTo>
                  <a:cubicBezTo>
                    <a:pt x="90" y="152"/>
                    <a:pt x="90" y="154"/>
                    <a:pt x="90" y="156"/>
                  </a:cubicBezTo>
                  <a:cubicBezTo>
                    <a:pt x="90" y="159"/>
                    <a:pt x="90" y="163"/>
                    <a:pt x="89" y="166"/>
                  </a:cubicBezTo>
                  <a:close/>
                  <a:moveTo>
                    <a:pt x="26" y="130"/>
                  </a:moveTo>
                  <a:cubicBezTo>
                    <a:pt x="86" y="131"/>
                    <a:pt x="86" y="131"/>
                    <a:pt x="86" y="131"/>
                  </a:cubicBezTo>
                  <a:cubicBezTo>
                    <a:pt x="87" y="135"/>
                    <a:pt x="89" y="139"/>
                    <a:pt x="89" y="143"/>
                  </a:cubicBezTo>
                  <a:cubicBezTo>
                    <a:pt x="90" y="144"/>
                    <a:pt x="90" y="146"/>
                    <a:pt x="90" y="147"/>
                  </a:cubicBezTo>
                  <a:cubicBezTo>
                    <a:pt x="21" y="146"/>
                    <a:pt x="21" y="146"/>
                    <a:pt x="21" y="146"/>
                  </a:cubicBezTo>
                  <a:cubicBezTo>
                    <a:pt x="22" y="140"/>
                    <a:pt x="24" y="135"/>
                    <a:pt x="26" y="130"/>
                  </a:cubicBezTo>
                  <a:close/>
                  <a:moveTo>
                    <a:pt x="27" y="127"/>
                  </a:moveTo>
                  <a:cubicBezTo>
                    <a:pt x="30" y="121"/>
                    <a:pt x="33" y="116"/>
                    <a:pt x="36" y="111"/>
                  </a:cubicBezTo>
                  <a:cubicBezTo>
                    <a:pt x="76" y="111"/>
                    <a:pt x="76" y="111"/>
                    <a:pt x="76" y="111"/>
                  </a:cubicBezTo>
                  <a:cubicBezTo>
                    <a:pt x="79" y="116"/>
                    <a:pt x="82" y="122"/>
                    <a:pt x="84" y="127"/>
                  </a:cubicBezTo>
                  <a:lnTo>
                    <a:pt x="27" y="127"/>
                  </a:lnTo>
                  <a:close/>
                  <a:moveTo>
                    <a:pt x="75" y="52"/>
                  </a:moveTo>
                  <a:cubicBezTo>
                    <a:pt x="39" y="52"/>
                    <a:pt x="39" y="52"/>
                    <a:pt x="39" y="52"/>
                  </a:cubicBezTo>
                  <a:cubicBezTo>
                    <a:pt x="38" y="51"/>
                    <a:pt x="38" y="50"/>
                    <a:pt x="37" y="50"/>
                  </a:cubicBezTo>
                  <a:cubicBezTo>
                    <a:pt x="34" y="45"/>
                    <a:pt x="32" y="41"/>
                    <a:pt x="29" y="36"/>
                  </a:cubicBezTo>
                  <a:cubicBezTo>
                    <a:pt x="85" y="36"/>
                    <a:pt x="85" y="36"/>
                    <a:pt x="85" y="36"/>
                  </a:cubicBezTo>
                  <a:cubicBezTo>
                    <a:pt x="82" y="42"/>
                    <a:pt x="78" y="48"/>
                    <a:pt x="75" y="52"/>
                  </a:cubicBezTo>
                  <a:close/>
                  <a:moveTo>
                    <a:pt x="91" y="17"/>
                  </a:moveTo>
                  <a:cubicBezTo>
                    <a:pt x="90" y="23"/>
                    <a:pt x="88" y="28"/>
                    <a:pt x="86" y="33"/>
                  </a:cubicBezTo>
                  <a:cubicBezTo>
                    <a:pt x="28" y="32"/>
                    <a:pt x="28" y="32"/>
                    <a:pt x="28" y="32"/>
                  </a:cubicBezTo>
                  <a:cubicBezTo>
                    <a:pt x="26" y="27"/>
                    <a:pt x="24" y="22"/>
                    <a:pt x="23" y="16"/>
                  </a:cubicBezTo>
                  <a:lnTo>
                    <a:pt x="91" y="17"/>
                  </a:lnTo>
                  <a:close/>
                  <a:moveTo>
                    <a:pt x="73" y="56"/>
                  </a:moveTo>
                  <a:cubicBezTo>
                    <a:pt x="65" y="65"/>
                    <a:pt x="58" y="71"/>
                    <a:pt x="56" y="73"/>
                  </a:cubicBezTo>
                  <a:cubicBezTo>
                    <a:pt x="55" y="72"/>
                    <a:pt x="54" y="71"/>
                    <a:pt x="53" y="70"/>
                  </a:cubicBezTo>
                  <a:cubicBezTo>
                    <a:pt x="50" y="67"/>
                    <a:pt x="46" y="62"/>
                    <a:pt x="41" y="55"/>
                  </a:cubicBezTo>
                  <a:lnTo>
                    <a:pt x="73" y="56"/>
                  </a:lnTo>
                  <a:close/>
                  <a:moveTo>
                    <a:pt x="74" y="108"/>
                  </a:moveTo>
                  <a:cubicBezTo>
                    <a:pt x="38" y="108"/>
                    <a:pt x="38" y="108"/>
                    <a:pt x="38" y="108"/>
                  </a:cubicBezTo>
                  <a:cubicBezTo>
                    <a:pt x="47" y="96"/>
                    <a:pt x="55" y="89"/>
                    <a:pt x="56" y="88"/>
                  </a:cubicBezTo>
                  <a:cubicBezTo>
                    <a:pt x="56" y="88"/>
                    <a:pt x="56" y="88"/>
                    <a:pt x="56" y="88"/>
                  </a:cubicBezTo>
                  <a:cubicBezTo>
                    <a:pt x="57" y="88"/>
                    <a:pt x="65" y="96"/>
                    <a:pt x="74" y="108"/>
                  </a:cubicBezTo>
                  <a:close/>
                  <a:moveTo>
                    <a:pt x="20" y="294"/>
                  </a:moveTo>
                  <a:cubicBezTo>
                    <a:pt x="21" y="288"/>
                    <a:pt x="23" y="283"/>
                    <a:pt x="25" y="278"/>
                  </a:cubicBezTo>
                  <a:cubicBezTo>
                    <a:pt x="83" y="278"/>
                    <a:pt x="83" y="278"/>
                    <a:pt x="83" y="278"/>
                  </a:cubicBezTo>
                  <a:cubicBezTo>
                    <a:pt x="85" y="283"/>
                    <a:pt x="86" y="288"/>
                    <a:pt x="87" y="293"/>
                  </a:cubicBezTo>
                  <a:cubicBezTo>
                    <a:pt x="88" y="294"/>
                    <a:pt x="88" y="294"/>
                    <a:pt x="88" y="294"/>
                  </a:cubicBezTo>
                  <a:lnTo>
                    <a:pt x="20" y="294"/>
                  </a:lnTo>
                  <a:close/>
                  <a:moveTo>
                    <a:pt x="26" y="274"/>
                  </a:moveTo>
                  <a:cubicBezTo>
                    <a:pt x="29" y="268"/>
                    <a:pt x="32" y="263"/>
                    <a:pt x="36" y="258"/>
                  </a:cubicBezTo>
                  <a:cubicBezTo>
                    <a:pt x="72" y="259"/>
                    <a:pt x="72" y="259"/>
                    <a:pt x="72" y="259"/>
                  </a:cubicBezTo>
                  <a:cubicBezTo>
                    <a:pt x="76" y="264"/>
                    <a:pt x="79" y="269"/>
                    <a:pt x="82" y="275"/>
                  </a:cubicBezTo>
                  <a:lnTo>
                    <a:pt x="26" y="274"/>
                  </a:lnTo>
                  <a:close/>
                  <a:moveTo>
                    <a:pt x="54" y="238"/>
                  </a:moveTo>
                  <a:cubicBezTo>
                    <a:pt x="54" y="238"/>
                    <a:pt x="54" y="238"/>
                    <a:pt x="54" y="238"/>
                  </a:cubicBezTo>
                  <a:cubicBezTo>
                    <a:pt x="55" y="238"/>
                    <a:pt x="62" y="245"/>
                    <a:pt x="70" y="256"/>
                  </a:cubicBezTo>
                  <a:cubicBezTo>
                    <a:pt x="38" y="255"/>
                    <a:pt x="38" y="255"/>
                    <a:pt x="38" y="255"/>
                  </a:cubicBezTo>
                  <a:cubicBezTo>
                    <a:pt x="46" y="245"/>
                    <a:pt x="53" y="239"/>
                    <a:pt x="54" y="238"/>
                  </a:cubicBezTo>
                  <a:close/>
                  <a:moveTo>
                    <a:pt x="41" y="207"/>
                  </a:moveTo>
                  <a:cubicBezTo>
                    <a:pt x="69" y="208"/>
                    <a:pt x="69" y="208"/>
                    <a:pt x="69" y="208"/>
                  </a:cubicBezTo>
                  <a:cubicBezTo>
                    <a:pt x="62" y="216"/>
                    <a:pt x="56" y="221"/>
                    <a:pt x="55" y="223"/>
                  </a:cubicBezTo>
                  <a:cubicBezTo>
                    <a:pt x="55" y="223"/>
                    <a:pt x="55" y="223"/>
                    <a:pt x="55" y="223"/>
                  </a:cubicBezTo>
                  <a:cubicBezTo>
                    <a:pt x="55" y="223"/>
                    <a:pt x="55" y="223"/>
                    <a:pt x="55" y="223"/>
                  </a:cubicBezTo>
                  <a:cubicBezTo>
                    <a:pt x="53" y="221"/>
                    <a:pt x="52" y="220"/>
                    <a:pt x="51" y="219"/>
                  </a:cubicBezTo>
                  <a:cubicBezTo>
                    <a:pt x="49" y="217"/>
                    <a:pt x="45" y="213"/>
                    <a:pt x="41" y="2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6">
              <a:extLst>
                <a:ext uri="{FF2B5EF4-FFF2-40B4-BE49-F238E27FC236}">
                  <a16:creationId xmlns:a16="http://schemas.microsoft.com/office/drawing/2014/main" id="{D1DEAA5B-8F7A-DD40-A828-C55B7E1373C7}"/>
                </a:ext>
              </a:extLst>
            </p:cNvPr>
            <p:cNvSpPr>
              <a:spLocks noEditPoints="1"/>
            </p:cNvSpPr>
            <p:nvPr/>
          </p:nvSpPr>
          <p:spPr bwMode="auto">
            <a:xfrm rot="10800000">
              <a:off x="-995990" y="4079948"/>
              <a:ext cx="471007" cy="1308349"/>
            </a:xfrm>
            <a:custGeom>
              <a:avLst/>
              <a:gdLst>
                <a:gd name="T0" fmla="*/ 20 w 111"/>
                <a:gd name="T1" fmla="*/ 252 h 309"/>
                <a:gd name="T2" fmla="*/ 0 w 111"/>
                <a:gd name="T3" fmla="*/ 308 h 309"/>
                <a:gd name="T4" fmla="*/ 19 w 111"/>
                <a:gd name="T5" fmla="*/ 305 h 309"/>
                <a:gd name="T6" fmla="*/ 88 w 111"/>
                <a:gd name="T7" fmla="*/ 298 h 309"/>
                <a:gd name="T8" fmla="*/ 88 w 111"/>
                <a:gd name="T9" fmla="*/ 309 h 309"/>
                <a:gd name="T10" fmla="*/ 107 w 111"/>
                <a:gd name="T11" fmla="*/ 306 h 309"/>
                <a:gd name="T12" fmla="*/ 64 w 111"/>
                <a:gd name="T13" fmla="*/ 230 h 309"/>
                <a:gd name="T14" fmla="*/ 96 w 111"/>
                <a:gd name="T15" fmla="*/ 200 h 309"/>
                <a:gd name="T16" fmla="*/ 66 w 111"/>
                <a:gd name="T17" fmla="*/ 81 h 309"/>
                <a:gd name="T18" fmla="*/ 66 w 111"/>
                <a:gd name="T19" fmla="*/ 80 h 309"/>
                <a:gd name="T20" fmla="*/ 111 w 111"/>
                <a:gd name="T21" fmla="*/ 6 h 309"/>
                <a:gd name="T22" fmla="*/ 92 w 111"/>
                <a:gd name="T23" fmla="*/ 1 h 309"/>
                <a:gd name="T24" fmla="*/ 92 w 111"/>
                <a:gd name="T25" fmla="*/ 14 h 309"/>
                <a:gd name="T26" fmla="*/ 22 w 111"/>
                <a:gd name="T27" fmla="*/ 5 h 309"/>
                <a:gd name="T28" fmla="*/ 4 w 111"/>
                <a:gd name="T29" fmla="*/ 0 h 309"/>
                <a:gd name="T30" fmla="*/ 46 w 111"/>
                <a:gd name="T31" fmla="*/ 80 h 309"/>
                <a:gd name="T32" fmla="*/ 2 w 111"/>
                <a:gd name="T33" fmla="*/ 154 h 309"/>
                <a:gd name="T34" fmla="*/ 71 w 111"/>
                <a:gd name="T35" fmla="*/ 204 h 309"/>
                <a:gd name="T36" fmla="*/ 35 w 111"/>
                <a:gd name="T37" fmla="*/ 199 h 309"/>
                <a:gd name="T38" fmla="*/ 81 w 111"/>
                <a:gd name="T39" fmla="*/ 189 h 309"/>
                <a:gd name="T40" fmla="*/ 83 w 111"/>
                <a:gd name="T41" fmla="*/ 185 h 309"/>
                <a:gd name="T42" fmla="*/ 22 w 111"/>
                <a:gd name="T43" fmla="*/ 169 h 309"/>
                <a:gd name="T44" fmla="*/ 83 w 111"/>
                <a:gd name="T45" fmla="*/ 185 h 309"/>
                <a:gd name="T46" fmla="*/ 21 w 111"/>
                <a:gd name="T47" fmla="*/ 165 h 309"/>
                <a:gd name="T48" fmla="*/ 21 w 111"/>
                <a:gd name="T49" fmla="*/ 149 h 309"/>
                <a:gd name="T50" fmla="*/ 90 w 111"/>
                <a:gd name="T51" fmla="*/ 156 h 309"/>
                <a:gd name="T52" fmla="*/ 26 w 111"/>
                <a:gd name="T53" fmla="*/ 130 h 309"/>
                <a:gd name="T54" fmla="*/ 89 w 111"/>
                <a:gd name="T55" fmla="*/ 143 h 309"/>
                <a:gd name="T56" fmla="*/ 21 w 111"/>
                <a:gd name="T57" fmla="*/ 146 h 309"/>
                <a:gd name="T58" fmla="*/ 27 w 111"/>
                <a:gd name="T59" fmla="*/ 127 h 309"/>
                <a:gd name="T60" fmla="*/ 76 w 111"/>
                <a:gd name="T61" fmla="*/ 111 h 309"/>
                <a:gd name="T62" fmla="*/ 27 w 111"/>
                <a:gd name="T63" fmla="*/ 127 h 309"/>
                <a:gd name="T64" fmla="*/ 39 w 111"/>
                <a:gd name="T65" fmla="*/ 52 h 309"/>
                <a:gd name="T66" fmla="*/ 29 w 111"/>
                <a:gd name="T67" fmla="*/ 36 h 309"/>
                <a:gd name="T68" fmla="*/ 75 w 111"/>
                <a:gd name="T69" fmla="*/ 52 h 309"/>
                <a:gd name="T70" fmla="*/ 86 w 111"/>
                <a:gd name="T71" fmla="*/ 33 h 309"/>
                <a:gd name="T72" fmla="*/ 23 w 111"/>
                <a:gd name="T73" fmla="*/ 16 h 309"/>
                <a:gd name="T74" fmla="*/ 73 w 111"/>
                <a:gd name="T75" fmla="*/ 56 h 309"/>
                <a:gd name="T76" fmla="*/ 53 w 111"/>
                <a:gd name="T77" fmla="*/ 70 h 309"/>
                <a:gd name="T78" fmla="*/ 73 w 111"/>
                <a:gd name="T79" fmla="*/ 56 h 309"/>
                <a:gd name="T80" fmla="*/ 38 w 111"/>
                <a:gd name="T81" fmla="*/ 108 h 309"/>
                <a:gd name="T82" fmla="*/ 56 w 111"/>
                <a:gd name="T83" fmla="*/ 88 h 309"/>
                <a:gd name="T84" fmla="*/ 20 w 111"/>
                <a:gd name="T85" fmla="*/ 294 h 309"/>
                <a:gd name="T86" fmla="*/ 83 w 111"/>
                <a:gd name="T87" fmla="*/ 278 h 309"/>
                <a:gd name="T88" fmla="*/ 88 w 111"/>
                <a:gd name="T89" fmla="*/ 294 h 309"/>
                <a:gd name="T90" fmla="*/ 26 w 111"/>
                <a:gd name="T91" fmla="*/ 274 h 309"/>
                <a:gd name="T92" fmla="*/ 72 w 111"/>
                <a:gd name="T93" fmla="*/ 259 h 309"/>
                <a:gd name="T94" fmla="*/ 26 w 111"/>
                <a:gd name="T95" fmla="*/ 274 h 309"/>
                <a:gd name="T96" fmla="*/ 54 w 111"/>
                <a:gd name="T97" fmla="*/ 238 h 309"/>
                <a:gd name="T98" fmla="*/ 38 w 111"/>
                <a:gd name="T99" fmla="*/ 255 h 309"/>
                <a:gd name="T100" fmla="*/ 41 w 111"/>
                <a:gd name="T101" fmla="*/ 207 h 309"/>
                <a:gd name="T102" fmla="*/ 55 w 111"/>
                <a:gd name="T103" fmla="*/ 223 h 309"/>
                <a:gd name="T104" fmla="*/ 55 w 111"/>
                <a:gd name="T105" fmla="*/ 223 h 309"/>
                <a:gd name="T106" fmla="*/ 41 w 111"/>
                <a:gd name="T107" fmla="*/ 20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309">
                  <a:moveTo>
                    <a:pt x="45" y="230"/>
                  </a:moveTo>
                  <a:cubicBezTo>
                    <a:pt x="38" y="235"/>
                    <a:pt x="29" y="243"/>
                    <a:pt x="20" y="252"/>
                  </a:cubicBezTo>
                  <a:cubicBezTo>
                    <a:pt x="7" y="266"/>
                    <a:pt x="0" y="284"/>
                    <a:pt x="0" y="304"/>
                  </a:cubicBezTo>
                  <a:cubicBezTo>
                    <a:pt x="0" y="306"/>
                    <a:pt x="0" y="307"/>
                    <a:pt x="0" y="308"/>
                  </a:cubicBezTo>
                  <a:cubicBezTo>
                    <a:pt x="19" y="308"/>
                    <a:pt x="19" y="308"/>
                    <a:pt x="19" y="308"/>
                  </a:cubicBezTo>
                  <a:cubicBezTo>
                    <a:pt x="19" y="307"/>
                    <a:pt x="19" y="306"/>
                    <a:pt x="19" y="305"/>
                  </a:cubicBezTo>
                  <a:cubicBezTo>
                    <a:pt x="19" y="302"/>
                    <a:pt x="19" y="299"/>
                    <a:pt x="19" y="297"/>
                  </a:cubicBezTo>
                  <a:cubicBezTo>
                    <a:pt x="88" y="298"/>
                    <a:pt x="88" y="298"/>
                    <a:pt x="88" y="298"/>
                  </a:cubicBezTo>
                  <a:cubicBezTo>
                    <a:pt x="88" y="300"/>
                    <a:pt x="89" y="303"/>
                    <a:pt x="89" y="306"/>
                  </a:cubicBezTo>
                  <a:cubicBezTo>
                    <a:pt x="89" y="307"/>
                    <a:pt x="88" y="308"/>
                    <a:pt x="88" y="309"/>
                  </a:cubicBezTo>
                  <a:cubicBezTo>
                    <a:pt x="107" y="309"/>
                    <a:pt x="107" y="309"/>
                    <a:pt x="107" y="309"/>
                  </a:cubicBezTo>
                  <a:cubicBezTo>
                    <a:pt x="107" y="308"/>
                    <a:pt x="107" y="307"/>
                    <a:pt x="107" y="306"/>
                  </a:cubicBezTo>
                  <a:cubicBezTo>
                    <a:pt x="107" y="273"/>
                    <a:pt x="81" y="243"/>
                    <a:pt x="64" y="230"/>
                  </a:cubicBezTo>
                  <a:cubicBezTo>
                    <a:pt x="64" y="230"/>
                    <a:pt x="64" y="230"/>
                    <a:pt x="64" y="230"/>
                  </a:cubicBezTo>
                  <a:cubicBezTo>
                    <a:pt x="65" y="230"/>
                    <a:pt x="65" y="230"/>
                    <a:pt x="65" y="230"/>
                  </a:cubicBezTo>
                  <a:cubicBezTo>
                    <a:pt x="73" y="224"/>
                    <a:pt x="86" y="213"/>
                    <a:pt x="96" y="200"/>
                  </a:cubicBezTo>
                  <a:cubicBezTo>
                    <a:pt x="106" y="187"/>
                    <a:pt x="109" y="172"/>
                    <a:pt x="109" y="156"/>
                  </a:cubicBezTo>
                  <a:cubicBezTo>
                    <a:pt x="109" y="123"/>
                    <a:pt x="83" y="94"/>
                    <a:pt x="66" y="81"/>
                  </a:cubicBezTo>
                  <a:cubicBezTo>
                    <a:pt x="66" y="80"/>
                    <a:pt x="66" y="80"/>
                    <a:pt x="66" y="80"/>
                  </a:cubicBezTo>
                  <a:cubicBezTo>
                    <a:pt x="66" y="80"/>
                    <a:pt x="66" y="80"/>
                    <a:pt x="66" y="80"/>
                  </a:cubicBezTo>
                  <a:cubicBezTo>
                    <a:pt x="75" y="74"/>
                    <a:pt x="88" y="63"/>
                    <a:pt x="98" y="50"/>
                  </a:cubicBezTo>
                  <a:cubicBezTo>
                    <a:pt x="108" y="37"/>
                    <a:pt x="111" y="22"/>
                    <a:pt x="111" y="6"/>
                  </a:cubicBezTo>
                  <a:cubicBezTo>
                    <a:pt x="111" y="5"/>
                    <a:pt x="111" y="3"/>
                    <a:pt x="111" y="1"/>
                  </a:cubicBezTo>
                  <a:cubicBezTo>
                    <a:pt x="92" y="1"/>
                    <a:pt x="92" y="1"/>
                    <a:pt x="92" y="1"/>
                  </a:cubicBezTo>
                  <a:cubicBezTo>
                    <a:pt x="92" y="3"/>
                    <a:pt x="92" y="4"/>
                    <a:pt x="92" y="6"/>
                  </a:cubicBezTo>
                  <a:cubicBezTo>
                    <a:pt x="92" y="9"/>
                    <a:pt x="92" y="11"/>
                    <a:pt x="92" y="14"/>
                  </a:cubicBezTo>
                  <a:cubicBezTo>
                    <a:pt x="23" y="13"/>
                    <a:pt x="23" y="13"/>
                    <a:pt x="23" y="13"/>
                  </a:cubicBezTo>
                  <a:cubicBezTo>
                    <a:pt x="23" y="10"/>
                    <a:pt x="22" y="8"/>
                    <a:pt x="22" y="5"/>
                  </a:cubicBezTo>
                  <a:cubicBezTo>
                    <a:pt x="22" y="3"/>
                    <a:pt x="23" y="2"/>
                    <a:pt x="23" y="0"/>
                  </a:cubicBezTo>
                  <a:cubicBezTo>
                    <a:pt x="4" y="0"/>
                    <a:pt x="4" y="0"/>
                    <a:pt x="4" y="0"/>
                  </a:cubicBezTo>
                  <a:cubicBezTo>
                    <a:pt x="4" y="2"/>
                    <a:pt x="4" y="3"/>
                    <a:pt x="4" y="5"/>
                  </a:cubicBezTo>
                  <a:cubicBezTo>
                    <a:pt x="3" y="38"/>
                    <a:pt x="30" y="67"/>
                    <a:pt x="46" y="80"/>
                  </a:cubicBezTo>
                  <a:cubicBezTo>
                    <a:pt x="40" y="85"/>
                    <a:pt x="31" y="93"/>
                    <a:pt x="22" y="102"/>
                  </a:cubicBezTo>
                  <a:cubicBezTo>
                    <a:pt x="9" y="116"/>
                    <a:pt x="2" y="134"/>
                    <a:pt x="2" y="154"/>
                  </a:cubicBezTo>
                  <a:cubicBezTo>
                    <a:pt x="2" y="188"/>
                    <a:pt x="28" y="217"/>
                    <a:pt x="45" y="230"/>
                  </a:cubicBezTo>
                  <a:close/>
                  <a:moveTo>
                    <a:pt x="71" y="204"/>
                  </a:moveTo>
                  <a:cubicBezTo>
                    <a:pt x="38" y="204"/>
                    <a:pt x="38" y="204"/>
                    <a:pt x="38" y="204"/>
                  </a:cubicBezTo>
                  <a:cubicBezTo>
                    <a:pt x="37" y="203"/>
                    <a:pt x="36" y="201"/>
                    <a:pt x="35" y="199"/>
                  </a:cubicBezTo>
                  <a:cubicBezTo>
                    <a:pt x="33" y="196"/>
                    <a:pt x="31" y="192"/>
                    <a:pt x="29" y="188"/>
                  </a:cubicBezTo>
                  <a:cubicBezTo>
                    <a:pt x="81" y="189"/>
                    <a:pt x="81" y="189"/>
                    <a:pt x="81" y="189"/>
                  </a:cubicBezTo>
                  <a:cubicBezTo>
                    <a:pt x="78" y="194"/>
                    <a:pt x="75" y="200"/>
                    <a:pt x="71" y="204"/>
                  </a:cubicBezTo>
                  <a:close/>
                  <a:moveTo>
                    <a:pt x="83" y="185"/>
                  </a:moveTo>
                  <a:cubicBezTo>
                    <a:pt x="27" y="185"/>
                    <a:pt x="27" y="185"/>
                    <a:pt x="27" y="185"/>
                  </a:cubicBezTo>
                  <a:cubicBezTo>
                    <a:pt x="25" y="180"/>
                    <a:pt x="23" y="174"/>
                    <a:pt x="22" y="169"/>
                  </a:cubicBezTo>
                  <a:cubicBezTo>
                    <a:pt x="89" y="169"/>
                    <a:pt x="89" y="169"/>
                    <a:pt x="89" y="169"/>
                  </a:cubicBezTo>
                  <a:cubicBezTo>
                    <a:pt x="87" y="175"/>
                    <a:pt x="85" y="180"/>
                    <a:pt x="83" y="185"/>
                  </a:cubicBezTo>
                  <a:close/>
                  <a:moveTo>
                    <a:pt x="89" y="166"/>
                  </a:moveTo>
                  <a:cubicBezTo>
                    <a:pt x="21" y="165"/>
                    <a:pt x="21" y="165"/>
                    <a:pt x="21" y="165"/>
                  </a:cubicBezTo>
                  <a:cubicBezTo>
                    <a:pt x="21" y="162"/>
                    <a:pt x="20" y="158"/>
                    <a:pt x="20" y="155"/>
                  </a:cubicBezTo>
                  <a:cubicBezTo>
                    <a:pt x="20" y="153"/>
                    <a:pt x="21" y="151"/>
                    <a:pt x="21" y="149"/>
                  </a:cubicBezTo>
                  <a:cubicBezTo>
                    <a:pt x="90" y="150"/>
                    <a:pt x="90" y="150"/>
                    <a:pt x="90" y="150"/>
                  </a:cubicBezTo>
                  <a:cubicBezTo>
                    <a:pt x="90" y="152"/>
                    <a:pt x="90" y="154"/>
                    <a:pt x="90" y="156"/>
                  </a:cubicBezTo>
                  <a:cubicBezTo>
                    <a:pt x="90" y="159"/>
                    <a:pt x="90" y="163"/>
                    <a:pt x="89" y="166"/>
                  </a:cubicBezTo>
                  <a:close/>
                  <a:moveTo>
                    <a:pt x="26" y="130"/>
                  </a:moveTo>
                  <a:cubicBezTo>
                    <a:pt x="86" y="131"/>
                    <a:pt x="86" y="131"/>
                    <a:pt x="86" y="131"/>
                  </a:cubicBezTo>
                  <a:cubicBezTo>
                    <a:pt x="87" y="135"/>
                    <a:pt x="89" y="139"/>
                    <a:pt x="89" y="143"/>
                  </a:cubicBezTo>
                  <a:cubicBezTo>
                    <a:pt x="90" y="144"/>
                    <a:pt x="90" y="146"/>
                    <a:pt x="90" y="147"/>
                  </a:cubicBezTo>
                  <a:cubicBezTo>
                    <a:pt x="21" y="146"/>
                    <a:pt x="21" y="146"/>
                    <a:pt x="21" y="146"/>
                  </a:cubicBezTo>
                  <a:cubicBezTo>
                    <a:pt x="22" y="140"/>
                    <a:pt x="24" y="135"/>
                    <a:pt x="26" y="130"/>
                  </a:cubicBezTo>
                  <a:close/>
                  <a:moveTo>
                    <a:pt x="27" y="127"/>
                  </a:moveTo>
                  <a:cubicBezTo>
                    <a:pt x="30" y="121"/>
                    <a:pt x="33" y="116"/>
                    <a:pt x="36" y="111"/>
                  </a:cubicBezTo>
                  <a:cubicBezTo>
                    <a:pt x="76" y="111"/>
                    <a:pt x="76" y="111"/>
                    <a:pt x="76" y="111"/>
                  </a:cubicBezTo>
                  <a:cubicBezTo>
                    <a:pt x="79" y="116"/>
                    <a:pt x="82" y="122"/>
                    <a:pt x="84" y="127"/>
                  </a:cubicBezTo>
                  <a:lnTo>
                    <a:pt x="27" y="127"/>
                  </a:lnTo>
                  <a:close/>
                  <a:moveTo>
                    <a:pt x="75" y="52"/>
                  </a:moveTo>
                  <a:cubicBezTo>
                    <a:pt x="39" y="52"/>
                    <a:pt x="39" y="52"/>
                    <a:pt x="39" y="52"/>
                  </a:cubicBezTo>
                  <a:cubicBezTo>
                    <a:pt x="38" y="51"/>
                    <a:pt x="38" y="50"/>
                    <a:pt x="37" y="50"/>
                  </a:cubicBezTo>
                  <a:cubicBezTo>
                    <a:pt x="34" y="45"/>
                    <a:pt x="32" y="41"/>
                    <a:pt x="29" y="36"/>
                  </a:cubicBezTo>
                  <a:cubicBezTo>
                    <a:pt x="85" y="36"/>
                    <a:pt x="85" y="36"/>
                    <a:pt x="85" y="36"/>
                  </a:cubicBezTo>
                  <a:cubicBezTo>
                    <a:pt x="82" y="42"/>
                    <a:pt x="78" y="48"/>
                    <a:pt x="75" y="52"/>
                  </a:cubicBezTo>
                  <a:close/>
                  <a:moveTo>
                    <a:pt x="91" y="17"/>
                  </a:moveTo>
                  <a:cubicBezTo>
                    <a:pt x="90" y="23"/>
                    <a:pt x="88" y="28"/>
                    <a:pt x="86" y="33"/>
                  </a:cubicBezTo>
                  <a:cubicBezTo>
                    <a:pt x="28" y="32"/>
                    <a:pt x="28" y="32"/>
                    <a:pt x="28" y="32"/>
                  </a:cubicBezTo>
                  <a:cubicBezTo>
                    <a:pt x="26" y="27"/>
                    <a:pt x="24" y="22"/>
                    <a:pt x="23" y="16"/>
                  </a:cubicBezTo>
                  <a:lnTo>
                    <a:pt x="91" y="17"/>
                  </a:lnTo>
                  <a:close/>
                  <a:moveTo>
                    <a:pt x="73" y="56"/>
                  </a:moveTo>
                  <a:cubicBezTo>
                    <a:pt x="65" y="65"/>
                    <a:pt x="58" y="71"/>
                    <a:pt x="56" y="73"/>
                  </a:cubicBezTo>
                  <a:cubicBezTo>
                    <a:pt x="55" y="72"/>
                    <a:pt x="54" y="71"/>
                    <a:pt x="53" y="70"/>
                  </a:cubicBezTo>
                  <a:cubicBezTo>
                    <a:pt x="50" y="67"/>
                    <a:pt x="46" y="62"/>
                    <a:pt x="41" y="55"/>
                  </a:cubicBezTo>
                  <a:lnTo>
                    <a:pt x="73" y="56"/>
                  </a:lnTo>
                  <a:close/>
                  <a:moveTo>
                    <a:pt x="74" y="108"/>
                  </a:moveTo>
                  <a:cubicBezTo>
                    <a:pt x="38" y="108"/>
                    <a:pt x="38" y="108"/>
                    <a:pt x="38" y="108"/>
                  </a:cubicBezTo>
                  <a:cubicBezTo>
                    <a:pt x="47" y="96"/>
                    <a:pt x="55" y="89"/>
                    <a:pt x="56" y="88"/>
                  </a:cubicBezTo>
                  <a:cubicBezTo>
                    <a:pt x="56" y="88"/>
                    <a:pt x="56" y="88"/>
                    <a:pt x="56" y="88"/>
                  </a:cubicBezTo>
                  <a:cubicBezTo>
                    <a:pt x="57" y="88"/>
                    <a:pt x="65" y="96"/>
                    <a:pt x="74" y="108"/>
                  </a:cubicBezTo>
                  <a:close/>
                  <a:moveTo>
                    <a:pt x="20" y="294"/>
                  </a:moveTo>
                  <a:cubicBezTo>
                    <a:pt x="21" y="288"/>
                    <a:pt x="23" y="283"/>
                    <a:pt x="25" y="278"/>
                  </a:cubicBezTo>
                  <a:cubicBezTo>
                    <a:pt x="83" y="278"/>
                    <a:pt x="83" y="278"/>
                    <a:pt x="83" y="278"/>
                  </a:cubicBezTo>
                  <a:cubicBezTo>
                    <a:pt x="85" y="283"/>
                    <a:pt x="86" y="288"/>
                    <a:pt x="87" y="293"/>
                  </a:cubicBezTo>
                  <a:cubicBezTo>
                    <a:pt x="88" y="294"/>
                    <a:pt x="88" y="294"/>
                    <a:pt x="88" y="294"/>
                  </a:cubicBezTo>
                  <a:lnTo>
                    <a:pt x="20" y="294"/>
                  </a:lnTo>
                  <a:close/>
                  <a:moveTo>
                    <a:pt x="26" y="274"/>
                  </a:moveTo>
                  <a:cubicBezTo>
                    <a:pt x="29" y="268"/>
                    <a:pt x="32" y="263"/>
                    <a:pt x="36" y="258"/>
                  </a:cubicBezTo>
                  <a:cubicBezTo>
                    <a:pt x="72" y="259"/>
                    <a:pt x="72" y="259"/>
                    <a:pt x="72" y="259"/>
                  </a:cubicBezTo>
                  <a:cubicBezTo>
                    <a:pt x="76" y="264"/>
                    <a:pt x="79" y="269"/>
                    <a:pt x="82" y="275"/>
                  </a:cubicBezTo>
                  <a:lnTo>
                    <a:pt x="26" y="274"/>
                  </a:lnTo>
                  <a:close/>
                  <a:moveTo>
                    <a:pt x="54" y="238"/>
                  </a:moveTo>
                  <a:cubicBezTo>
                    <a:pt x="54" y="238"/>
                    <a:pt x="54" y="238"/>
                    <a:pt x="54" y="238"/>
                  </a:cubicBezTo>
                  <a:cubicBezTo>
                    <a:pt x="55" y="238"/>
                    <a:pt x="62" y="245"/>
                    <a:pt x="70" y="256"/>
                  </a:cubicBezTo>
                  <a:cubicBezTo>
                    <a:pt x="38" y="255"/>
                    <a:pt x="38" y="255"/>
                    <a:pt x="38" y="255"/>
                  </a:cubicBezTo>
                  <a:cubicBezTo>
                    <a:pt x="46" y="245"/>
                    <a:pt x="53" y="239"/>
                    <a:pt x="54" y="238"/>
                  </a:cubicBezTo>
                  <a:close/>
                  <a:moveTo>
                    <a:pt x="41" y="207"/>
                  </a:moveTo>
                  <a:cubicBezTo>
                    <a:pt x="69" y="208"/>
                    <a:pt x="69" y="208"/>
                    <a:pt x="69" y="208"/>
                  </a:cubicBezTo>
                  <a:cubicBezTo>
                    <a:pt x="62" y="216"/>
                    <a:pt x="56" y="221"/>
                    <a:pt x="55" y="223"/>
                  </a:cubicBezTo>
                  <a:cubicBezTo>
                    <a:pt x="55" y="223"/>
                    <a:pt x="55" y="223"/>
                    <a:pt x="55" y="223"/>
                  </a:cubicBezTo>
                  <a:cubicBezTo>
                    <a:pt x="55" y="223"/>
                    <a:pt x="55" y="223"/>
                    <a:pt x="55" y="223"/>
                  </a:cubicBezTo>
                  <a:cubicBezTo>
                    <a:pt x="53" y="221"/>
                    <a:pt x="52" y="220"/>
                    <a:pt x="51" y="219"/>
                  </a:cubicBezTo>
                  <a:cubicBezTo>
                    <a:pt x="49" y="217"/>
                    <a:pt x="45" y="213"/>
                    <a:pt x="41" y="207"/>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2DE0EDA-D3F6-B894-DC01-257AA1F03E1C}"/>
              </a:ext>
            </a:extLst>
          </p:cNvPr>
          <p:cNvSpPr>
            <a:spLocks noGrp="1"/>
          </p:cNvSpPr>
          <p:nvPr>
            <p:ph type="title"/>
          </p:nvPr>
        </p:nvSpPr>
        <p:spPr/>
        <p:txBody>
          <a:bodyPr/>
          <a:lstStyle/>
          <a:p>
            <a:r>
              <a:rPr lang="en-CA"/>
              <a:t>Polygenic obesity = ‘common obesity’</a:t>
            </a:r>
          </a:p>
        </p:txBody>
      </p:sp>
      <p:sp>
        <p:nvSpPr>
          <p:cNvPr id="3" name="Text Placeholder 2">
            <a:extLst>
              <a:ext uri="{FF2B5EF4-FFF2-40B4-BE49-F238E27FC236}">
                <a16:creationId xmlns:a16="http://schemas.microsoft.com/office/drawing/2014/main" id="{A2A4B86E-D7EA-1D71-0CD3-A64D20D75D9E}"/>
              </a:ext>
            </a:extLst>
          </p:cNvPr>
          <p:cNvSpPr>
            <a:spLocks noGrp="1"/>
          </p:cNvSpPr>
          <p:nvPr>
            <p:ph type="body" sz="quarter" idx="13"/>
          </p:nvPr>
        </p:nvSpPr>
        <p:spPr>
          <a:xfrm>
            <a:off x="647998" y="6157732"/>
            <a:ext cx="9514573" cy="376268"/>
          </a:xfrm>
        </p:spPr>
        <p:txBody>
          <a:bodyPr/>
          <a:lstStyle/>
          <a:p>
            <a:r>
              <a:rPr lang="en-CA" sz="1000" i="0" dirty="0"/>
              <a:t>1. </a:t>
            </a:r>
            <a:r>
              <a:rPr lang="en-CA" sz="1000" i="0" dirty="0" err="1"/>
              <a:t>Hinney</a:t>
            </a:r>
            <a:r>
              <a:rPr lang="en-CA" sz="1000" i="0" dirty="0"/>
              <a:t> A et al. </a:t>
            </a:r>
            <a:r>
              <a:rPr lang="en-CA" sz="1000" i="0" dirty="0" err="1"/>
              <a:t>Eur</a:t>
            </a:r>
            <a:r>
              <a:rPr lang="en-CA" sz="1000" i="0" dirty="0"/>
              <a:t> Child </a:t>
            </a:r>
            <a:r>
              <a:rPr lang="en-CA" sz="1000" i="0" dirty="0" err="1"/>
              <a:t>Adolesc</a:t>
            </a:r>
            <a:r>
              <a:rPr lang="en-CA" sz="1000" i="0" dirty="0"/>
              <a:t> Psychiatry 2010;19:297</a:t>
            </a:r>
            <a:r>
              <a:rPr lang="en-CA" sz="1000" i="0" dirty="0">
                <a:cs typeface="Calibri" panose="020F0502020204030204" pitchFamily="34" charset="0"/>
              </a:rPr>
              <a:t>–</a:t>
            </a:r>
            <a:r>
              <a:rPr lang="en-CA" sz="1000" i="0" dirty="0"/>
              <a:t>310; 2. </a:t>
            </a:r>
            <a:r>
              <a:rPr lang="en-US" sz="1000" i="0" dirty="0"/>
              <a:t>Link JC &amp; </a:t>
            </a:r>
            <a:r>
              <a:rPr lang="en-US" sz="1000" i="0" dirty="0" err="1"/>
              <a:t>Reue</a:t>
            </a:r>
            <a:r>
              <a:rPr lang="en-US" sz="1000" i="0" dirty="0"/>
              <a:t> K. Annu Rev </a:t>
            </a:r>
            <a:r>
              <a:rPr lang="en-US" sz="1000" i="0" dirty="0" err="1"/>
              <a:t>Nutr</a:t>
            </a:r>
            <a:r>
              <a:rPr lang="en-US" sz="1000" i="0" dirty="0"/>
              <a:t>. 2017;37:225–245</a:t>
            </a:r>
            <a:r>
              <a:rPr lang="en-CA" sz="1000" i="0" dirty="0"/>
              <a:t>.</a:t>
            </a:r>
          </a:p>
        </p:txBody>
      </p:sp>
      <p:sp>
        <p:nvSpPr>
          <p:cNvPr id="7" name="TextBox 6">
            <a:extLst>
              <a:ext uri="{FF2B5EF4-FFF2-40B4-BE49-F238E27FC236}">
                <a16:creationId xmlns:a16="http://schemas.microsoft.com/office/drawing/2014/main" id="{7F114B9A-1D1B-A042-96DD-594E9F0F4306}"/>
              </a:ext>
            </a:extLst>
          </p:cNvPr>
          <p:cNvSpPr txBox="1"/>
          <p:nvPr/>
        </p:nvSpPr>
        <p:spPr>
          <a:xfrm>
            <a:off x="1006997" y="1909823"/>
            <a:ext cx="10174147" cy="646331"/>
          </a:xfrm>
          <a:prstGeom prst="rect">
            <a:avLst/>
          </a:prstGeom>
          <a:noFill/>
        </p:spPr>
        <p:txBody>
          <a:bodyPr wrap="square" rtlCol="0">
            <a:spAutoFit/>
          </a:bodyPr>
          <a:lstStyle/>
          <a:p>
            <a:pPr marL="285750" indent="-285750">
              <a:buFont typeface="Arial" panose="020B0604020202020204" pitchFamily="34" charset="0"/>
              <a:buChar char="•"/>
            </a:pPr>
            <a:r>
              <a:rPr lang="en-CA" dirty="0"/>
              <a:t>The heritability of obesity and body weight in general is high</a:t>
            </a:r>
            <a:r>
              <a:rPr lang="en-CA" baseline="30000" dirty="0"/>
              <a:t>1,2</a:t>
            </a:r>
          </a:p>
          <a:p>
            <a:pPr marL="285750" indent="-285750">
              <a:buFont typeface="Arial" panose="020B0604020202020204" pitchFamily="34" charset="0"/>
              <a:buChar char="•"/>
            </a:pPr>
            <a:r>
              <a:rPr lang="en-US" b="0" i="0" dirty="0">
                <a:solidFill>
                  <a:srgbClr val="212121"/>
                </a:solidFill>
                <a:effectLst/>
              </a:rPr>
              <a:t>The genetic predisposition to obesity for most individuals, however, has a polygenic basis</a:t>
            </a:r>
            <a:r>
              <a:rPr lang="en-US" b="0" i="0" baseline="30000" dirty="0">
                <a:solidFill>
                  <a:srgbClr val="212121"/>
                </a:solidFill>
                <a:effectLst/>
              </a:rPr>
              <a:t>1</a:t>
            </a:r>
            <a:r>
              <a:rPr lang="en-CA" dirty="0"/>
              <a:t> </a:t>
            </a:r>
          </a:p>
        </p:txBody>
      </p:sp>
      <p:sp>
        <p:nvSpPr>
          <p:cNvPr id="9" name="TextBox 8">
            <a:extLst>
              <a:ext uri="{FF2B5EF4-FFF2-40B4-BE49-F238E27FC236}">
                <a16:creationId xmlns:a16="http://schemas.microsoft.com/office/drawing/2014/main" id="{A1F6627F-99E8-9C16-1264-55D18D44EE32}"/>
              </a:ext>
            </a:extLst>
          </p:cNvPr>
          <p:cNvSpPr txBox="1"/>
          <p:nvPr/>
        </p:nvSpPr>
        <p:spPr>
          <a:xfrm>
            <a:off x="2511706" y="5161444"/>
            <a:ext cx="10050685" cy="821353"/>
          </a:xfrm>
          <a:prstGeom prst="roundRect">
            <a:avLst>
              <a:gd name="adj" fmla="val 37062"/>
            </a:avLst>
          </a:prstGeom>
          <a:solidFill>
            <a:schemeClr val="accent1"/>
          </a:solidFill>
        </p:spPr>
        <p:txBody>
          <a:bodyPr wrap="square">
            <a:spAutoFit/>
          </a:bodyPr>
          <a:lstStyle/>
          <a:p>
            <a:r>
              <a:rPr lang="en-US" b="0" i="0" dirty="0">
                <a:solidFill>
                  <a:schemeClr val="bg1"/>
                </a:solidFill>
                <a:effectLst/>
              </a:rPr>
              <a:t>A polygenic basis of obesity implies that the specific set of polygenic variants relevant for obesity in one individual is unlikely to be the same in another person with obesity</a:t>
            </a:r>
            <a:r>
              <a:rPr lang="en-US" b="0" i="0" baseline="30000" dirty="0">
                <a:solidFill>
                  <a:schemeClr val="bg1"/>
                </a:solidFill>
                <a:effectLst/>
              </a:rPr>
              <a:t>1</a:t>
            </a:r>
            <a:endParaRPr lang="en-CA" baseline="30000" dirty="0">
              <a:solidFill>
                <a:schemeClr val="bg1"/>
              </a:solidFill>
            </a:endParaRPr>
          </a:p>
        </p:txBody>
      </p:sp>
      <p:sp>
        <p:nvSpPr>
          <p:cNvPr id="10" name="TextBox 9">
            <a:extLst>
              <a:ext uri="{FF2B5EF4-FFF2-40B4-BE49-F238E27FC236}">
                <a16:creationId xmlns:a16="http://schemas.microsoft.com/office/drawing/2014/main" id="{E15DE21D-1568-9E17-62B8-B92EB2E72A36}"/>
              </a:ext>
            </a:extLst>
          </p:cNvPr>
          <p:cNvSpPr txBox="1"/>
          <p:nvPr/>
        </p:nvSpPr>
        <p:spPr>
          <a:xfrm>
            <a:off x="-351770" y="2686870"/>
            <a:ext cx="10313042" cy="771346"/>
          </a:xfrm>
          <a:prstGeom prst="roundRect">
            <a:avLst>
              <a:gd name="adj" fmla="val 27997"/>
            </a:avLst>
          </a:prstGeom>
          <a:solidFill>
            <a:schemeClr val="accent1"/>
          </a:solidFill>
        </p:spPr>
        <p:txBody>
          <a:bodyPr wrap="square" rtlCol="0">
            <a:spAutoFit/>
          </a:bodyPr>
          <a:lstStyle/>
          <a:p>
            <a:pPr algn="r"/>
            <a:r>
              <a:rPr lang="en-CA" dirty="0">
                <a:solidFill>
                  <a:schemeClr val="bg1"/>
                </a:solidFill>
              </a:rPr>
              <a:t>Polygenic obesity is due to the simultaneous presence of DNA variations in multiple genes </a:t>
            </a:r>
            <a:br>
              <a:rPr lang="en-CA" dirty="0">
                <a:solidFill>
                  <a:schemeClr val="bg1"/>
                </a:solidFill>
              </a:rPr>
            </a:br>
            <a:r>
              <a:rPr lang="en-CA" dirty="0">
                <a:solidFill>
                  <a:schemeClr val="bg1"/>
                </a:solidFill>
              </a:rPr>
              <a:t>that control body weight</a:t>
            </a:r>
            <a:r>
              <a:rPr lang="en-CA" baseline="30000" dirty="0">
                <a:solidFill>
                  <a:schemeClr val="bg1"/>
                </a:solidFill>
              </a:rPr>
              <a:t>1</a:t>
            </a:r>
            <a:r>
              <a:rPr lang="en-CA" dirty="0">
                <a:solidFill>
                  <a:schemeClr val="bg1"/>
                </a:solidFill>
              </a:rPr>
              <a:t> </a:t>
            </a:r>
          </a:p>
        </p:txBody>
      </p:sp>
      <p:sp>
        <p:nvSpPr>
          <p:cNvPr id="12" name="TextBox 11">
            <a:extLst>
              <a:ext uri="{FF2B5EF4-FFF2-40B4-BE49-F238E27FC236}">
                <a16:creationId xmlns:a16="http://schemas.microsoft.com/office/drawing/2014/main" id="{5A43A73F-E1DB-0502-E151-370F4B9902B0}"/>
              </a:ext>
            </a:extLst>
          </p:cNvPr>
          <p:cNvSpPr txBox="1"/>
          <p:nvPr/>
        </p:nvSpPr>
        <p:spPr>
          <a:xfrm>
            <a:off x="2048719" y="3588933"/>
            <a:ext cx="9878808" cy="646331"/>
          </a:xfrm>
          <a:prstGeom prst="rect">
            <a:avLst/>
          </a:prstGeom>
          <a:noFill/>
        </p:spPr>
        <p:txBody>
          <a:bodyPr wrap="square">
            <a:spAutoFit/>
          </a:bodyPr>
          <a:lstStyle/>
          <a:p>
            <a:r>
              <a:rPr lang="en-US" b="0" i="0" dirty="0">
                <a:solidFill>
                  <a:srgbClr val="212121"/>
                </a:solidFill>
                <a:effectLst/>
                <a:latin typeface="+mj-lt"/>
              </a:rPr>
              <a:t>Any single variant will have a higher frequency in people with obesity than in people with normal/lean weight:</a:t>
            </a:r>
            <a:r>
              <a:rPr lang="en-US" b="0" i="0" baseline="30000" dirty="0">
                <a:solidFill>
                  <a:srgbClr val="212121"/>
                </a:solidFill>
                <a:effectLst/>
                <a:latin typeface="+mj-lt"/>
              </a:rPr>
              <a:t>1</a:t>
            </a:r>
            <a:endParaRPr lang="en-CA" baseline="30000" dirty="0">
              <a:latin typeface="+mj-lt"/>
            </a:endParaRPr>
          </a:p>
        </p:txBody>
      </p:sp>
      <p:sp>
        <p:nvSpPr>
          <p:cNvPr id="14" name="TextBox 13">
            <a:extLst>
              <a:ext uri="{FF2B5EF4-FFF2-40B4-BE49-F238E27FC236}">
                <a16:creationId xmlns:a16="http://schemas.microsoft.com/office/drawing/2014/main" id="{EE088982-0A1A-FCDC-2532-188DF1BC36DA}"/>
              </a:ext>
            </a:extLst>
          </p:cNvPr>
          <p:cNvSpPr txBox="1"/>
          <p:nvPr/>
        </p:nvSpPr>
        <p:spPr>
          <a:xfrm>
            <a:off x="9348486" y="4406182"/>
            <a:ext cx="1820119" cy="338554"/>
          </a:xfrm>
          <a:prstGeom prst="rect">
            <a:avLst/>
          </a:prstGeom>
          <a:noFill/>
        </p:spPr>
        <p:txBody>
          <a:bodyPr wrap="square">
            <a:spAutoFit/>
          </a:bodyPr>
          <a:lstStyle/>
          <a:p>
            <a:pPr algn="ctr"/>
            <a:r>
              <a:rPr lang="en-US" sz="1600" b="1" i="0">
                <a:solidFill>
                  <a:srgbClr val="212121"/>
                </a:solidFill>
                <a:effectLst/>
                <a:latin typeface="+mj-lt"/>
              </a:rPr>
              <a:t>Increased BMI</a:t>
            </a:r>
            <a:endParaRPr lang="en-CA" sz="1600" b="1">
              <a:latin typeface="+mj-lt"/>
            </a:endParaRPr>
          </a:p>
        </p:txBody>
      </p:sp>
      <p:sp>
        <p:nvSpPr>
          <p:cNvPr id="18" name="TextBox 17">
            <a:extLst>
              <a:ext uri="{FF2B5EF4-FFF2-40B4-BE49-F238E27FC236}">
                <a16:creationId xmlns:a16="http://schemas.microsoft.com/office/drawing/2014/main" id="{1FA05180-6672-7BF7-F615-6E97B1834B52}"/>
              </a:ext>
            </a:extLst>
          </p:cNvPr>
          <p:cNvSpPr txBox="1"/>
          <p:nvPr/>
        </p:nvSpPr>
        <p:spPr>
          <a:xfrm>
            <a:off x="1644576" y="4404695"/>
            <a:ext cx="2814186" cy="338554"/>
          </a:xfrm>
          <a:prstGeom prst="rect">
            <a:avLst/>
          </a:prstGeom>
          <a:noFill/>
        </p:spPr>
        <p:txBody>
          <a:bodyPr wrap="square">
            <a:spAutoFit/>
          </a:bodyPr>
          <a:lstStyle/>
          <a:p>
            <a:pPr algn="ctr"/>
            <a:r>
              <a:rPr lang="en-US" sz="1600" b="1">
                <a:solidFill>
                  <a:srgbClr val="212121"/>
                </a:solidFill>
                <a:latin typeface="+mj-lt"/>
              </a:rPr>
              <a:t>M</a:t>
            </a:r>
            <a:r>
              <a:rPr lang="en-US" sz="1600" b="1" i="0">
                <a:solidFill>
                  <a:srgbClr val="212121"/>
                </a:solidFill>
                <a:effectLst/>
                <a:latin typeface="+mj-lt"/>
              </a:rPr>
              <a:t>any polygenic variants </a:t>
            </a:r>
            <a:endParaRPr lang="en-CA" sz="1600" b="1">
              <a:latin typeface="+mj-lt"/>
            </a:endParaRPr>
          </a:p>
        </p:txBody>
      </p:sp>
      <p:sp>
        <p:nvSpPr>
          <p:cNvPr id="20" name="TextBox 19">
            <a:extLst>
              <a:ext uri="{FF2B5EF4-FFF2-40B4-BE49-F238E27FC236}">
                <a16:creationId xmlns:a16="http://schemas.microsoft.com/office/drawing/2014/main" id="{121EAEAF-F93B-0ED0-3E3A-C578D51E9282}"/>
              </a:ext>
            </a:extLst>
          </p:cNvPr>
          <p:cNvSpPr txBox="1"/>
          <p:nvPr/>
        </p:nvSpPr>
        <p:spPr>
          <a:xfrm>
            <a:off x="5445706" y="4408163"/>
            <a:ext cx="2814186" cy="338554"/>
          </a:xfrm>
          <a:prstGeom prst="rect">
            <a:avLst/>
          </a:prstGeom>
          <a:noFill/>
        </p:spPr>
        <p:txBody>
          <a:bodyPr wrap="square">
            <a:spAutoFit/>
          </a:bodyPr>
          <a:lstStyle/>
          <a:p>
            <a:pPr algn="ctr"/>
            <a:r>
              <a:rPr lang="en-US" sz="1600" b="1" i="0">
                <a:solidFill>
                  <a:srgbClr val="212121"/>
                </a:solidFill>
                <a:effectLst/>
                <a:latin typeface="+mj-lt"/>
              </a:rPr>
              <a:t>Body weight, obesity </a:t>
            </a:r>
            <a:endParaRPr lang="en-CA" sz="1600" b="1">
              <a:latin typeface="+mj-lt"/>
            </a:endParaRPr>
          </a:p>
        </p:txBody>
      </p:sp>
      <p:sp>
        <p:nvSpPr>
          <p:cNvPr id="21" name="Arrow: Down 20">
            <a:extLst>
              <a:ext uri="{FF2B5EF4-FFF2-40B4-BE49-F238E27FC236}">
                <a16:creationId xmlns:a16="http://schemas.microsoft.com/office/drawing/2014/main" id="{D15E2642-3BA5-D20C-C60E-B7CC361F2397}"/>
              </a:ext>
            </a:extLst>
          </p:cNvPr>
          <p:cNvSpPr/>
          <p:nvPr/>
        </p:nvSpPr>
        <p:spPr>
          <a:xfrm flipV="1">
            <a:off x="5312549" y="4394829"/>
            <a:ext cx="360000" cy="396000"/>
          </a:xfrm>
          <a:prstGeom prst="downArrow">
            <a:avLst/>
          </a:prstGeom>
          <a:solidFill>
            <a:schemeClr val="tx1"/>
          </a:solidFill>
          <a:ln w="9525">
            <a:noFill/>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Verdana"/>
              <a:ea typeface="+mn-ea"/>
              <a:cs typeface="+mn-cs"/>
            </a:endParaRPr>
          </a:p>
        </p:txBody>
      </p:sp>
      <p:sp>
        <p:nvSpPr>
          <p:cNvPr id="22" name="Arrow: Down 21">
            <a:extLst>
              <a:ext uri="{FF2B5EF4-FFF2-40B4-BE49-F238E27FC236}">
                <a16:creationId xmlns:a16="http://schemas.microsoft.com/office/drawing/2014/main" id="{D525829C-649F-0142-9B1E-CAC371647E8E}"/>
              </a:ext>
            </a:extLst>
          </p:cNvPr>
          <p:cNvSpPr/>
          <p:nvPr/>
        </p:nvSpPr>
        <p:spPr>
          <a:xfrm flipV="1">
            <a:off x="9078295" y="4394829"/>
            <a:ext cx="360000" cy="396000"/>
          </a:xfrm>
          <a:prstGeom prst="downArrow">
            <a:avLst/>
          </a:prstGeom>
          <a:solidFill>
            <a:schemeClr val="tx1"/>
          </a:solidFill>
          <a:ln w="9525">
            <a:noFill/>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A6F4C642-18E3-64DC-AE0A-2FB1201A16B9}"/>
              </a:ext>
            </a:extLst>
          </p:cNvPr>
          <p:cNvSpPr txBox="1"/>
          <p:nvPr/>
        </p:nvSpPr>
        <p:spPr>
          <a:xfrm>
            <a:off x="702182" y="4319351"/>
            <a:ext cx="928973" cy="432792"/>
          </a:xfrm>
          <a:prstGeom prst="roundRect">
            <a:avLst>
              <a:gd name="adj" fmla="val 50000"/>
            </a:avLst>
          </a:prstGeom>
          <a:solidFill>
            <a:schemeClr val="bg1"/>
          </a:solidFill>
          <a:ln>
            <a:solidFill>
              <a:schemeClr val="accent3"/>
            </a:solidFill>
          </a:ln>
        </p:spPr>
        <p:txBody>
          <a:bodyPr wrap="square" rtlCol="0">
            <a:spAutoFit/>
          </a:bodyPr>
          <a:lstStyle/>
          <a:p>
            <a:pPr algn="ctr"/>
            <a:r>
              <a:rPr lang="en-CA" sz="1400"/>
              <a:t>Obesity</a:t>
            </a:r>
          </a:p>
        </p:txBody>
      </p:sp>
      <p:cxnSp>
        <p:nvCxnSpPr>
          <p:cNvPr id="28" name="Straight Arrow Connector 27">
            <a:extLst>
              <a:ext uri="{FF2B5EF4-FFF2-40B4-BE49-F238E27FC236}">
                <a16:creationId xmlns:a16="http://schemas.microsoft.com/office/drawing/2014/main" id="{66363833-2CB4-CA7F-13D5-091EF1D1C2F1}"/>
              </a:ext>
            </a:extLst>
          </p:cNvPr>
          <p:cNvCxnSpPr>
            <a:cxnSpLocks/>
          </p:cNvCxnSpPr>
          <p:nvPr/>
        </p:nvCxnSpPr>
        <p:spPr>
          <a:xfrm>
            <a:off x="4562937" y="4592829"/>
            <a:ext cx="483628" cy="2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45CC0FB-1BB3-9649-C6EE-DB27159B011B}"/>
              </a:ext>
            </a:extLst>
          </p:cNvPr>
          <p:cNvCxnSpPr>
            <a:cxnSpLocks/>
          </p:cNvCxnSpPr>
          <p:nvPr/>
        </p:nvCxnSpPr>
        <p:spPr>
          <a:xfrm>
            <a:off x="8214409" y="4589419"/>
            <a:ext cx="483628" cy="2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91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p:bldP spid="14" grpId="0"/>
      <p:bldP spid="18" grpId="0"/>
      <p:bldP spid="20" grpId="0"/>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F4B17E1-C892-4D17-8B16-DA9696C8E278}"/>
              </a:ext>
            </a:extLst>
          </p:cNvPr>
          <p:cNvSpPr>
            <a:spLocks noGrp="1"/>
          </p:cNvSpPr>
          <p:nvPr>
            <p:ph type="title"/>
          </p:nvPr>
        </p:nvSpPr>
        <p:spPr/>
        <p:txBody>
          <a:bodyPr>
            <a:normAutofit fontScale="90000"/>
          </a:bodyPr>
          <a:lstStyle/>
          <a:p>
            <a:r>
              <a:rPr lang="en-US" sz="4900"/>
              <a:t>Genetics may limit the influence of environmental factors on body weight</a:t>
            </a:r>
            <a:endParaRPr lang="en-US" sz="2000">
              <a:solidFill>
                <a:schemeClr val="accent5"/>
              </a:solidFill>
            </a:endParaRPr>
          </a:p>
        </p:txBody>
      </p:sp>
      <p:sp>
        <p:nvSpPr>
          <p:cNvPr id="18" name="Text Placeholder 17">
            <a:extLst>
              <a:ext uri="{FF2B5EF4-FFF2-40B4-BE49-F238E27FC236}">
                <a16:creationId xmlns:a16="http://schemas.microsoft.com/office/drawing/2014/main" id="{EB8533F0-00F8-4CFD-BFF2-3ECF2203FF0A}"/>
              </a:ext>
            </a:extLst>
          </p:cNvPr>
          <p:cNvSpPr>
            <a:spLocks noGrp="1"/>
          </p:cNvSpPr>
          <p:nvPr>
            <p:ph type="body" sz="quarter" idx="13"/>
          </p:nvPr>
        </p:nvSpPr>
        <p:spPr/>
        <p:txBody>
          <a:bodyPr/>
          <a:lstStyle/>
          <a:p>
            <a:r>
              <a:rPr lang="en-US" sz="1000" i="0" dirty="0"/>
              <a:t>1. </a:t>
            </a:r>
            <a:r>
              <a:rPr lang="en-US" sz="1000" i="0" dirty="0" err="1"/>
              <a:t>Börjeson</a:t>
            </a:r>
            <a:r>
              <a:rPr lang="en-US" sz="1000" i="0" dirty="0"/>
              <a:t> M et al. Acta </a:t>
            </a:r>
            <a:r>
              <a:rPr lang="en-US" sz="1000" i="0" dirty="0" err="1"/>
              <a:t>Paediatr</a:t>
            </a:r>
            <a:r>
              <a:rPr lang="en-US" sz="1000" i="0" dirty="0"/>
              <a:t> </a:t>
            </a:r>
            <a:r>
              <a:rPr lang="en-US" sz="1000" i="0" dirty="0" err="1"/>
              <a:t>Scand</a:t>
            </a:r>
            <a:r>
              <a:rPr lang="en-US" sz="1000" i="0" dirty="0"/>
              <a:t> 1976;65:279</a:t>
            </a:r>
            <a:r>
              <a:rPr lang="en-US" sz="1000" i="0" dirty="0">
                <a:cs typeface="Calibri" panose="020F0502020204030204" pitchFamily="34" charset="0"/>
              </a:rPr>
              <a:t>–2</a:t>
            </a:r>
            <a:r>
              <a:rPr lang="en-US" sz="1000" i="0" dirty="0"/>
              <a:t>87; 2. Link JC &amp; </a:t>
            </a:r>
            <a:r>
              <a:rPr lang="en-US" sz="1000" i="0" dirty="0" err="1"/>
              <a:t>Reue</a:t>
            </a:r>
            <a:r>
              <a:rPr lang="en-US" sz="1000" i="0" dirty="0"/>
              <a:t> K. Annu Rev </a:t>
            </a:r>
            <a:r>
              <a:rPr lang="en-US" sz="1000" i="0" dirty="0" err="1"/>
              <a:t>Nutr</a:t>
            </a:r>
            <a:r>
              <a:rPr lang="en-US" sz="1000" i="0" dirty="0"/>
              <a:t>. 2017;37:225–245. </a:t>
            </a:r>
          </a:p>
        </p:txBody>
      </p:sp>
      <p:sp>
        <p:nvSpPr>
          <p:cNvPr id="6" name="TextBox 5">
            <a:extLst>
              <a:ext uri="{FF2B5EF4-FFF2-40B4-BE49-F238E27FC236}">
                <a16:creationId xmlns:a16="http://schemas.microsoft.com/office/drawing/2014/main" id="{922C28B2-E8F6-4B79-A104-659BB3A98714}"/>
              </a:ext>
            </a:extLst>
          </p:cNvPr>
          <p:cNvSpPr txBox="1"/>
          <p:nvPr/>
        </p:nvSpPr>
        <p:spPr>
          <a:xfrm>
            <a:off x="565092" y="2420745"/>
            <a:ext cx="5526148" cy="495942"/>
          </a:xfrm>
          <a:prstGeom prst="rect">
            <a:avLst/>
          </a:prstGeom>
          <a:solidFill>
            <a:schemeClr val="accent1">
              <a:lumMod val="100000"/>
            </a:schemeClr>
          </a:solidFill>
          <a:effectLst/>
          <a:scene3d>
            <a:camera prst="orthographicFront">
              <a:rot lat="0" lon="0" rev="0"/>
            </a:camera>
            <a:lightRig rig="threePt" dir="t">
              <a:rot lat="0" lon="0" rev="0"/>
            </a:lightRig>
          </a:scene3d>
          <a:sp3d prstMaterial="flat">
            <a:contourClr>
              <a:srgbClr val="000000"/>
            </a:contourClr>
          </a:sp3d>
        </p:spPr>
        <p:txBody>
          <a:bodyPr wrap="square" rtlCol="0" anchor="ctr" anchorCtr="0">
            <a:no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lumMod val="100000"/>
                  </a:srgbClr>
                </a:solidFill>
                <a:effectLst/>
                <a:uLnTx/>
                <a:uFillTx/>
                <a:ea typeface="+mn-ea"/>
                <a:cs typeface="Arial" charset="0"/>
              </a:rPr>
              <a:t>Monozygotic (identical) twins</a:t>
            </a:r>
          </a:p>
        </p:txBody>
      </p:sp>
      <p:sp>
        <p:nvSpPr>
          <p:cNvPr id="10" name="TextBox 9">
            <a:extLst>
              <a:ext uri="{FF2B5EF4-FFF2-40B4-BE49-F238E27FC236}">
                <a16:creationId xmlns:a16="http://schemas.microsoft.com/office/drawing/2014/main" id="{65C7F53A-728F-4B32-9CA4-0DD7BF2FF728}"/>
              </a:ext>
            </a:extLst>
          </p:cNvPr>
          <p:cNvSpPr txBox="1"/>
          <p:nvPr/>
        </p:nvSpPr>
        <p:spPr>
          <a:xfrm>
            <a:off x="6322262" y="2420746"/>
            <a:ext cx="5330092" cy="495942"/>
          </a:xfrm>
          <a:prstGeom prst="rect">
            <a:avLst/>
          </a:prstGeom>
          <a:solidFill>
            <a:schemeClr val="accent1">
              <a:lumMod val="100000"/>
            </a:schemeClr>
          </a:solidFill>
          <a:effectLst/>
          <a:scene3d>
            <a:camera prst="orthographicFront">
              <a:rot lat="0" lon="0" rev="0"/>
            </a:camera>
            <a:lightRig rig="threePt" dir="t">
              <a:rot lat="0" lon="0" rev="0"/>
            </a:lightRig>
          </a:scene3d>
          <a:sp3d prstMaterial="flat">
            <a:contourClr>
              <a:srgbClr val="000000"/>
            </a:contourClr>
          </a:sp3d>
        </p:spPr>
        <p:txBody>
          <a:bodyPr wrap="square" rtlCol="0" anchor="ctr" anchorCtr="0">
            <a:no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lumMod val="100000"/>
                  </a:srgbClr>
                </a:solidFill>
                <a:effectLst/>
                <a:uLnTx/>
                <a:uFillTx/>
                <a:ea typeface="+mn-ea"/>
                <a:cs typeface="Arial" charset="0"/>
              </a:rPr>
              <a:t>Dizygotic (fraternal) twins</a:t>
            </a:r>
          </a:p>
        </p:txBody>
      </p:sp>
      <p:sp>
        <p:nvSpPr>
          <p:cNvPr id="12" name="TextBox 11">
            <a:extLst>
              <a:ext uri="{FF2B5EF4-FFF2-40B4-BE49-F238E27FC236}">
                <a16:creationId xmlns:a16="http://schemas.microsoft.com/office/drawing/2014/main" id="{14A4FB86-4B4D-4FD1-B7C0-58E39CB24EC8}"/>
              </a:ext>
            </a:extLst>
          </p:cNvPr>
          <p:cNvSpPr txBox="1"/>
          <p:nvPr/>
        </p:nvSpPr>
        <p:spPr>
          <a:xfrm>
            <a:off x="711892" y="2988510"/>
            <a:ext cx="5232549" cy="666977"/>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ea typeface="+mn-ea"/>
                <a:cs typeface="Arial" charset="0"/>
              </a:rPr>
              <a:t>Relatively </a:t>
            </a:r>
            <a:r>
              <a:rPr kumimoji="0" lang="en-US" sz="1800" b="1" i="0" u="none" strike="noStrike" kern="1200" cap="none" spc="0" normalizeH="0" baseline="0" noProof="0">
                <a:ln>
                  <a:noFill/>
                </a:ln>
                <a:effectLst/>
                <a:uLnTx/>
                <a:uFillTx/>
                <a:ea typeface="+mn-ea"/>
                <a:cs typeface="Arial" charset="0"/>
              </a:rPr>
              <a:t>homogeneous</a:t>
            </a:r>
            <a:r>
              <a:rPr kumimoji="0" lang="en-US" sz="1800" b="0" i="0" u="none" strike="noStrike" kern="1200" cap="none" spc="0" normalizeH="0" baseline="0" noProof="0">
                <a:ln>
                  <a:noFill/>
                </a:ln>
                <a:effectLst/>
                <a:uLnTx/>
                <a:uFillTx/>
                <a:ea typeface="+mn-ea"/>
                <a:cs typeface="Arial" charset="0"/>
              </a:rPr>
              <a:t> body type</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ea typeface="+mn-ea"/>
                <a:cs typeface="Arial" charset="0"/>
              </a:rPr>
              <a:t>between twins</a:t>
            </a:r>
          </a:p>
        </p:txBody>
      </p:sp>
      <p:sp>
        <p:nvSpPr>
          <p:cNvPr id="13" name="TextBox 12">
            <a:extLst>
              <a:ext uri="{FF2B5EF4-FFF2-40B4-BE49-F238E27FC236}">
                <a16:creationId xmlns:a16="http://schemas.microsoft.com/office/drawing/2014/main" id="{8A4BDDF2-B44C-4C98-A684-4F592C1915B0}"/>
              </a:ext>
            </a:extLst>
          </p:cNvPr>
          <p:cNvSpPr txBox="1"/>
          <p:nvPr/>
        </p:nvSpPr>
        <p:spPr>
          <a:xfrm>
            <a:off x="6427500" y="2988510"/>
            <a:ext cx="5119617" cy="666977"/>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ea typeface="+mn-ea"/>
                <a:cs typeface="Arial" charset="0"/>
              </a:rPr>
              <a:t>Relatively </a:t>
            </a:r>
            <a:r>
              <a:rPr kumimoji="0" lang="en-US" sz="1800" b="1" i="0" u="none" strike="noStrike" kern="1200" cap="none" spc="0" normalizeH="0" baseline="0" noProof="0">
                <a:ln>
                  <a:noFill/>
                </a:ln>
                <a:effectLst/>
                <a:uLnTx/>
                <a:uFillTx/>
                <a:ea typeface="+mn-ea"/>
                <a:cs typeface="Arial" charset="0"/>
              </a:rPr>
              <a:t>heterogeneous</a:t>
            </a:r>
            <a:r>
              <a:rPr kumimoji="0" lang="en-US" sz="1800" b="0" i="0" u="none" strike="noStrike" kern="1200" cap="none" spc="0" normalizeH="0" baseline="0" noProof="0">
                <a:ln>
                  <a:noFill/>
                </a:ln>
                <a:effectLst/>
                <a:uLnTx/>
                <a:uFillTx/>
                <a:ea typeface="+mn-ea"/>
                <a:cs typeface="Arial" charset="0"/>
              </a:rPr>
              <a:t> body type </a:t>
            </a:r>
            <a:br>
              <a:rPr kumimoji="0" lang="en-US" sz="1800" b="0" i="0" u="none" strike="noStrike" kern="1200" cap="none" spc="0" normalizeH="0" baseline="0" noProof="0">
                <a:ln>
                  <a:noFill/>
                </a:ln>
                <a:effectLst/>
                <a:uLnTx/>
                <a:uFillTx/>
                <a:ea typeface="+mn-ea"/>
                <a:cs typeface="Arial" charset="0"/>
              </a:rPr>
            </a:br>
            <a:r>
              <a:rPr kumimoji="0" lang="en-US" sz="1800" b="0" i="0" u="none" strike="noStrike" kern="1200" cap="none" spc="0" normalizeH="0" baseline="0" noProof="0">
                <a:ln>
                  <a:noFill/>
                </a:ln>
                <a:effectLst/>
                <a:uLnTx/>
                <a:uFillTx/>
                <a:ea typeface="+mn-ea"/>
                <a:cs typeface="Arial" charset="0"/>
              </a:rPr>
              <a:t>between twins</a:t>
            </a:r>
          </a:p>
        </p:txBody>
      </p:sp>
      <p:sp>
        <p:nvSpPr>
          <p:cNvPr id="14" name="Arrow: Left-Right 13">
            <a:extLst>
              <a:ext uri="{FF2B5EF4-FFF2-40B4-BE49-F238E27FC236}">
                <a16:creationId xmlns:a16="http://schemas.microsoft.com/office/drawing/2014/main" id="{14EA5521-9163-4606-9E6E-42A01567B571}"/>
              </a:ext>
            </a:extLst>
          </p:cNvPr>
          <p:cNvSpPr/>
          <p:nvPr/>
        </p:nvSpPr>
        <p:spPr>
          <a:xfrm>
            <a:off x="5840587" y="3111654"/>
            <a:ext cx="730331" cy="410369"/>
          </a:xfrm>
          <a:prstGeom prst="leftRightArrow">
            <a:avLst/>
          </a:prstGeom>
          <a:solidFill>
            <a:schemeClr val="tx1"/>
          </a:solidFill>
          <a:ln w="9525">
            <a:noFill/>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23" name="TextBox 22">
            <a:extLst>
              <a:ext uri="{FF2B5EF4-FFF2-40B4-BE49-F238E27FC236}">
                <a16:creationId xmlns:a16="http://schemas.microsoft.com/office/drawing/2014/main" id="{365FA0A2-0F8F-4CC8-93A4-F6EF153B397B}"/>
              </a:ext>
            </a:extLst>
          </p:cNvPr>
          <p:cNvSpPr txBox="1"/>
          <p:nvPr/>
        </p:nvSpPr>
        <p:spPr>
          <a:xfrm>
            <a:off x="2275438" y="1812877"/>
            <a:ext cx="7641123" cy="369332"/>
          </a:xfrm>
          <a:prstGeom prst="rect">
            <a:avLst/>
          </a:prstGeom>
          <a:noFill/>
        </p:spPr>
        <p:txBody>
          <a:bodyPr wrap="square">
            <a:spAutoFit/>
          </a:bodyPr>
          <a:lstStyle/>
          <a:p>
            <a:r>
              <a:rPr lang="en-US" sz="1800" dirty="0">
                <a:solidFill>
                  <a:schemeClr val="accent5"/>
                </a:solidFill>
              </a:rPr>
              <a:t>Concordance of body types is higher in monozygotic than dizygotic twins</a:t>
            </a:r>
            <a:r>
              <a:rPr lang="en-US" sz="1800" baseline="30000" dirty="0">
                <a:solidFill>
                  <a:schemeClr val="accent5"/>
                </a:solidFill>
              </a:rPr>
              <a:t>1</a:t>
            </a:r>
            <a:endParaRPr lang="en-CA" baseline="30000" dirty="0"/>
          </a:p>
        </p:txBody>
      </p:sp>
      <p:grpSp>
        <p:nvGrpSpPr>
          <p:cNvPr id="2" name="Group 1">
            <a:extLst>
              <a:ext uri="{FF2B5EF4-FFF2-40B4-BE49-F238E27FC236}">
                <a16:creationId xmlns:a16="http://schemas.microsoft.com/office/drawing/2014/main" id="{1F4B871B-1B2F-5444-C2C3-0F806448FA98}"/>
              </a:ext>
            </a:extLst>
          </p:cNvPr>
          <p:cNvGrpSpPr/>
          <p:nvPr/>
        </p:nvGrpSpPr>
        <p:grpSpPr>
          <a:xfrm>
            <a:off x="2625960" y="3823599"/>
            <a:ext cx="1404413" cy="782730"/>
            <a:chOff x="2461999" y="4559047"/>
            <a:chExt cx="1404413" cy="782730"/>
          </a:xfrm>
        </p:grpSpPr>
        <p:grpSp>
          <p:nvGrpSpPr>
            <p:cNvPr id="11" name="Group 10">
              <a:extLst>
                <a:ext uri="{FF2B5EF4-FFF2-40B4-BE49-F238E27FC236}">
                  <a16:creationId xmlns:a16="http://schemas.microsoft.com/office/drawing/2014/main" id="{24DD7994-EA30-8EF7-2E27-7449E54C2BB3}"/>
                </a:ext>
              </a:extLst>
            </p:cNvPr>
            <p:cNvGrpSpPr/>
            <p:nvPr/>
          </p:nvGrpSpPr>
          <p:grpSpPr>
            <a:xfrm>
              <a:off x="2461999" y="4559047"/>
              <a:ext cx="430211" cy="782730"/>
              <a:chOff x="-2116458" y="3653464"/>
              <a:chExt cx="430211" cy="782730"/>
            </a:xfrm>
            <a:solidFill>
              <a:schemeClr val="tx1"/>
            </a:solidFill>
          </p:grpSpPr>
          <p:sp>
            <p:nvSpPr>
              <p:cNvPr id="15" name="Freeform 110">
                <a:extLst>
                  <a:ext uri="{FF2B5EF4-FFF2-40B4-BE49-F238E27FC236}">
                    <a16:creationId xmlns:a16="http://schemas.microsoft.com/office/drawing/2014/main" id="{334B528F-1661-1A62-DD42-EE9CC2E70663}"/>
                  </a:ext>
                </a:extLst>
              </p:cNvPr>
              <p:cNvSpPr>
                <a:spLocks noEditPoints="1"/>
              </p:cNvSpPr>
              <p:nvPr/>
            </p:nvSpPr>
            <p:spPr bwMode="auto">
              <a:xfrm>
                <a:off x="-2116458" y="3818287"/>
                <a:ext cx="430211" cy="617907"/>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1">
                <a:extLst>
                  <a:ext uri="{FF2B5EF4-FFF2-40B4-BE49-F238E27FC236}">
                    <a16:creationId xmlns:a16="http://schemas.microsoft.com/office/drawing/2014/main" id="{98B3C6FA-2645-2D46-70B4-733D25546C67}"/>
                  </a:ext>
                </a:extLst>
              </p:cNvPr>
              <p:cNvSpPr>
                <a:spLocks/>
              </p:cNvSpPr>
              <p:nvPr/>
            </p:nvSpPr>
            <p:spPr bwMode="auto">
              <a:xfrm>
                <a:off x="-1988302" y="3653464"/>
                <a:ext cx="173537" cy="173537"/>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EDB3A6E8-BB7C-692D-CB0C-75286108B1FF}"/>
                </a:ext>
              </a:extLst>
            </p:cNvPr>
            <p:cNvGrpSpPr/>
            <p:nvPr/>
          </p:nvGrpSpPr>
          <p:grpSpPr>
            <a:xfrm>
              <a:off x="3436201" y="4559047"/>
              <a:ext cx="430211" cy="782730"/>
              <a:chOff x="-2116458" y="3653464"/>
              <a:chExt cx="430211" cy="782730"/>
            </a:xfrm>
            <a:solidFill>
              <a:schemeClr val="tx1"/>
            </a:solidFill>
          </p:grpSpPr>
          <p:sp>
            <p:nvSpPr>
              <p:cNvPr id="20" name="Freeform 110">
                <a:extLst>
                  <a:ext uri="{FF2B5EF4-FFF2-40B4-BE49-F238E27FC236}">
                    <a16:creationId xmlns:a16="http://schemas.microsoft.com/office/drawing/2014/main" id="{E5AC23C6-BB9D-C0B8-4206-994A03970A52}"/>
                  </a:ext>
                </a:extLst>
              </p:cNvPr>
              <p:cNvSpPr>
                <a:spLocks noEditPoints="1"/>
              </p:cNvSpPr>
              <p:nvPr/>
            </p:nvSpPr>
            <p:spPr bwMode="auto">
              <a:xfrm>
                <a:off x="-2116458" y="3818287"/>
                <a:ext cx="430211" cy="617907"/>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1">
                <a:extLst>
                  <a:ext uri="{FF2B5EF4-FFF2-40B4-BE49-F238E27FC236}">
                    <a16:creationId xmlns:a16="http://schemas.microsoft.com/office/drawing/2014/main" id="{6EFCF609-D1C8-974C-F12D-9F5809B83BAA}"/>
                  </a:ext>
                </a:extLst>
              </p:cNvPr>
              <p:cNvSpPr>
                <a:spLocks/>
              </p:cNvSpPr>
              <p:nvPr/>
            </p:nvSpPr>
            <p:spPr bwMode="auto">
              <a:xfrm>
                <a:off x="-1988302" y="3653464"/>
                <a:ext cx="173537" cy="173537"/>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a:extLst>
              <a:ext uri="{FF2B5EF4-FFF2-40B4-BE49-F238E27FC236}">
                <a16:creationId xmlns:a16="http://schemas.microsoft.com/office/drawing/2014/main" id="{14C05C2A-B315-2318-8792-FA89D49284FD}"/>
              </a:ext>
            </a:extLst>
          </p:cNvPr>
          <p:cNvGrpSpPr/>
          <p:nvPr/>
        </p:nvGrpSpPr>
        <p:grpSpPr>
          <a:xfrm>
            <a:off x="8339697" y="3823599"/>
            <a:ext cx="1338011" cy="782730"/>
            <a:chOff x="8339697" y="4583883"/>
            <a:chExt cx="1338011" cy="782730"/>
          </a:xfrm>
        </p:grpSpPr>
        <p:grpSp>
          <p:nvGrpSpPr>
            <p:cNvPr id="22" name="Group 21">
              <a:extLst>
                <a:ext uri="{FF2B5EF4-FFF2-40B4-BE49-F238E27FC236}">
                  <a16:creationId xmlns:a16="http://schemas.microsoft.com/office/drawing/2014/main" id="{5DD024F9-A098-B0A5-1D40-19A43F7761F8}"/>
                </a:ext>
              </a:extLst>
            </p:cNvPr>
            <p:cNvGrpSpPr/>
            <p:nvPr/>
          </p:nvGrpSpPr>
          <p:grpSpPr>
            <a:xfrm>
              <a:off x="8339697" y="4583883"/>
              <a:ext cx="387423" cy="782730"/>
              <a:chOff x="-2116458" y="3653464"/>
              <a:chExt cx="430211" cy="782730"/>
            </a:xfrm>
            <a:solidFill>
              <a:schemeClr val="tx1"/>
            </a:solidFill>
          </p:grpSpPr>
          <p:sp>
            <p:nvSpPr>
              <p:cNvPr id="24" name="Freeform 110">
                <a:extLst>
                  <a:ext uri="{FF2B5EF4-FFF2-40B4-BE49-F238E27FC236}">
                    <a16:creationId xmlns:a16="http://schemas.microsoft.com/office/drawing/2014/main" id="{6A5E69FE-51BF-ECBC-82C4-A94E321D6451}"/>
                  </a:ext>
                </a:extLst>
              </p:cNvPr>
              <p:cNvSpPr>
                <a:spLocks noEditPoints="1"/>
              </p:cNvSpPr>
              <p:nvPr/>
            </p:nvSpPr>
            <p:spPr bwMode="auto">
              <a:xfrm>
                <a:off x="-2116458" y="3818287"/>
                <a:ext cx="430211" cy="617907"/>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11">
                <a:extLst>
                  <a:ext uri="{FF2B5EF4-FFF2-40B4-BE49-F238E27FC236}">
                    <a16:creationId xmlns:a16="http://schemas.microsoft.com/office/drawing/2014/main" id="{CD89317C-069E-BEE1-B465-5CB1EA894701}"/>
                  </a:ext>
                </a:extLst>
              </p:cNvPr>
              <p:cNvSpPr>
                <a:spLocks/>
              </p:cNvSpPr>
              <p:nvPr/>
            </p:nvSpPr>
            <p:spPr bwMode="auto">
              <a:xfrm>
                <a:off x="-1988302" y="3653464"/>
                <a:ext cx="173537" cy="173537"/>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A46C4844-B9EB-D6A0-DB3D-C853B537D434}"/>
                </a:ext>
              </a:extLst>
            </p:cNvPr>
            <p:cNvGrpSpPr/>
            <p:nvPr/>
          </p:nvGrpSpPr>
          <p:grpSpPr>
            <a:xfrm>
              <a:off x="9185381" y="4606514"/>
              <a:ext cx="492327" cy="737468"/>
              <a:chOff x="5234578" y="2207150"/>
              <a:chExt cx="426108" cy="737468"/>
            </a:xfrm>
            <a:solidFill>
              <a:schemeClr val="tx1"/>
            </a:solidFill>
          </p:grpSpPr>
          <p:sp>
            <p:nvSpPr>
              <p:cNvPr id="27" name="Freeform 26">
                <a:extLst>
                  <a:ext uri="{FF2B5EF4-FFF2-40B4-BE49-F238E27FC236}">
                    <a16:creationId xmlns:a16="http://schemas.microsoft.com/office/drawing/2014/main" id="{41D052E5-AE56-A0F7-DF0E-3E2A3BC3DCBC}"/>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a:extLst>
                  <a:ext uri="{FF2B5EF4-FFF2-40B4-BE49-F238E27FC236}">
                    <a16:creationId xmlns:a16="http://schemas.microsoft.com/office/drawing/2014/main" id="{00C640C8-35C3-516E-4825-75A70EF7674C}"/>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a:extLst>
                  <a:ext uri="{FF2B5EF4-FFF2-40B4-BE49-F238E27FC236}">
                    <a16:creationId xmlns:a16="http://schemas.microsoft.com/office/drawing/2014/main" id="{B35322E9-3292-6EEA-8B02-2CC4FE95D14A}"/>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8FF9F55E-1F76-23FC-E0C1-9AFA5D2D93CE}"/>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 name="Rectangle 2">
            <a:extLst>
              <a:ext uri="{FF2B5EF4-FFF2-40B4-BE49-F238E27FC236}">
                <a16:creationId xmlns:a16="http://schemas.microsoft.com/office/drawing/2014/main" id="{583D2F28-687B-DA2D-1B27-D24805383A3B}"/>
              </a:ext>
            </a:extLst>
          </p:cNvPr>
          <p:cNvSpPr/>
          <p:nvPr/>
        </p:nvSpPr>
        <p:spPr>
          <a:xfrm>
            <a:off x="0" y="5044609"/>
            <a:ext cx="12192000" cy="7450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heritability of obesity is estimated to be about </a:t>
            </a:r>
            <a:r>
              <a:rPr lang="en-US" sz="2000" b="1" dirty="0">
                <a:solidFill>
                  <a:schemeClr val="tx1"/>
                </a:solidFill>
              </a:rPr>
              <a:t>50–70%</a:t>
            </a:r>
            <a:r>
              <a:rPr lang="en-US" sz="2000" dirty="0">
                <a:solidFill>
                  <a:schemeClr val="tx1"/>
                </a:solidFill>
              </a:rPr>
              <a:t>, indicating that genetics play </a:t>
            </a:r>
            <a:br>
              <a:rPr lang="en-US" sz="2000" dirty="0">
                <a:solidFill>
                  <a:schemeClr val="tx1"/>
                </a:solidFill>
              </a:rPr>
            </a:br>
            <a:r>
              <a:rPr lang="en-US" sz="2000" dirty="0">
                <a:solidFill>
                  <a:schemeClr val="tx1"/>
                </a:solidFill>
              </a:rPr>
              <a:t>a large role in fat accumulation</a:t>
            </a:r>
            <a:r>
              <a:rPr lang="en-US" sz="2000" baseline="30000" dirty="0">
                <a:solidFill>
                  <a:schemeClr val="tx1"/>
                </a:solidFill>
              </a:rPr>
              <a:t>2</a:t>
            </a:r>
          </a:p>
        </p:txBody>
      </p:sp>
    </p:spTree>
    <p:custDataLst>
      <p:tags r:id="rId1"/>
    </p:custDataLst>
    <p:extLst>
      <p:ext uri="{BB962C8B-B14F-4D97-AF65-F5344CB8AC3E}">
        <p14:creationId xmlns:p14="http://schemas.microsoft.com/office/powerpoint/2010/main" val="136669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BA96-CB45-4B82-C389-7853EAB75F0B}"/>
              </a:ext>
            </a:extLst>
          </p:cNvPr>
          <p:cNvSpPr>
            <a:spLocks noGrp="1"/>
          </p:cNvSpPr>
          <p:nvPr>
            <p:ph type="title"/>
          </p:nvPr>
        </p:nvSpPr>
        <p:spPr/>
        <p:txBody>
          <a:bodyPr/>
          <a:lstStyle/>
          <a:p>
            <a:r>
              <a:rPr lang="en-CA"/>
              <a:t>The number of alleles inherited correlates with a higher BMI </a:t>
            </a:r>
          </a:p>
        </p:txBody>
      </p:sp>
      <p:sp>
        <p:nvSpPr>
          <p:cNvPr id="3" name="Text Placeholder 2">
            <a:extLst>
              <a:ext uri="{FF2B5EF4-FFF2-40B4-BE49-F238E27FC236}">
                <a16:creationId xmlns:a16="http://schemas.microsoft.com/office/drawing/2014/main" id="{DDEE0F04-EEAE-1712-107F-917B0B02FC37}"/>
              </a:ext>
            </a:extLst>
          </p:cNvPr>
          <p:cNvSpPr>
            <a:spLocks noGrp="1"/>
          </p:cNvSpPr>
          <p:nvPr>
            <p:ph type="body" sz="quarter" idx="13"/>
          </p:nvPr>
        </p:nvSpPr>
        <p:spPr/>
        <p:txBody>
          <a:bodyPr/>
          <a:lstStyle/>
          <a:p>
            <a:r>
              <a:rPr lang="en-CA" sz="1000" i="0" dirty="0"/>
              <a:t>BMI, body mass index</a:t>
            </a:r>
            <a:br>
              <a:rPr lang="en-CA" sz="1000" i="0" dirty="0"/>
            </a:br>
            <a:r>
              <a:rPr lang="en-CA" sz="1000" i="0" dirty="0"/>
              <a:t>1. </a:t>
            </a:r>
            <a:r>
              <a:rPr lang="en-CA" sz="1000" i="0" dirty="0" err="1"/>
              <a:t>Speliotes</a:t>
            </a:r>
            <a:r>
              <a:rPr lang="en-CA" sz="1000" i="0" dirty="0"/>
              <a:t> EK et al. Nat Genet 2010;42:937</a:t>
            </a:r>
            <a:r>
              <a:rPr lang="en-CA" sz="1000" i="0" dirty="0">
                <a:cs typeface="Calibri" panose="020F0502020204030204" pitchFamily="34" charset="0"/>
              </a:rPr>
              <a:t>–9</a:t>
            </a:r>
            <a:r>
              <a:rPr lang="en-CA" sz="1000" i="0" dirty="0"/>
              <a:t>48; 2. </a:t>
            </a:r>
            <a:r>
              <a:rPr lang="en-US" sz="1000" i="0" dirty="0"/>
              <a:t>Link JC &amp; </a:t>
            </a:r>
            <a:r>
              <a:rPr lang="en-US" sz="1000" i="0" dirty="0" err="1"/>
              <a:t>Reue</a:t>
            </a:r>
            <a:r>
              <a:rPr lang="en-US" sz="1000" i="0" dirty="0"/>
              <a:t> K. Annu Rev </a:t>
            </a:r>
            <a:r>
              <a:rPr lang="en-US" sz="1000" i="0" dirty="0" err="1"/>
              <a:t>Nutr</a:t>
            </a:r>
            <a:r>
              <a:rPr lang="en-US" sz="1000" i="0" dirty="0"/>
              <a:t>. 2017;37:225–245</a:t>
            </a:r>
            <a:r>
              <a:rPr lang="en-CA" sz="1000" i="0" dirty="0"/>
              <a:t>.</a:t>
            </a:r>
          </a:p>
        </p:txBody>
      </p:sp>
      <p:pic>
        <p:nvPicPr>
          <p:cNvPr id="1028" name="Picture 4" hidden="1">
            <a:extLst>
              <a:ext uri="{FF2B5EF4-FFF2-40B4-BE49-F238E27FC236}">
                <a16:creationId xmlns:a16="http://schemas.microsoft.com/office/drawing/2014/main" id="{A54BF477-D250-5CC8-3454-0BDAB22284BD}"/>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13043" r="44350"/>
          <a:stretch/>
        </p:blipFill>
        <p:spPr bwMode="auto">
          <a:xfrm>
            <a:off x="578662" y="1855505"/>
            <a:ext cx="6773429" cy="4149369"/>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04D59970-41AA-74EC-B68B-2294388D4CD5}"/>
              </a:ext>
            </a:extLst>
          </p:cNvPr>
          <p:cNvGrpSpPr/>
          <p:nvPr/>
        </p:nvGrpSpPr>
        <p:grpSpPr>
          <a:xfrm>
            <a:off x="7211505" y="1714363"/>
            <a:ext cx="4142295" cy="2656947"/>
            <a:chOff x="7902618" y="1845367"/>
            <a:chExt cx="3451183" cy="2656947"/>
          </a:xfrm>
        </p:grpSpPr>
        <p:sp>
          <p:nvSpPr>
            <p:cNvPr id="5" name="TextBox 4">
              <a:extLst>
                <a:ext uri="{FF2B5EF4-FFF2-40B4-BE49-F238E27FC236}">
                  <a16:creationId xmlns:a16="http://schemas.microsoft.com/office/drawing/2014/main" id="{90A0CC23-5C15-18B8-FF89-251CCC06D680}"/>
                </a:ext>
              </a:extLst>
            </p:cNvPr>
            <p:cNvSpPr txBox="1"/>
            <p:nvPr/>
          </p:nvSpPr>
          <p:spPr>
            <a:xfrm>
              <a:off x="8037775" y="1986509"/>
              <a:ext cx="3316026" cy="400110"/>
            </a:xfrm>
            <a:prstGeom prst="rect">
              <a:avLst/>
            </a:prstGeom>
            <a:solidFill>
              <a:schemeClr val="bg2"/>
            </a:solidFill>
          </p:spPr>
          <p:txBody>
            <a:bodyPr wrap="square" rtlCol="0">
              <a:spAutoFit/>
            </a:bodyPr>
            <a:lstStyle/>
            <a:p>
              <a:pPr algn="ctr"/>
              <a:r>
                <a:rPr lang="en-CA" sz="2000" b="1"/>
                <a:t>Obesity-related alleles</a:t>
              </a:r>
            </a:p>
          </p:txBody>
        </p:sp>
        <p:sp>
          <p:nvSpPr>
            <p:cNvPr id="6" name="Arrow: Down 5">
              <a:extLst>
                <a:ext uri="{FF2B5EF4-FFF2-40B4-BE49-F238E27FC236}">
                  <a16:creationId xmlns:a16="http://schemas.microsoft.com/office/drawing/2014/main" id="{59489BF5-84B2-65F9-3876-0D0E7992F9A5}"/>
                </a:ext>
              </a:extLst>
            </p:cNvPr>
            <p:cNvSpPr/>
            <p:nvPr/>
          </p:nvSpPr>
          <p:spPr>
            <a:xfrm flipV="1">
              <a:off x="7902618" y="1845367"/>
              <a:ext cx="270313" cy="541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27" name="TextBox 26">
              <a:extLst>
                <a:ext uri="{FF2B5EF4-FFF2-40B4-BE49-F238E27FC236}">
                  <a16:creationId xmlns:a16="http://schemas.microsoft.com/office/drawing/2014/main" id="{8B87FB4A-2B7C-1D87-4967-9AAD8DFC74B9}"/>
                </a:ext>
              </a:extLst>
            </p:cNvPr>
            <p:cNvSpPr txBox="1"/>
            <p:nvPr/>
          </p:nvSpPr>
          <p:spPr>
            <a:xfrm>
              <a:off x="8037775" y="4102204"/>
              <a:ext cx="3316026" cy="400110"/>
            </a:xfrm>
            <a:prstGeom prst="rect">
              <a:avLst/>
            </a:prstGeom>
            <a:solidFill>
              <a:schemeClr val="bg2"/>
            </a:solidFill>
          </p:spPr>
          <p:txBody>
            <a:bodyPr wrap="square" rtlCol="0">
              <a:spAutoFit/>
            </a:bodyPr>
            <a:lstStyle/>
            <a:p>
              <a:pPr algn="ctr"/>
              <a:r>
                <a:rPr lang="en-CA" sz="2000" b="1" dirty="0"/>
                <a:t>Greater adipose deposition</a:t>
              </a:r>
              <a:r>
                <a:rPr lang="en-CA" sz="2000" b="1" baseline="30000" dirty="0"/>
                <a:t>1,2</a:t>
              </a:r>
            </a:p>
          </p:txBody>
        </p:sp>
        <p:cxnSp>
          <p:nvCxnSpPr>
            <p:cNvPr id="29" name="Straight Arrow Connector 28">
              <a:extLst>
                <a:ext uri="{FF2B5EF4-FFF2-40B4-BE49-F238E27FC236}">
                  <a16:creationId xmlns:a16="http://schemas.microsoft.com/office/drawing/2014/main" id="{9B78A6B6-AFAD-B02C-E636-90931C38008E}"/>
                </a:ext>
              </a:extLst>
            </p:cNvPr>
            <p:cNvCxnSpPr>
              <a:cxnSpLocks/>
            </p:cNvCxnSpPr>
            <p:nvPr/>
          </p:nvCxnSpPr>
          <p:spPr>
            <a:xfrm>
              <a:off x="9695788" y="2604655"/>
              <a:ext cx="0" cy="12607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9F0BA24-3610-11F5-91B9-B316E60FBC09}"/>
                </a:ext>
              </a:extLst>
            </p:cNvPr>
            <p:cNvSpPr txBox="1"/>
            <p:nvPr/>
          </p:nvSpPr>
          <p:spPr>
            <a:xfrm>
              <a:off x="8037775" y="3034981"/>
              <a:ext cx="3316026" cy="400110"/>
            </a:xfrm>
            <a:prstGeom prst="rect">
              <a:avLst/>
            </a:prstGeom>
            <a:solidFill>
              <a:schemeClr val="bg1"/>
            </a:solidFill>
            <a:ln>
              <a:solidFill>
                <a:schemeClr val="tx1"/>
              </a:solidFill>
            </a:ln>
          </p:spPr>
          <p:txBody>
            <a:bodyPr wrap="square" rtlCol="0">
              <a:spAutoFit/>
            </a:bodyPr>
            <a:lstStyle/>
            <a:p>
              <a:pPr algn="ctr"/>
              <a:r>
                <a:rPr lang="en-CA" sz="2000" b="1" dirty="0"/>
                <a:t>Positively correlates to</a:t>
              </a:r>
            </a:p>
          </p:txBody>
        </p:sp>
      </p:grpSp>
      <p:sp>
        <p:nvSpPr>
          <p:cNvPr id="14" name="TextBox 13">
            <a:extLst>
              <a:ext uri="{FF2B5EF4-FFF2-40B4-BE49-F238E27FC236}">
                <a16:creationId xmlns:a16="http://schemas.microsoft.com/office/drawing/2014/main" id="{0B9DA566-ACCB-975C-8312-1DCBE031C4EB}"/>
              </a:ext>
            </a:extLst>
          </p:cNvPr>
          <p:cNvSpPr txBox="1"/>
          <p:nvPr/>
        </p:nvSpPr>
        <p:spPr>
          <a:xfrm>
            <a:off x="7352091" y="4792129"/>
            <a:ext cx="4001709" cy="1015663"/>
          </a:xfrm>
          <a:prstGeom prst="rect">
            <a:avLst/>
          </a:prstGeom>
          <a:solidFill>
            <a:schemeClr val="tx1"/>
          </a:solidFill>
        </p:spPr>
        <p:txBody>
          <a:bodyPr wrap="square" rtlCol="0">
            <a:spAutoFit/>
          </a:bodyPr>
          <a:lstStyle/>
          <a:p>
            <a:pPr algn="ctr"/>
            <a:r>
              <a:rPr lang="en-US" sz="2000" b="0" i="0" dirty="0">
                <a:solidFill>
                  <a:schemeClr val="bg1"/>
                </a:solidFill>
                <a:effectLst/>
              </a:rPr>
              <a:t>The additive effects of more obesity-related alleles leads to more adiposity/higher BMI</a:t>
            </a:r>
            <a:r>
              <a:rPr lang="en-US" sz="2000" b="0" i="0" baseline="30000" dirty="0">
                <a:solidFill>
                  <a:schemeClr val="bg1"/>
                </a:solidFill>
                <a:effectLst/>
              </a:rPr>
              <a:t>1,2</a:t>
            </a:r>
            <a:endParaRPr lang="en-CA" sz="2000" baseline="30000" dirty="0">
              <a:solidFill>
                <a:schemeClr val="bg1"/>
              </a:solidFill>
            </a:endParaRPr>
          </a:p>
        </p:txBody>
      </p:sp>
      <p:sp>
        <p:nvSpPr>
          <p:cNvPr id="4" name="Freeform: Shape 3">
            <a:extLst>
              <a:ext uri="{FF2B5EF4-FFF2-40B4-BE49-F238E27FC236}">
                <a16:creationId xmlns:a16="http://schemas.microsoft.com/office/drawing/2014/main" id="{A9434E81-2553-6B3A-8EC1-8B78A8846336}"/>
              </a:ext>
            </a:extLst>
          </p:cNvPr>
          <p:cNvSpPr/>
          <p:nvPr/>
        </p:nvSpPr>
        <p:spPr>
          <a:xfrm>
            <a:off x="1432874" y="1941921"/>
            <a:ext cx="5005633" cy="3421930"/>
          </a:xfrm>
          <a:custGeom>
            <a:avLst/>
            <a:gdLst>
              <a:gd name="connsiteX0" fmla="*/ 0 w 5005633"/>
              <a:gd name="connsiteY0" fmla="*/ 0 h 3421930"/>
              <a:gd name="connsiteX1" fmla="*/ 0 w 5005633"/>
              <a:gd name="connsiteY1" fmla="*/ 3421930 h 3421930"/>
              <a:gd name="connsiteX2" fmla="*/ 5005633 w 5005633"/>
              <a:gd name="connsiteY2" fmla="*/ 3421930 h 3421930"/>
            </a:gdLst>
            <a:ahLst/>
            <a:cxnLst>
              <a:cxn ang="0">
                <a:pos x="connsiteX0" y="connsiteY0"/>
              </a:cxn>
              <a:cxn ang="0">
                <a:pos x="connsiteX1" y="connsiteY1"/>
              </a:cxn>
              <a:cxn ang="0">
                <a:pos x="connsiteX2" y="connsiteY2"/>
              </a:cxn>
            </a:cxnLst>
            <a:rect l="l" t="t" r="r" b="b"/>
            <a:pathLst>
              <a:path w="5005633" h="3421930">
                <a:moveTo>
                  <a:pt x="0" y="0"/>
                </a:moveTo>
                <a:lnTo>
                  <a:pt x="0" y="3421930"/>
                </a:lnTo>
                <a:lnTo>
                  <a:pt x="5005633" y="342193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7" name="TextBox 6">
            <a:extLst>
              <a:ext uri="{FF2B5EF4-FFF2-40B4-BE49-F238E27FC236}">
                <a16:creationId xmlns:a16="http://schemas.microsoft.com/office/drawing/2014/main" id="{0653EDB4-37AB-6B1E-0110-59A7D3178542}"/>
              </a:ext>
            </a:extLst>
          </p:cNvPr>
          <p:cNvSpPr txBox="1"/>
          <p:nvPr/>
        </p:nvSpPr>
        <p:spPr>
          <a:xfrm rot="16200000">
            <a:off x="-95673" y="3498997"/>
            <a:ext cx="1820159" cy="307777"/>
          </a:xfrm>
          <a:prstGeom prst="rect">
            <a:avLst/>
          </a:prstGeom>
          <a:noFill/>
        </p:spPr>
        <p:txBody>
          <a:bodyPr wrap="square" rtlCol="0">
            <a:spAutoFit/>
          </a:bodyPr>
          <a:lstStyle/>
          <a:p>
            <a:pPr algn="ctr"/>
            <a:r>
              <a:rPr lang="en-CA" sz="1400"/>
              <a:t>Mean BMI (kg/m</a:t>
            </a:r>
            <a:r>
              <a:rPr lang="en-CA" sz="1400" baseline="30000"/>
              <a:t>2</a:t>
            </a:r>
            <a:r>
              <a:rPr lang="en-CA" sz="1400"/>
              <a:t>)</a:t>
            </a:r>
          </a:p>
        </p:txBody>
      </p:sp>
      <p:sp>
        <p:nvSpPr>
          <p:cNvPr id="15" name="TextBox 14">
            <a:extLst>
              <a:ext uri="{FF2B5EF4-FFF2-40B4-BE49-F238E27FC236}">
                <a16:creationId xmlns:a16="http://schemas.microsoft.com/office/drawing/2014/main" id="{F9469F4A-349D-D6C5-3117-D3E533DA3D0A}"/>
              </a:ext>
            </a:extLst>
          </p:cNvPr>
          <p:cNvSpPr txBox="1"/>
          <p:nvPr/>
        </p:nvSpPr>
        <p:spPr>
          <a:xfrm>
            <a:off x="2566224" y="5766059"/>
            <a:ext cx="2798306" cy="307777"/>
          </a:xfrm>
          <a:prstGeom prst="rect">
            <a:avLst/>
          </a:prstGeom>
          <a:noFill/>
        </p:spPr>
        <p:txBody>
          <a:bodyPr wrap="square" rtlCol="0">
            <a:spAutoFit/>
          </a:bodyPr>
          <a:lstStyle/>
          <a:p>
            <a:pPr algn="ctr"/>
            <a:r>
              <a:rPr lang="en-CA" sz="1400"/>
              <a:t>Number of weighted risk alleles</a:t>
            </a:r>
          </a:p>
        </p:txBody>
      </p:sp>
      <p:grpSp>
        <p:nvGrpSpPr>
          <p:cNvPr id="12" name="Group 11">
            <a:extLst>
              <a:ext uri="{FF2B5EF4-FFF2-40B4-BE49-F238E27FC236}">
                <a16:creationId xmlns:a16="http://schemas.microsoft.com/office/drawing/2014/main" id="{B196F7C4-7230-AD7D-6E7B-6216EFF1A0F2}"/>
              </a:ext>
            </a:extLst>
          </p:cNvPr>
          <p:cNvGrpSpPr/>
          <p:nvPr/>
        </p:nvGrpSpPr>
        <p:grpSpPr>
          <a:xfrm>
            <a:off x="861753" y="1924054"/>
            <a:ext cx="571121" cy="3500653"/>
            <a:chOff x="5887087" y="1924054"/>
            <a:chExt cx="571121" cy="3500653"/>
          </a:xfrm>
        </p:grpSpPr>
        <p:sp>
          <p:nvSpPr>
            <p:cNvPr id="16" name="TextBox 15">
              <a:extLst>
                <a:ext uri="{FF2B5EF4-FFF2-40B4-BE49-F238E27FC236}">
                  <a16:creationId xmlns:a16="http://schemas.microsoft.com/office/drawing/2014/main" id="{ED93CA13-2B9D-39B1-6E54-9F31153DEF03}"/>
                </a:ext>
              </a:extLst>
            </p:cNvPr>
            <p:cNvSpPr txBox="1"/>
            <p:nvPr/>
          </p:nvSpPr>
          <p:spPr>
            <a:xfrm>
              <a:off x="5887087" y="5147708"/>
              <a:ext cx="488420" cy="276999"/>
            </a:xfrm>
            <a:prstGeom prst="rect">
              <a:avLst/>
            </a:prstGeom>
            <a:noFill/>
          </p:spPr>
          <p:txBody>
            <a:bodyPr wrap="square" rtlCol="0">
              <a:spAutoFit/>
            </a:bodyPr>
            <a:lstStyle/>
            <a:p>
              <a:pPr algn="r"/>
              <a:r>
                <a:rPr lang="en-CA" sz="1200"/>
                <a:t>25</a:t>
              </a:r>
            </a:p>
          </p:txBody>
        </p:sp>
        <p:cxnSp>
          <p:nvCxnSpPr>
            <p:cNvPr id="10" name="Straight Connector 9">
              <a:extLst>
                <a:ext uri="{FF2B5EF4-FFF2-40B4-BE49-F238E27FC236}">
                  <a16:creationId xmlns:a16="http://schemas.microsoft.com/office/drawing/2014/main" id="{5775D848-4FA2-A401-6E82-BEC7CA6B7683}"/>
                </a:ext>
              </a:extLst>
            </p:cNvPr>
            <p:cNvCxnSpPr>
              <a:cxnSpLocks/>
            </p:cNvCxnSpPr>
            <p:nvPr/>
          </p:nvCxnSpPr>
          <p:spPr>
            <a:xfrm flipH="1">
              <a:off x="6336507" y="5286356"/>
              <a:ext cx="121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D718AB-2B8F-6DB1-5137-B84187EC072B}"/>
                </a:ext>
              </a:extLst>
            </p:cNvPr>
            <p:cNvSpPr txBox="1"/>
            <p:nvPr/>
          </p:nvSpPr>
          <p:spPr>
            <a:xfrm>
              <a:off x="5887087" y="4341794"/>
              <a:ext cx="488420" cy="276999"/>
            </a:xfrm>
            <a:prstGeom prst="rect">
              <a:avLst/>
            </a:prstGeom>
            <a:noFill/>
          </p:spPr>
          <p:txBody>
            <a:bodyPr wrap="square" rtlCol="0">
              <a:spAutoFit/>
            </a:bodyPr>
            <a:lstStyle/>
            <a:p>
              <a:pPr algn="r"/>
              <a:r>
                <a:rPr lang="en-CA" sz="1200"/>
                <a:t>26</a:t>
              </a:r>
            </a:p>
          </p:txBody>
        </p:sp>
        <p:cxnSp>
          <p:nvCxnSpPr>
            <p:cNvPr id="22" name="Straight Connector 21">
              <a:extLst>
                <a:ext uri="{FF2B5EF4-FFF2-40B4-BE49-F238E27FC236}">
                  <a16:creationId xmlns:a16="http://schemas.microsoft.com/office/drawing/2014/main" id="{6E5F48AA-ED8F-6433-6E35-43FAB8301FB4}"/>
                </a:ext>
              </a:extLst>
            </p:cNvPr>
            <p:cNvCxnSpPr>
              <a:cxnSpLocks/>
            </p:cNvCxnSpPr>
            <p:nvPr/>
          </p:nvCxnSpPr>
          <p:spPr>
            <a:xfrm flipH="1">
              <a:off x="6336507" y="4480442"/>
              <a:ext cx="121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E925F39-F9EE-3706-2C88-5A6887BC88E8}"/>
                </a:ext>
              </a:extLst>
            </p:cNvPr>
            <p:cNvSpPr txBox="1"/>
            <p:nvPr/>
          </p:nvSpPr>
          <p:spPr>
            <a:xfrm>
              <a:off x="5887087" y="3535880"/>
              <a:ext cx="488420" cy="276999"/>
            </a:xfrm>
            <a:prstGeom prst="rect">
              <a:avLst/>
            </a:prstGeom>
            <a:noFill/>
          </p:spPr>
          <p:txBody>
            <a:bodyPr wrap="square" rtlCol="0">
              <a:spAutoFit/>
            </a:bodyPr>
            <a:lstStyle/>
            <a:p>
              <a:pPr algn="r"/>
              <a:r>
                <a:rPr lang="en-CA" sz="1200"/>
                <a:t>27</a:t>
              </a:r>
            </a:p>
          </p:txBody>
        </p:sp>
        <p:cxnSp>
          <p:nvCxnSpPr>
            <p:cNvPr id="25" name="Straight Connector 24">
              <a:extLst>
                <a:ext uri="{FF2B5EF4-FFF2-40B4-BE49-F238E27FC236}">
                  <a16:creationId xmlns:a16="http://schemas.microsoft.com/office/drawing/2014/main" id="{CB4529F8-69DE-9743-78D8-F4798884DC31}"/>
                </a:ext>
              </a:extLst>
            </p:cNvPr>
            <p:cNvCxnSpPr>
              <a:cxnSpLocks/>
            </p:cNvCxnSpPr>
            <p:nvPr/>
          </p:nvCxnSpPr>
          <p:spPr>
            <a:xfrm flipH="1">
              <a:off x="6336507" y="3674528"/>
              <a:ext cx="121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2A2C929-C1DB-F359-B7DE-3A1A7A7D7E3A}"/>
                </a:ext>
              </a:extLst>
            </p:cNvPr>
            <p:cNvSpPr txBox="1"/>
            <p:nvPr/>
          </p:nvSpPr>
          <p:spPr>
            <a:xfrm>
              <a:off x="5887087" y="2729967"/>
              <a:ext cx="488420" cy="276999"/>
            </a:xfrm>
            <a:prstGeom prst="rect">
              <a:avLst/>
            </a:prstGeom>
            <a:noFill/>
          </p:spPr>
          <p:txBody>
            <a:bodyPr wrap="square" rtlCol="0">
              <a:spAutoFit/>
            </a:bodyPr>
            <a:lstStyle/>
            <a:p>
              <a:pPr algn="r"/>
              <a:r>
                <a:rPr lang="en-CA" sz="1200"/>
                <a:t>28</a:t>
              </a:r>
            </a:p>
          </p:txBody>
        </p:sp>
        <p:cxnSp>
          <p:nvCxnSpPr>
            <p:cNvPr id="30" name="Straight Connector 29">
              <a:extLst>
                <a:ext uri="{FF2B5EF4-FFF2-40B4-BE49-F238E27FC236}">
                  <a16:creationId xmlns:a16="http://schemas.microsoft.com/office/drawing/2014/main" id="{C3D0ACD1-22DE-E5A8-49A9-69CFF7B0A18E}"/>
                </a:ext>
              </a:extLst>
            </p:cNvPr>
            <p:cNvCxnSpPr>
              <a:cxnSpLocks/>
            </p:cNvCxnSpPr>
            <p:nvPr/>
          </p:nvCxnSpPr>
          <p:spPr>
            <a:xfrm flipH="1">
              <a:off x="6336507" y="2868615"/>
              <a:ext cx="121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80AF51D-6996-4822-BFAC-A12F4247B169}"/>
                </a:ext>
              </a:extLst>
            </p:cNvPr>
            <p:cNvSpPr txBox="1"/>
            <p:nvPr/>
          </p:nvSpPr>
          <p:spPr>
            <a:xfrm>
              <a:off x="5887087" y="1924054"/>
              <a:ext cx="488420" cy="276999"/>
            </a:xfrm>
            <a:prstGeom prst="rect">
              <a:avLst/>
            </a:prstGeom>
            <a:noFill/>
          </p:spPr>
          <p:txBody>
            <a:bodyPr wrap="square" rtlCol="0">
              <a:spAutoFit/>
            </a:bodyPr>
            <a:lstStyle/>
            <a:p>
              <a:pPr algn="r"/>
              <a:r>
                <a:rPr lang="en-CA" sz="1200"/>
                <a:t>29</a:t>
              </a:r>
            </a:p>
          </p:txBody>
        </p:sp>
        <p:cxnSp>
          <p:nvCxnSpPr>
            <p:cNvPr id="35" name="Straight Connector 34">
              <a:extLst>
                <a:ext uri="{FF2B5EF4-FFF2-40B4-BE49-F238E27FC236}">
                  <a16:creationId xmlns:a16="http://schemas.microsoft.com/office/drawing/2014/main" id="{73A1F906-3FF3-2E96-8979-5D8B6156599B}"/>
                </a:ext>
              </a:extLst>
            </p:cNvPr>
            <p:cNvCxnSpPr>
              <a:cxnSpLocks/>
            </p:cNvCxnSpPr>
            <p:nvPr/>
          </p:nvCxnSpPr>
          <p:spPr>
            <a:xfrm flipH="1">
              <a:off x="6336507" y="2062702"/>
              <a:ext cx="121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E79FA7D5-1D61-4826-3D25-858300481D19}"/>
              </a:ext>
            </a:extLst>
          </p:cNvPr>
          <p:cNvGrpSpPr/>
          <p:nvPr/>
        </p:nvGrpSpPr>
        <p:grpSpPr>
          <a:xfrm>
            <a:off x="1579300" y="5368138"/>
            <a:ext cx="449526" cy="397921"/>
            <a:chOff x="1579300" y="5255982"/>
            <a:chExt cx="449526" cy="397921"/>
          </a:xfrm>
        </p:grpSpPr>
        <p:sp>
          <p:nvSpPr>
            <p:cNvPr id="36" name="TextBox 35">
              <a:extLst>
                <a:ext uri="{FF2B5EF4-FFF2-40B4-BE49-F238E27FC236}">
                  <a16:creationId xmlns:a16="http://schemas.microsoft.com/office/drawing/2014/main" id="{FA035F91-831F-BC2C-05C0-EC56CD5D979D}"/>
                </a:ext>
              </a:extLst>
            </p:cNvPr>
            <p:cNvSpPr txBox="1"/>
            <p:nvPr/>
          </p:nvSpPr>
          <p:spPr>
            <a:xfrm>
              <a:off x="1579300" y="5376904"/>
              <a:ext cx="449526" cy="276999"/>
            </a:xfrm>
            <a:prstGeom prst="rect">
              <a:avLst/>
            </a:prstGeom>
            <a:noFill/>
          </p:spPr>
          <p:txBody>
            <a:bodyPr wrap="square" rtlCol="0">
              <a:spAutoFit/>
            </a:bodyPr>
            <a:lstStyle/>
            <a:p>
              <a:pPr algn="ctr"/>
              <a:r>
                <a:rPr lang="en-CA" sz="1200" b="0" i="0">
                  <a:solidFill>
                    <a:srgbClr val="202124"/>
                  </a:solidFill>
                  <a:effectLst/>
                  <a:latin typeface="arial" panose="020B0604020202020204" pitchFamily="34" charset="0"/>
                </a:rPr>
                <a:t>≤21</a:t>
              </a:r>
              <a:endParaRPr lang="en-CA" sz="1200"/>
            </a:p>
          </p:txBody>
        </p:sp>
        <p:cxnSp>
          <p:nvCxnSpPr>
            <p:cNvPr id="37" name="Straight Connector 36">
              <a:extLst>
                <a:ext uri="{FF2B5EF4-FFF2-40B4-BE49-F238E27FC236}">
                  <a16:creationId xmlns:a16="http://schemas.microsoft.com/office/drawing/2014/main" id="{51A5C842-4DC3-266C-EF90-B1F6DF66D295}"/>
                </a:ext>
              </a:extLst>
            </p:cNvPr>
            <p:cNvCxnSpPr>
              <a:cxnSpLocks/>
            </p:cNvCxnSpPr>
            <p:nvPr/>
          </p:nvCxnSpPr>
          <p:spPr>
            <a:xfrm>
              <a:off x="180406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D3AD75DA-B2BD-B28E-09A1-48B5FB6F2BB4}"/>
              </a:ext>
            </a:extLst>
          </p:cNvPr>
          <p:cNvGrpSpPr/>
          <p:nvPr/>
        </p:nvGrpSpPr>
        <p:grpSpPr>
          <a:xfrm>
            <a:off x="1938445" y="5368138"/>
            <a:ext cx="573268" cy="397921"/>
            <a:chOff x="1971319" y="5255982"/>
            <a:chExt cx="573268" cy="397921"/>
          </a:xfrm>
        </p:grpSpPr>
        <p:sp>
          <p:nvSpPr>
            <p:cNvPr id="38" name="TextBox 37">
              <a:extLst>
                <a:ext uri="{FF2B5EF4-FFF2-40B4-BE49-F238E27FC236}">
                  <a16:creationId xmlns:a16="http://schemas.microsoft.com/office/drawing/2014/main" id="{AD306893-A71B-4655-62D3-6B31B3AC9FEA}"/>
                </a:ext>
              </a:extLst>
            </p:cNvPr>
            <p:cNvSpPr txBox="1"/>
            <p:nvPr/>
          </p:nvSpPr>
          <p:spPr>
            <a:xfrm>
              <a:off x="1971319" y="5376904"/>
              <a:ext cx="573268" cy="276999"/>
            </a:xfrm>
            <a:prstGeom prst="rect">
              <a:avLst/>
            </a:prstGeom>
            <a:noFill/>
          </p:spPr>
          <p:txBody>
            <a:bodyPr wrap="square" rtlCol="0">
              <a:spAutoFit/>
            </a:bodyPr>
            <a:lstStyle/>
            <a:p>
              <a:pPr algn="ctr"/>
              <a:r>
                <a:rPr lang="en-US" sz="1200"/>
                <a:t>22-23</a:t>
              </a:r>
              <a:endParaRPr lang="en-CA" sz="1200"/>
            </a:p>
          </p:txBody>
        </p:sp>
        <p:cxnSp>
          <p:nvCxnSpPr>
            <p:cNvPr id="40" name="Straight Connector 39">
              <a:extLst>
                <a:ext uri="{FF2B5EF4-FFF2-40B4-BE49-F238E27FC236}">
                  <a16:creationId xmlns:a16="http://schemas.microsoft.com/office/drawing/2014/main" id="{7F6D30A6-C9FD-2553-7ADD-A99C57279266}"/>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4B25EF7-AE2B-B628-185C-F389C01F366C}"/>
              </a:ext>
            </a:extLst>
          </p:cNvPr>
          <p:cNvGrpSpPr/>
          <p:nvPr/>
        </p:nvGrpSpPr>
        <p:grpSpPr>
          <a:xfrm>
            <a:off x="2421332" y="5368138"/>
            <a:ext cx="573268" cy="397921"/>
            <a:chOff x="2476557" y="5255982"/>
            <a:chExt cx="573268" cy="397921"/>
          </a:xfrm>
        </p:grpSpPr>
        <p:sp>
          <p:nvSpPr>
            <p:cNvPr id="39" name="TextBox 38">
              <a:extLst>
                <a:ext uri="{FF2B5EF4-FFF2-40B4-BE49-F238E27FC236}">
                  <a16:creationId xmlns:a16="http://schemas.microsoft.com/office/drawing/2014/main" id="{6E677BAD-EB66-BE46-8550-C297DEE5153A}"/>
                </a:ext>
              </a:extLst>
            </p:cNvPr>
            <p:cNvSpPr txBox="1"/>
            <p:nvPr/>
          </p:nvSpPr>
          <p:spPr>
            <a:xfrm>
              <a:off x="2476557" y="5376904"/>
              <a:ext cx="573268" cy="276999"/>
            </a:xfrm>
            <a:prstGeom prst="rect">
              <a:avLst/>
            </a:prstGeom>
            <a:noFill/>
          </p:spPr>
          <p:txBody>
            <a:bodyPr wrap="square" rtlCol="0">
              <a:spAutoFit/>
            </a:bodyPr>
            <a:lstStyle/>
            <a:p>
              <a:pPr algn="ctr"/>
              <a:r>
                <a:rPr lang="en-US" sz="1200"/>
                <a:t>24-25</a:t>
              </a:r>
              <a:endParaRPr lang="en-CA" sz="1200"/>
            </a:p>
          </p:txBody>
        </p:sp>
        <p:cxnSp>
          <p:nvCxnSpPr>
            <p:cNvPr id="41" name="Straight Connector 40">
              <a:extLst>
                <a:ext uri="{FF2B5EF4-FFF2-40B4-BE49-F238E27FC236}">
                  <a16:creationId xmlns:a16="http://schemas.microsoft.com/office/drawing/2014/main" id="{13F9D115-DA31-3D68-D062-F1567C02C837}"/>
                </a:ext>
              </a:extLst>
            </p:cNvPr>
            <p:cNvCxnSpPr>
              <a:cxnSpLocks/>
            </p:cNvCxnSpPr>
            <p:nvPr/>
          </p:nvCxnSpPr>
          <p:spPr>
            <a:xfrm>
              <a:off x="2763191"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26223A2-F317-FC3C-A3E0-1E9DD42B2086}"/>
              </a:ext>
            </a:extLst>
          </p:cNvPr>
          <p:cNvGrpSpPr/>
          <p:nvPr/>
        </p:nvGrpSpPr>
        <p:grpSpPr>
          <a:xfrm>
            <a:off x="2904219" y="5368138"/>
            <a:ext cx="573268" cy="397921"/>
            <a:chOff x="1971319" y="5255982"/>
            <a:chExt cx="573268" cy="397921"/>
          </a:xfrm>
        </p:grpSpPr>
        <p:sp>
          <p:nvSpPr>
            <p:cNvPr id="44" name="TextBox 43">
              <a:extLst>
                <a:ext uri="{FF2B5EF4-FFF2-40B4-BE49-F238E27FC236}">
                  <a16:creationId xmlns:a16="http://schemas.microsoft.com/office/drawing/2014/main" id="{38FADADA-5E16-1C1B-5C8C-F15DA92BEB61}"/>
                </a:ext>
              </a:extLst>
            </p:cNvPr>
            <p:cNvSpPr txBox="1"/>
            <p:nvPr/>
          </p:nvSpPr>
          <p:spPr>
            <a:xfrm>
              <a:off x="1971319" y="5376904"/>
              <a:ext cx="573268" cy="276999"/>
            </a:xfrm>
            <a:prstGeom prst="rect">
              <a:avLst/>
            </a:prstGeom>
            <a:noFill/>
          </p:spPr>
          <p:txBody>
            <a:bodyPr wrap="square" rtlCol="0">
              <a:spAutoFit/>
            </a:bodyPr>
            <a:lstStyle/>
            <a:p>
              <a:pPr algn="ctr"/>
              <a:r>
                <a:rPr lang="en-US" sz="1200"/>
                <a:t>26-27</a:t>
              </a:r>
              <a:endParaRPr lang="en-CA" sz="1200"/>
            </a:p>
          </p:txBody>
        </p:sp>
        <p:cxnSp>
          <p:nvCxnSpPr>
            <p:cNvPr id="45" name="Straight Connector 44">
              <a:extLst>
                <a:ext uri="{FF2B5EF4-FFF2-40B4-BE49-F238E27FC236}">
                  <a16:creationId xmlns:a16="http://schemas.microsoft.com/office/drawing/2014/main" id="{11D53C08-9543-2263-207C-7DD3C863AA2E}"/>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E73F636D-DEE7-CDB2-EA21-6B0CEBF929A5}"/>
              </a:ext>
            </a:extLst>
          </p:cNvPr>
          <p:cNvGrpSpPr/>
          <p:nvPr/>
        </p:nvGrpSpPr>
        <p:grpSpPr>
          <a:xfrm>
            <a:off x="3387106" y="5368138"/>
            <a:ext cx="573268" cy="397921"/>
            <a:chOff x="1971319" y="5255982"/>
            <a:chExt cx="573268" cy="397921"/>
          </a:xfrm>
        </p:grpSpPr>
        <p:sp>
          <p:nvSpPr>
            <p:cNvPr id="47" name="TextBox 46">
              <a:extLst>
                <a:ext uri="{FF2B5EF4-FFF2-40B4-BE49-F238E27FC236}">
                  <a16:creationId xmlns:a16="http://schemas.microsoft.com/office/drawing/2014/main" id="{5C3A2D9F-6461-BBF1-3AA1-C82FE1D8594C}"/>
                </a:ext>
              </a:extLst>
            </p:cNvPr>
            <p:cNvSpPr txBox="1"/>
            <p:nvPr/>
          </p:nvSpPr>
          <p:spPr>
            <a:xfrm>
              <a:off x="1971319" y="5376904"/>
              <a:ext cx="573268" cy="276999"/>
            </a:xfrm>
            <a:prstGeom prst="rect">
              <a:avLst/>
            </a:prstGeom>
            <a:noFill/>
          </p:spPr>
          <p:txBody>
            <a:bodyPr wrap="square" rtlCol="0">
              <a:spAutoFit/>
            </a:bodyPr>
            <a:lstStyle/>
            <a:p>
              <a:pPr algn="ctr"/>
              <a:r>
                <a:rPr lang="en-US" sz="1200"/>
                <a:t>28-29</a:t>
              </a:r>
              <a:endParaRPr lang="en-CA" sz="1200"/>
            </a:p>
          </p:txBody>
        </p:sp>
        <p:cxnSp>
          <p:nvCxnSpPr>
            <p:cNvPr id="48" name="Straight Connector 47">
              <a:extLst>
                <a:ext uri="{FF2B5EF4-FFF2-40B4-BE49-F238E27FC236}">
                  <a16:creationId xmlns:a16="http://schemas.microsoft.com/office/drawing/2014/main" id="{293F978D-866B-9D18-9D5C-1E8EF06B694C}"/>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21ABF7C9-1E3A-5EE5-8340-B0219E365E87}"/>
              </a:ext>
            </a:extLst>
          </p:cNvPr>
          <p:cNvGrpSpPr/>
          <p:nvPr/>
        </p:nvGrpSpPr>
        <p:grpSpPr>
          <a:xfrm>
            <a:off x="3869993" y="5368138"/>
            <a:ext cx="573268" cy="397921"/>
            <a:chOff x="1971319" y="5255982"/>
            <a:chExt cx="573268" cy="397921"/>
          </a:xfrm>
        </p:grpSpPr>
        <p:sp>
          <p:nvSpPr>
            <p:cNvPr id="51" name="TextBox 50">
              <a:extLst>
                <a:ext uri="{FF2B5EF4-FFF2-40B4-BE49-F238E27FC236}">
                  <a16:creationId xmlns:a16="http://schemas.microsoft.com/office/drawing/2014/main" id="{F70645F6-246F-6A03-E926-7351E46E7167}"/>
                </a:ext>
              </a:extLst>
            </p:cNvPr>
            <p:cNvSpPr txBox="1"/>
            <p:nvPr/>
          </p:nvSpPr>
          <p:spPr>
            <a:xfrm>
              <a:off x="1971319" y="5376904"/>
              <a:ext cx="573268" cy="276999"/>
            </a:xfrm>
            <a:prstGeom prst="rect">
              <a:avLst/>
            </a:prstGeom>
            <a:noFill/>
          </p:spPr>
          <p:txBody>
            <a:bodyPr wrap="square" rtlCol="0">
              <a:spAutoFit/>
            </a:bodyPr>
            <a:lstStyle/>
            <a:p>
              <a:pPr algn="ctr"/>
              <a:r>
                <a:rPr lang="en-US" sz="1200"/>
                <a:t>30-31</a:t>
              </a:r>
              <a:endParaRPr lang="en-CA" sz="1200"/>
            </a:p>
          </p:txBody>
        </p:sp>
        <p:cxnSp>
          <p:nvCxnSpPr>
            <p:cNvPr id="52" name="Straight Connector 51">
              <a:extLst>
                <a:ext uri="{FF2B5EF4-FFF2-40B4-BE49-F238E27FC236}">
                  <a16:creationId xmlns:a16="http://schemas.microsoft.com/office/drawing/2014/main" id="{E5D9AF54-17BB-78E8-48F0-560C51E095CE}"/>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BF7115E2-D101-9F6B-F3DA-A56FF2D61529}"/>
              </a:ext>
            </a:extLst>
          </p:cNvPr>
          <p:cNvGrpSpPr/>
          <p:nvPr/>
        </p:nvGrpSpPr>
        <p:grpSpPr>
          <a:xfrm>
            <a:off x="4352880" y="5368138"/>
            <a:ext cx="573268" cy="397921"/>
            <a:chOff x="1971319" y="5255982"/>
            <a:chExt cx="573268" cy="397921"/>
          </a:xfrm>
        </p:grpSpPr>
        <p:sp>
          <p:nvSpPr>
            <p:cNvPr id="54" name="TextBox 53">
              <a:extLst>
                <a:ext uri="{FF2B5EF4-FFF2-40B4-BE49-F238E27FC236}">
                  <a16:creationId xmlns:a16="http://schemas.microsoft.com/office/drawing/2014/main" id="{C18395FE-7D72-EC02-884A-F195C6FC9BE4}"/>
                </a:ext>
              </a:extLst>
            </p:cNvPr>
            <p:cNvSpPr txBox="1"/>
            <p:nvPr/>
          </p:nvSpPr>
          <p:spPr>
            <a:xfrm>
              <a:off x="1971319" y="5376904"/>
              <a:ext cx="573268" cy="276999"/>
            </a:xfrm>
            <a:prstGeom prst="rect">
              <a:avLst/>
            </a:prstGeom>
            <a:noFill/>
          </p:spPr>
          <p:txBody>
            <a:bodyPr wrap="square" rtlCol="0">
              <a:spAutoFit/>
            </a:bodyPr>
            <a:lstStyle/>
            <a:p>
              <a:pPr algn="ctr"/>
              <a:r>
                <a:rPr lang="en-US" sz="1200"/>
                <a:t>32-33</a:t>
              </a:r>
              <a:endParaRPr lang="en-CA" sz="1200"/>
            </a:p>
          </p:txBody>
        </p:sp>
        <p:cxnSp>
          <p:nvCxnSpPr>
            <p:cNvPr id="55" name="Straight Connector 54">
              <a:extLst>
                <a:ext uri="{FF2B5EF4-FFF2-40B4-BE49-F238E27FC236}">
                  <a16:creationId xmlns:a16="http://schemas.microsoft.com/office/drawing/2014/main" id="{FA347C41-4217-335E-7D26-66A91E6D2DE0}"/>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C688126-C964-30F5-17B0-2D22E72DE6FE}"/>
              </a:ext>
            </a:extLst>
          </p:cNvPr>
          <p:cNvGrpSpPr/>
          <p:nvPr/>
        </p:nvGrpSpPr>
        <p:grpSpPr>
          <a:xfrm>
            <a:off x="4835767" y="5368138"/>
            <a:ext cx="573268" cy="397921"/>
            <a:chOff x="1971319" y="5255982"/>
            <a:chExt cx="573268" cy="397921"/>
          </a:xfrm>
        </p:grpSpPr>
        <p:sp>
          <p:nvSpPr>
            <p:cNvPr id="57" name="TextBox 56">
              <a:extLst>
                <a:ext uri="{FF2B5EF4-FFF2-40B4-BE49-F238E27FC236}">
                  <a16:creationId xmlns:a16="http://schemas.microsoft.com/office/drawing/2014/main" id="{1EDFC747-DF3F-2005-69FB-7081532A2AC6}"/>
                </a:ext>
              </a:extLst>
            </p:cNvPr>
            <p:cNvSpPr txBox="1"/>
            <p:nvPr/>
          </p:nvSpPr>
          <p:spPr>
            <a:xfrm>
              <a:off x="1971319" y="5376904"/>
              <a:ext cx="573268" cy="276999"/>
            </a:xfrm>
            <a:prstGeom prst="rect">
              <a:avLst/>
            </a:prstGeom>
            <a:noFill/>
          </p:spPr>
          <p:txBody>
            <a:bodyPr wrap="square" rtlCol="0">
              <a:spAutoFit/>
            </a:bodyPr>
            <a:lstStyle/>
            <a:p>
              <a:pPr algn="ctr"/>
              <a:r>
                <a:rPr lang="en-US" sz="1200"/>
                <a:t>34-35</a:t>
              </a:r>
              <a:endParaRPr lang="en-CA" sz="1200"/>
            </a:p>
          </p:txBody>
        </p:sp>
        <p:cxnSp>
          <p:nvCxnSpPr>
            <p:cNvPr id="58" name="Straight Connector 57">
              <a:extLst>
                <a:ext uri="{FF2B5EF4-FFF2-40B4-BE49-F238E27FC236}">
                  <a16:creationId xmlns:a16="http://schemas.microsoft.com/office/drawing/2014/main" id="{3A8BDE5A-3783-07A8-F7A8-3A340C762DD6}"/>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C95D3639-BC68-EA28-55FA-DD5516EDC017}"/>
              </a:ext>
            </a:extLst>
          </p:cNvPr>
          <p:cNvGrpSpPr/>
          <p:nvPr/>
        </p:nvGrpSpPr>
        <p:grpSpPr>
          <a:xfrm>
            <a:off x="5318654" y="5368138"/>
            <a:ext cx="573268" cy="397921"/>
            <a:chOff x="1971319" y="5255982"/>
            <a:chExt cx="573268" cy="397921"/>
          </a:xfrm>
        </p:grpSpPr>
        <p:sp>
          <p:nvSpPr>
            <p:cNvPr id="60" name="TextBox 59">
              <a:extLst>
                <a:ext uri="{FF2B5EF4-FFF2-40B4-BE49-F238E27FC236}">
                  <a16:creationId xmlns:a16="http://schemas.microsoft.com/office/drawing/2014/main" id="{1A6E0F1B-4F02-4FA6-E681-438D3184494E}"/>
                </a:ext>
              </a:extLst>
            </p:cNvPr>
            <p:cNvSpPr txBox="1"/>
            <p:nvPr/>
          </p:nvSpPr>
          <p:spPr>
            <a:xfrm>
              <a:off x="1971319" y="5376904"/>
              <a:ext cx="573268" cy="276999"/>
            </a:xfrm>
            <a:prstGeom prst="rect">
              <a:avLst/>
            </a:prstGeom>
            <a:noFill/>
          </p:spPr>
          <p:txBody>
            <a:bodyPr wrap="square" rtlCol="0">
              <a:spAutoFit/>
            </a:bodyPr>
            <a:lstStyle/>
            <a:p>
              <a:pPr algn="ctr"/>
              <a:r>
                <a:rPr lang="en-US" sz="1200"/>
                <a:t>36-37</a:t>
              </a:r>
              <a:endParaRPr lang="en-CA" sz="1200"/>
            </a:p>
          </p:txBody>
        </p:sp>
        <p:cxnSp>
          <p:nvCxnSpPr>
            <p:cNvPr id="61" name="Straight Connector 60">
              <a:extLst>
                <a:ext uri="{FF2B5EF4-FFF2-40B4-BE49-F238E27FC236}">
                  <a16:creationId xmlns:a16="http://schemas.microsoft.com/office/drawing/2014/main" id="{B8131CC4-D556-348D-97BC-E99F214C488D}"/>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1E386FE2-6ECC-73DC-2C75-B676D8A2F3D5}"/>
              </a:ext>
            </a:extLst>
          </p:cNvPr>
          <p:cNvGrpSpPr/>
          <p:nvPr/>
        </p:nvGrpSpPr>
        <p:grpSpPr>
          <a:xfrm>
            <a:off x="5801538" y="5368138"/>
            <a:ext cx="573268" cy="397921"/>
            <a:chOff x="1971319" y="5255982"/>
            <a:chExt cx="573268" cy="397921"/>
          </a:xfrm>
        </p:grpSpPr>
        <p:sp>
          <p:nvSpPr>
            <p:cNvPr id="63" name="TextBox 62">
              <a:extLst>
                <a:ext uri="{FF2B5EF4-FFF2-40B4-BE49-F238E27FC236}">
                  <a16:creationId xmlns:a16="http://schemas.microsoft.com/office/drawing/2014/main" id="{D5101ABD-7B6D-5106-82C3-B16A67089249}"/>
                </a:ext>
              </a:extLst>
            </p:cNvPr>
            <p:cNvSpPr txBox="1"/>
            <p:nvPr/>
          </p:nvSpPr>
          <p:spPr>
            <a:xfrm>
              <a:off x="1971319" y="5376904"/>
              <a:ext cx="573268" cy="276999"/>
            </a:xfrm>
            <a:prstGeom prst="rect">
              <a:avLst/>
            </a:prstGeom>
            <a:noFill/>
          </p:spPr>
          <p:txBody>
            <a:bodyPr wrap="square" rtlCol="0">
              <a:spAutoFit/>
            </a:bodyPr>
            <a:lstStyle/>
            <a:p>
              <a:pPr algn="ctr"/>
              <a:r>
                <a:rPr lang="en-CA" sz="1200" b="0" i="0">
                  <a:solidFill>
                    <a:srgbClr val="202124"/>
                  </a:solidFill>
                  <a:effectLst/>
                  <a:latin typeface="arial" panose="020B0604020202020204" pitchFamily="34" charset="0"/>
                </a:rPr>
                <a:t>≥</a:t>
              </a:r>
              <a:r>
                <a:rPr lang="en-US" sz="1200"/>
                <a:t>38</a:t>
              </a:r>
              <a:endParaRPr lang="en-CA" sz="1200"/>
            </a:p>
          </p:txBody>
        </p:sp>
        <p:cxnSp>
          <p:nvCxnSpPr>
            <p:cNvPr id="64" name="Straight Connector 63">
              <a:extLst>
                <a:ext uri="{FF2B5EF4-FFF2-40B4-BE49-F238E27FC236}">
                  <a16:creationId xmlns:a16="http://schemas.microsoft.com/office/drawing/2014/main" id="{BF7B2492-69B4-1313-F0F7-B928F46F63DF}"/>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BC951CB9-F86E-0FF9-D080-8B0E6CC69066}"/>
              </a:ext>
            </a:extLst>
          </p:cNvPr>
          <p:cNvGrpSpPr/>
          <p:nvPr/>
        </p:nvGrpSpPr>
        <p:grpSpPr>
          <a:xfrm>
            <a:off x="1567669" y="2586039"/>
            <a:ext cx="4763652" cy="2692556"/>
            <a:chOff x="1567669" y="2586039"/>
            <a:chExt cx="4763652" cy="2692556"/>
          </a:xfrm>
        </p:grpSpPr>
        <p:sp>
          <p:nvSpPr>
            <p:cNvPr id="72" name="Rectangle 71">
              <a:extLst>
                <a:ext uri="{FF2B5EF4-FFF2-40B4-BE49-F238E27FC236}">
                  <a16:creationId xmlns:a16="http://schemas.microsoft.com/office/drawing/2014/main" id="{BAA6DB4D-B12C-BF97-1BAF-90478BE755E4}"/>
                </a:ext>
              </a:extLst>
            </p:cNvPr>
            <p:cNvSpPr/>
            <p:nvPr/>
          </p:nvSpPr>
          <p:spPr>
            <a:xfrm>
              <a:off x="1567669" y="4772030"/>
              <a:ext cx="442826" cy="506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Rectangle 109">
              <a:extLst>
                <a:ext uri="{FF2B5EF4-FFF2-40B4-BE49-F238E27FC236}">
                  <a16:creationId xmlns:a16="http://schemas.microsoft.com/office/drawing/2014/main" id="{A92DAB2B-6482-ACE5-879A-A1D75EB1ABE1}"/>
                </a:ext>
              </a:extLst>
            </p:cNvPr>
            <p:cNvSpPr/>
            <p:nvPr/>
          </p:nvSpPr>
          <p:spPr>
            <a:xfrm>
              <a:off x="2047761" y="4887349"/>
              <a:ext cx="442826" cy="391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Rectangle 110">
              <a:extLst>
                <a:ext uri="{FF2B5EF4-FFF2-40B4-BE49-F238E27FC236}">
                  <a16:creationId xmlns:a16="http://schemas.microsoft.com/office/drawing/2014/main" id="{1FE26516-80E5-6846-63EF-44F500C5469F}"/>
                </a:ext>
              </a:extLst>
            </p:cNvPr>
            <p:cNvSpPr/>
            <p:nvPr/>
          </p:nvSpPr>
          <p:spPr>
            <a:xfrm>
              <a:off x="2527853" y="4050638"/>
              <a:ext cx="442826" cy="1227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Rectangle 111">
              <a:extLst>
                <a:ext uri="{FF2B5EF4-FFF2-40B4-BE49-F238E27FC236}">
                  <a16:creationId xmlns:a16="http://schemas.microsoft.com/office/drawing/2014/main" id="{5C4C0840-B7DB-7028-70C6-B9D5FD4561F7}"/>
                </a:ext>
              </a:extLst>
            </p:cNvPr>
            <p:cNvSpPr/>
            <p:nvPr/>
          </p:nvSpPr>
          <p:spPr>
            <a:xfrm>
              <a:off x="3007945" y="3988594"/>
              <a:ext cx="442826" cy="129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Rectangle 112">
              <a:extLst>
                <a:ext uri="{FF2B5EF4-FFF2-40B4-BE49-F238E27FC236}">
                  <a16:creationId xmlns:a16="http://schemas.microsoft.com/office/drawing/2014/main" id="{A1F7FF06-8DCC-CA59-265C-1B387EE87C20}"/>
                </a:ext>
              </a:extLst>
            </p:cNvPr>
            <p:cNvSpPr/>
            <p:nvPr/>
          </p:nvSpPr>
          <p:spPr>
            <a:xfrm>
              <a:off x="3488037" y="3734414"/>
              <a:ext cx="442826" cy="1544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Rectangle 113">
              <a:extLst>
                <a:ext uri="{FF2B5EF4-FFF2-40B4-BE49-F238E27FC236}">
                  <a16:creationId xmlns:a16="http://schemas.microsoft.com/office/drawing/2014/main" id="{242AF6C5-F783-0D21-CCF1-BF4372FB3234}"/>
                </a:ext>
              </a:extLst>
            </p:cNvPr>
            <p:cNvSpPr/>
            <p:nvPr/>
          </p:nvSpPr>
          <p:spPr>
            <a:xfrm>
              <a:off x="3968129" y="3674528"/>
              <a:ext cx="442826" cy="1604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5" name="Rectangle 114">
              <a:extLst>
                <a:ext uri="{FF2B5EF4-FFF2-40B4-BE49-F238E27FC236}">
                  <a16:creationId xmlns:a16="http://schemas.microsoft.com/office/drawing/2014/main" id="{59222AE9-19F2-74F2-5AA4-0040C859789D}"/>
                </a:ext>
              </a:extLst>
            </p:cNvPr>
            <p:cNvSpPr/>
            <p:nvPr/>
          </p:nvSpPr>
          <p:spPr>
            <a:xfrm>
              <a:off x="4448221" y="3240886"/>
              <a:ext cx="442826" cy="2037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Rectangle 115">
              <a:extLst>
                <a:ext uri="{FF2B5EF4-FFF2-40B4-BE49-F238E27FC236}">
                  <a16:creationId xmlns:a16="http://schemas.microsoft.com/office/drawing/2014/main" id="{AD89AFE1-4EE6-8DE4-59ED-C11792367F83}"/>
                </a:ext>
              </a:extLst>
            </p:cNvPr>
            <p:cNvSpPr/>
            <p:nvPr/>
          </p:nvSpPr>
          <p:spPr>
            <a:xfrm>
              <a:off x="4928313" y="2638469"/>
              <a:ext cx="442826" cy="2640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7" name="Rectangle 116">
              <a:extLst>
                <a:ext uri="{FF2B5EF4-FFF2-40B4-BE49-F238E27FC236}">
                  <a16:creationId xmlns:a16="http://schemas.microsoft.com/office/drawing/2014/main" id="{C87AE4CC-F0E1-2306-A502-1FB832AEE629}"/>
                </a:ext>
              </a:extLst>
            </p:cNvPr>
            <p:cNvSpPr/>
            <p:nvPr/>
          </p:nvSpPr>
          <p:spPr>
            <a:xfrm>
              <a:off x="5408405" y="2676525"/>
              <a:ext cx="442826" cy="2602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8" name="Rectangle 117">
              <a:extLst>
                <a:ext uri="{FF2B5EF4-FFF2-40B4-BE49-F238E27FC236}">
                  <a16:creationId xmlns:a16="http://schemas.microsoft.com/office/drawing/2014/main" id="{6C5CE2BE-FB5C-6DD8-8996-CED218A5DA82}"/>
                </a:ext>
              </a:extLst>
            </p:cNvPr>
            <p:cNvSpPr/>
            <p:nvPr/>
          </p:nvSpPr>
          <p:spPr>
            <a:xfrm>
              <a:off x="5888495" y="2586039"/>
              <a:ext cx="442826" cy="26925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9" name="Group 108">
            <a:extLst>
              <a:ext uri="{FF2B5EF4-FFF2-40B4-BE49-F238E27FC236}">
                <a16:creationId xmlns:a16="http://schemas.microsoft.com/office/drawing/2014/main" id="{DB7FD1EE-4090-63E2-D43F-536480DEBB6A}"/>
              </a:ext>
            </a:extLst>
          </p:cNvPr>
          <p:cNvGrpSpPr/>
          <p:nvPr/>
        </p:nvGrpSpPr>
        <p:grpSpPr>
          <a:xfrm>
            <a:off x="1733423" y="2220101"/>
            <a:ext cx="4411500" cy="2849442"/>
            <a:chOff x="1733423" y="2220101"/>
            <a:chExt cx="4411500" cy="2849442"/>
          </a:xfrm>
        </p:grpSpPr>
        <p:grpSp>
          <p:nvGrpSpPr>
            <p:cNvPr id="71" name="Group 70">
              <a:extLst>
                <a:ext uri="{FF2B5EF4-FFF2-40B4-BE49-F238E27FC236}">
                  <a16:creationId xmlns:a16="http://schemas.microsoft.com/office/drawing/2014/main" id="{4F5E8739-2596-868F-E421-A59CA95CD418}"/>
                </a:ext>
              </a:extLst>
            </p:cNvPr>
            <p:cNvGrpSpPr/>
            <p:nvPr/>
          </p:nvGrpSpPr>
          <p:grpSpPr>
            <a:xfrm>
              <a:off x="1733423" y="4500564"/>
              <a:ext cx="113502" cy="545306"/>
              <a:chOff x="1733423" y="4510924"/>
              <a:chExt cx="113502" cy="534945"/>
            </a:xfrm>
          </p:grpSpPr>
          <p:cxnSp>
            <p:nvCxnSpPr>
              <p:cNvPr id="65" name="Straight Connector 64">
                <a:extLst>
                  <a:ext uri="{FF2B5EF4-FFF2-40B4-BE49-F238E27FC236}">
                    <a16:creationId xmlns:a16="http://schemas.microsoft.com/office/drawing/2014/main" id="{B3B0960B-CDC3-5C96-7753-3BCCEE8CC3F6}"/>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8510341-A203-B6B3-233D-4FC3751AD2F5}"/>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9C1BF2-BEFF-6697-C97C-36AD9098BE56}"/>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7DC0906A-45EF-8309-67C9-3CC7C5964E68}"/>
                </a:ext>
              </a:extLst>
            </p:cNvPr>
            <p:cNvGrpSpPr/>
            <p:nvPr/>
          </p:nvGrpSpPr>
          <p:grpSpPr>
            <a:xfrm>
              <a:off x="2210978" y="4724400"/>
              <a:ext cx="113502" cy="345143"/>
              <a:chOff x="1733423" y="4510924"/>
              <a:chExt cx="113502" cy="534945"/>
            </a:xfrm>
          </p:grpSpPr>
          <p:cxnSp>
            <p:nvCxnSpPr>
              <p:cNvPr id="74" name="Straight Connector 73">
                <a:extLst>
                  <a:ext uri="{FF2B5EF4-FFF2-40B4-BE49-F238E27FC236}">
                    <a16:creationId xmlns:a16="http://schemas.microsoft.com/office/drawing/2014/main" id="{15937249-29DA-9CB2-E35E-7B14E2B57F82}"/>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53B24A3-6551-A2FD-91C8-D205CCD17575}"/>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C471D19-001E-82C9-EE36-AA6AE4CC09FB}"/>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D1417A7F-F421-F812-F845-026E76768D5C}"/>
                </a:ext>
              </a:extLst>
            </p:cNvPr>
            <p:cNvGrpSpPr/>
            <p:nvPr/>
          </p:nvGrpSpPr>
          <p:grpSpPr>
            <a:xfrm>
              <a:off x="2688533" y="3925428"/>
              <a:ext cx="113502" cy="248904"/>
              <a:chOff x="1733423" y="4510924"/>
              <a:chExt cx="113502" cy="534945"/>
            </a:xfrm>
          </p:grpSpPr>
          <p:cxnSp>
            <p:nvCxnSpPr>
              <p:cNvPr id="78" name="Straight Connector 77">
                <a:extLst>
                  <a:ext uri="{FF2B5EF4-FFF2-40B4-BE49-F238E27FC236}">
                    <a16:creationId xmlns:a16="http://schemas.microsoft.com/office/drawing/2014/main" id="{E13BCC89-B3E6-E529-6756-FC75ED718DD3}"/>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AE436C9-A4B8-672F-85C1-8951F48FB9C4}"/>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0E7C11-21AC-3CC3-4C39-F7CDB50E00B3}"/>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D2E66B5A-C7BB-B405-8F00-86B209780535}"/>
                </a:ext>
              </a:extLst>
            </p:cNvPr>
            <p:cNvGrpSpPr/>
            <p:nvPr/>
          </p:nvGrpSpPr>
          <p:grpSpPr>
            <a:xfrm>
              <a:off x="3166088" y="3886875"/>
              <a:ext cx="113502" cy="211256"/>
              <a:chOff x="1733423" y="4510924"/>
              <a:chExt cx="113502" cy="534945"/>
            </a:xfrm>
          </p:grpSpPr>
          <p:cxnSp>
            <p:nvCxnSpPr>
              <p:cNvPr id="82" name="Straight Connector 81">
                <a:extLst>
                  <a:ext uri="{FF2B5EF4-FFF2-40B4-BE49-F238E27FC236}">
                    <a16:creationId xmlns:a16="http://schemas.microsoft.com/office/drawing/2014/main" id="{FC4957B8-79FF-7C68-7623-81319AEC76EA}"/>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D0BE87E-5D0D-3464-18E7-569DFA6E4B36}"/>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86977A9-DB60-655B-6F20-896F6C0F55C0}"/>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768AFF0-D11F-D9EB-44BD-2587B86495D7}"/>
                </a:ext>
              </a:extLst>
            </p:cNvPr>
            <p:cNvGrpSpPr/>
            <p:nvPr/>
          </p:nvGrpSpPr>
          <p:grpSpPr>
            <a:xfrm>
              <a:off x="3643643" y="3640934"/>
              <a:ext cx="113502" cy="190497"/>
              <a:chOff x="1733423" y="4510924"/>
              <a:chExt cx="113502" cy="534945"/>
            </a:xfrm>
          </p:grpSpPr>
          <p:cxnSp>
            <p:nvCxnSpPr>
              <p:cNvPr id="86" name="Straight Connector 85">
                <a:extLst>
                  <a:ext uri="{FF2B5EF4-FFF2-40B4-BE49-F238E27FC236}">
                    <a16:creationId xmlns:a16="http://schemas.microsoft.com/office/drawing/2014/main" id="{6E4D2A64-8664-7B3E-EA32-DDC247F6188A}"/>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420E12D-491C-270C-C999-A3B95C8BD22A}"/>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4B6E430-4164-7B47-B80F-621E71A65A75}"/>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02CFB458-2917-C28C-6934-E6B7F5326A18}"/>
                </a:ext>
              </a:extLst>
            </p:cNvPr>
            <p:cNvGrpSpPr/>
            <p:nvPr/>
          </p:nvGrpSpPr>
          <p:grpSpPr>
            <a:xfrm>
              <a:off x="4121198" y="3600436"/>
              <a:ext cx="113502" cy="190497"/>
              <a:chOff x="1733423" y="4510924"/>
              <a:chExt cx="113502" cy="534945"/>
            </a:xfrm>
          </p:grpSpPr>
          <p:cxnSp>
            <p:nvCxnSpPr>
              <p:cNvPr id="90" name="Straight Connector 89">
                <a:extLst>
                  <a:ext uri="{FF2B5EF4-FFF2-40B4-BE49-F238E27FC236}">
                    <a16:creationId xmlns:a16="http://schemas.microsoft.com/office/drawing/2014/main" id="{92DC6371-B676-072C-53D3-6EDE4E90FED5}"/>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3088199-384D-84F7-738E-A5BB1FF84866}"/>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C96D78-02A2-CCC0-2AFC-574523BAD4CB}"/>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ADF7D981-190E-311F-BACE-254FAC8958AF}"/>
                </a:ext>
              </a:extLst>
            </p:cNvPr>
            <p:cNvGrpSpPr/>
            <p:nvPr/>
          </p:nvGrpSpPr>
          <p:grpSpPr>
            <a:xfrm>
              <a:off x="4598753" y="3133712"/>
              <a:ext cx="113502" cy="209563"/>
              <a:chOff x="1733423" y="4510924"/>
              <a:chExt cx="113502" cy="534945"/>
            </a:xfrm>
          </p:grpSpPr>
          <p:cxnSp>
            <p:nvCxnSpPr>
              <p:cNvPr id="94" name="Straight Connector 93">
                <a:extLst>
                  <a:ext uri="{FF2B5EF4-FFF2-40B4-BE49-F238E27FC236}">
                    <a16:creationId xmlns:a16="http://schemas.microsoft.com/office/drawing/2014/main" id="{A8C75B5D-EDC8-2F1D-6193-F479A9D092FD}"/>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F656C11-7785-777C-EF34-70EFBC431E8D}"/>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0762804-8849-E862-68DF-22C71DBE0071}"/>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20089B79-C336-EB1B-7311-27751C32F014}"/>
                </a:ext>
              </a:extLst>
            </p:cNvPr>
            <p:cNvGrpSpPr/>
            <p:nvPr/>
          </p:nvGrpSpPr>
          <p:grpSpPr>
            <a:xfrm>
              <a:off x="5076308" y="2473651"/>
              <a:ext cx="113502" cy="314793"/>
              <a:chOff x="1733423" y="4510924"/>
              <a:chExt cx="113502" cy="534945"/>
            </a:xfrm>
          </p:grpSpPr>
          <p:cxnSp>
            <p:nvCxnSpPr>
              <p:cNvPr id="98" name="Straight Connector 97">
                <a:extLst>
                  <a:ext uri="{FF2B5EF4-FFF2-40B4-BE49-F238E27FC236}">
                    <a16:creationId xmlns:a16="http://schemas.microsoft.com/office/drawing/2014/main" id="{3EDCF863-C976-12B8-6BC7-7EA0F9A8BFE0}"/>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1A38E5E-8A97-79AC-A9DD-1593EA042AE0}"/>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6163CE3-4BDB-3896-7B7F-5ED556FFBC44}"/>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25E114BA-0126-EE0F-8EBE-1C01E5BC4FA4}"/>
                </a:ext>
              </a:extLst>
            </p:cNvPr>
            <p:cNvGrpSpPr/>
            <p:nvPr/>
          </p:nvGrpSpPr>
          <p:grpSpPr>
            <a:xfrm>
              <a:off x="5553863" y="2433830"/>
              <a:ext cx="113502" cy="470147"/>
              <a:chOff x="1733423" y="4510924"/>
              <a:chExt cx="113502" cy="534945"/>
            </a:xfrm>
          </p:grpSpPr>
          <p:cxnSp>
            <p:nvCxnSpPr>
              <p:cNvPr id="102" name="Straight Connector 101">
                <a:extLst>
                  <a:ext uri="{FF2B5EF4-FFF2-40B4-BE49-F238E27FC236}">
                    <a16:creationId xmlns:a16="http://schemas.microsoft.com/office/drawing/2014/main" id="{00D494B2-885E-0432-5064-465B74270893}"/>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5556F2E-D4C0-FB15-F5B4-524E84A413B0}"/>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A3B7C02-75E1-F132-CDAD-F6719E90074F}"/>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0628C29C-879B-B08E-DA23-D1DC8B84BA6D}"/>
                </a:ext>
              </a:extLst>
            </p:cNvPr>
            <p:cNvGrpSpPr/>
            <p:nvPr/>
          </p:nvGrpSpPr>
          <p:grpSpPr>
            <a:xfrm>
              <a:off x="6031421" y="2220101"/>
              <a:ext cx="113502" cy="723121"/>
              <a:chOff x="1733423" y="4510924"/>
              <a:chExt cx="113502" cy="534945"/>
            </a:xfrm>
          </p:grpSpPr>
          <p:cxnSp>
            <p:nvCxnSpPr>
              <p:cNvPr id="106" name="Straight Connector 105">
                <a:extLst>
                  <a:ext uri="{FF2B5EF4-FFF2-40B4-BE49-F238E27FC236}">
                    <a16:creationId xmlns:a16="http://schemas.microsoft.com/office/drawing/2014/main" id="{C5108EC8-E962-DF41-F70F-B9D651D7A3E7}"/>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DAFE3BC-9B96-2BF9-B499-04AF1CDD8334}"/>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B111F2-702B-E113-C562-525F8CC61C80}"/>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 name="TextBox 8">
            <a:extLst>
              <a:ext uri="{FF2B5EF4-FFF2-40B4-BE49-F238E27FC236}">
                <a16:creationId xmlns:a16="http://schemas.microsoft.com/office/drawing/2014/main" id="{D0C6B5F3-0BA3-A4C7-90FD-55D82F1BCFD9}"/>
              </a:ext>
            </a:extLst>
          </p:cNvPr>
          <p:cNvSpPr txBox="1"/>
          <p:nvPr/>
        </p:nvSpPr>
        <p:spPr>
          <a:xfrm>
            <a:off x="6189381" y="1665773"/>
            <a:ext cx="320935" cy="276999"/>
          </a:xfrm>
          <a:prstGeom prst="rect">
            <a:avLst/>
          </a:prstGeom>
          <a:noFill/>
        </p:spPr>
        <p:txBody>
          <a:bodyPr wrap="square">
            <a:spAutoFit/>
          </a:bodyPr>
          <a:lstStyle/>
          <a:p>
            <a:r>
              <a:rPr lang="en-US" sz="1200" dirty="0"/>
              <a:t>1</a:t>
            </a:r>
          </a:p>
        </p:txBody>
      </p:sp>
    </p:spTree>
    <p:extLst>
      <p:ext uri="{BB962C8B-B14F-4D97-AF65-F5344CB8AC3E}">
        <p14:creationId xmlns:p14="http://schemas.microsoft.com/office/powerpoint/2010/main" val="312952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4344-D5FD-4A8E-9062-BA93FAE42180}"/>
              </a:ext>
            </a:extLst>
          </p:cNvPr>
          <p:cNvSpPr>
            <a:spLocks noGrp="1"/>
          </p:cNvSpPr>
          <p:nvPr>
            <p:ph type="title"/>
          </p:nvPr>
        </p:nvSpPr>
        <p:spPr/>
        <p:txBody>
          <a:bodyPr/>
          <a:lstStyle/>
          <a:p>
            <a:r>
              <a:rPr lang="en-US"/>
              <a:t>Epigenetics and obesity</a:t>
            </a:r>
            <a:endParaRPr lang="en-CA"/>
          </a:p>
        </p:txBody>
      </p:sp>
      <p:sp>
        <p:nvSpPr>
          <p:cNvPr id="3" name="Text Placeholder 2">
            <a:extLst>
              <a:ext uri="{FF2B5EF4-FFF2-40B4-BE49-F238E27FC236}">
                <a16:creationId xmlns:a16="http://schemas.microsoft.com/office/drawing/2014/main" id="{2CA7F920-A458-4418-A8CA-7D40FD1AFC72}"/>
              </a:ext>
            </a:extLst>
          </p:cNvPr>
          <p:cNvSpPr>
            <a:spLocks noGrp="1"/>
          </p:cNvSpPr>
          <p:nvPr>
            <p:ph type="body" sz="quarter" idx="13"/>
          </p:nvPr>
        </p:nvSpPr>
        <p:spPr/>
        <p:txBody>
          <a:bodyPr/>
          <a:lstStyle/>
          <a:p>
            <a:r>
              <a:rPr lang="en-US" sz="1000" i="0" dirty="0"/>
              <a:t>DNA, deoxyribonucleic acid; RNA, ribonucleic acid.</a:t>
            </a:r>
            <a:br>
              <a:rPr lang="en-US" sz="1000" i="0" dirty="0"/>
            </a:br>
            <a:r>
              <a:rPr lang="en-US" sz="1000" i="0" dirty="0"/>
              <a:t>1. Fall et al. Gastroenterology 2017;152:1695</a:t>
            </a:r>
            <a:r>
              <a:rPr lang="en-US" sz="1000" i="0" dirty="0">
                <a:cs typeface="Calibri" panose="020F0502020204030204" pitchFamily="34" charset="0"/>
              </a:rPr>
              <a:t>–1</a:t>
            </a:r>
            <a:r>
              <a:rPr lang="en-US" sz="1000" i="0" dirty="0"/>
              <a:t>706; 2. </a:t>
            </a:r>
            <a:r>
              <a:rPr lang="en-US" sz="1000" i="0" dirty="0" err="1"/>
              <a:t>Lovasi</a:t>
            </a:r>
            <a:r>
              <a:rPr lang="en-US" sz="1000" i="0" dirty="0"/>
              <a:t> GS et al. </a:t>
            </a:r>
            <a:r>
              <a:rPr lang="en-US" sz="1000" i="0" dirty="0" err="1"/>
              <a:t>Prev</a:t>
            </a:r>
            <a:r>
              <a:rPr lang="en-US" sz="1000" i="0" dirty="0"/>
              <a:t> Med 2013;57:189–193.</a:t>
            </a:r>
          </a:p>
        </p:txBody>
      </p:sp>
      <p:sp>
        <p:nvSpPr>
          <p:cNvPr id="4" name="Rectangle 3">
            <a:extLst>
              <a:ext uri="{FF2B5EF4-FFF2-40B4-BE49-F238E27FC236}">
                <a16:creationId xmlns:a16="http://schemas.microsoft.com/office/drawing/2014/main" id="{02C0EDB4-9412-4A52-A866-89AE4CFFB373}"/>
              </a:ext>
            </a:extLst>
          </p:cNvPr>
          <p:cNvSpPr/>
          <p:nvPr/>
        </p:nvSpPr>
        <p:spPr>
          <a:xfrm>
            <a:off x="3169920" y="1354180"/>
            <a:ext cx="2923307" cy="113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6000" rIns="91440" bIns="36000" rtlCol="0" anchor="ct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a:ln>
                  <a:noFill/>
                </a:ln>
                <a:solidFill>
                  <a:srgbClr val="FFFFFF"/>
                </a:solidFill>
                <a:effectLst/>
                <a:uLnTx/>
                <a:uFillTx/>
                <a:ea typeface="+mn-ea"/>
                <a:cs typeface="+mn-cs"/>
              </a:rPr>
              <a:t>Environmental factors:</a:t>
            </a:r>
            <a:r>
              <a:rPr kumimoji="0" lang="en-CA" sz="1600" b="1" i="0" u="none" strike="noStrike" kern="1200" cap="none" spc="0" normalizeH="0" baseline="30000" noProof="0">
                <a:ln>
                  <a:noFill/>
                </a:ln>
                <a:solidFill>
                  <a:srgbClr val="FFFFFF"/>
                </a:solidFill>
                <a:effectLst/>
                <a:uLnTx/>
                <a:uFillTx/>
                <a:ea typeface="+mn-ea"/>
                <a:cs typeface="+mn-cs"/>
              </a:rPr>
              <a:t>1</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Diet, portion sizes</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Physical activity</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Aging</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Smoking/toxins</a:t>
            </a: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9" name="Rectangle 18">
            <a:extLst>
              <a:ext uri="{FF2B5EF4-FFF2-40B4-BE49-F238E27FC236}">
                <a16:creationId xmlns:a16="http://schemas.microsoft.com/office/drawing/2014/main" id="{63A22AE7-947D-4DCD-8DFA-FBA43038A707}"/>
              </a:ext>
            </a:extLst>
          </p:cNvPr>
          <p:cNvSpPr/>
          <p:nvPr/>
        </p:nvSpPr>
        <p:spPr>
          <a:xfrm>
            <a:off x="3169920" y="2573212"/>
            <a:ext cx="2923307" cy="1138057"/>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lIns="91440" tIns="36000" rIns="91440" bIns="36000" rtlCol="0" anchor="ct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a:ln>
                  <a:noFill/>
                </a:ln>
                <a:solidFill>
                  <a:srgbClr val="FFFFFF"/>
                </a:solidFill>
                <a:effectLst/>
                <a:uLnTx/>
                <a:uFillTx/>
                <a:ea typeface="+mn-ea"/>
                <a:cs typeface="+mn-cs"/>
              </a:rPr>
              <a:t>Epigenetic factors:</a:t>
            </a:r>
            <a:r>
              <a:rPr kumimoji="0" lang="en-CA" sz="1600" b="1" i="0" u="none" strike="noStrike" kern="1200" cap="none" spc="0" normalizeH="0" baseline="30000" noProof="0">
                <a:ln>
                  <a:noFill/>
                </a:ln>
                <a:solidFill>
                  <a:srgbClr val="FFFFFF"/>
                </a:solidFill>
                <a:effectLst/>
                <a:uLnTx/>
                <a:uFillTx/>
                <a:ea typeface="+mn-ea"/>
                <a:cs typeface="+mn-cs"/>
              </a:rPr>
              <a:t>1</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DNA methylation</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Histone modifications</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RNA based mechanisms</a:t>
            </a: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0" name="Rectangle 19">
            <a:extLst>
              <a:ext uri="{FF2B5EF4-FFF2-40B4-BE49-F238E27FC236}">
                <a16:creationId xmlns:a16="http://schemas.microsoft.com/office/drawing/2014/main" id="{59941468-E828-4D01-B5DC-9084D795FF80}"/>
              </a:ext>
            </a:extLst>
          </p:cNvPr>
          <p:cNvSpPr/>
          <p:nvPr/>
        </p:nvSpPr>
        <p:spPr>
          <a:xfrm>
            <a:off x="3169920" y="3804944"/>
            <a:ext cx="2923307" cy="11061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6000" rIns="91440" bIns="36000" rtlCol="0" anchor="ct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a:ln>
                  <a:noFill/>
                </a:ln>
                <a:solidFill>
                  <a:srgbClr val="FFFFFF"/>
                </a:solidFill>
                <a:effectLst/>
                <a:uLnTx/>
                <a:uFillTx/>
                <a:ea typeface="+mn-ea"/>
                <a:cs typeface="+mn-cs"/>
              </a:rPr>
              <a:t>Genetic sequence variation:</a:t>
            </a:r>
            <a:r>
              <a:rPr kumimoji="0" lang="en-CA" sz="1600" b="1" i="0" u="none" strike="noStrike" kern="1200" cap="none" spc="0" normalizeH="0" baseline="30000" noProof="0">
                <a:ln>
                  <a:noFill/>
                </a:ln>
                <a:solidFill>
                  <a:srgbClr val="FFFFFF"/>
                </a:solidFill>
                <a:effectLst/>
                <a:uLnTx/>
                <a:uFillTx/>
                <a:ea typeface="+mn-ea"/>
                <a:cs typeface="+mn-cs"/>
              </a:rPr>
              <a:t>1</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Individuals with alternate allele </a:t>
            </a:r>
            <a:br>
              <a:rPr kumimoji="0" lang="en-CA" sz="1200" b="0" i="0" u="none" strike="noStrike" kern="1200" cap="none" spc="0" normalizeH="0" baseline="0" noProof="0">
                <a:ln>
                  <a:noFill/>
                </a:ln>
                <a:solidFill>
                  <a:srgbClr val="FFFFFF"/>
                </a:solidFill>
                <a:effectLst/>
                <a:uLnTx/>
                <a:uFillTx/>
                <a:ea typeface="+mn-ea"/>
                <a:cs typeface="+mn-cs"/>
              </a:rPr>
            </a:br>
            <a:r>
              <a:rPr kumimoji="0" lang="en-CA" sz="1200" b="0" i="0" u="none" strike="noStrike" kern="1200" cap="none" spc="0" normalizeH="0" baseline="0" noProof="0">
                <a:ln>
                  <a:noFill/>
                </a:ln>
                <a:solidFill>
                  <a:srgbClr val="FFFFFF"/>
                </a:solidFill>
                <a:effectLst/>
                <a:uLnTx/>
                <a:uFillTx/>
                <a:ea typeface="+mn-ea"/>
                <a:cs typeface="+mn-cs"/>
              </a:rPr>
              <a:t>(e.g., T vs G)</a:t>
            </a: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1" name="Rectangle 20">
            <a:extLst>
              <a:ext uri="{FF2B5EF4-FFF2-40B4-BE49-F238E27FC236}">
                <a16:creationId xmlns:a16="http://schemas.microsoft.com/office/drawing/2014/main" id="{80213C1A-0526-49B8-BECF-F869BBBF7E72}"/>
              </a:ext>
            </a:extLst>
          </p:cNvPr>
          <p:cNvSpPr/>
          <p:nvPr/>
        </p:nvSpPr>
        <p:spPr>
          <a:xfrm>
            <a:off x="6480884" y="2674812"/>
            <a:ext cx="2056926" cy="12932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36000" rIns="91440" bIns="36000"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a:ln>
                  <a:noFill/>
                </a:ln>
                <a:solidFill>
                  <a:schemeClr val="tx1"/>
                </a:solidFill>
                <a:effectLst/>
                <a:uLnTx/>
                <a:uFillTx/>
                <a:ea typeface="+mn-ea"/>
                <a:cs typeface="+mn-cs"/>
              </a:rPr>
              <a:t>Direct effects, interactions &amp; mediation*</a:t>
            </a:r>
            <a:endParaRPr kumimoji="0" lang="en-US" sz="1200" b="0" i="0" u="none" strike="noStrike" kern="1200" cap="none" spc="0" normalizeH="0" baseline="0" noProof="0">
              <a:ln>
                <a:noFill/>
              </a:ln>
              <a:solidFill>
                <a:schemeClr val="tx1"/>
              </a:solidFill>
              <a:effectLst/>
              <a:uLnTx/>
              <a:uFillTx/>
              <a:ea typeface="+mn-ea"/>
              <a:cs typeface="+mn-cs"/>
            </a:endParaRPr>
          </a:p>
        </p:txBody>
      </p:sp>
      <p:sp>
        <p:nvSpPr>
          <p:cNvPr id="22" name="Rectangle 21">
            <a:extLst>
              <a:ext uri="{FF2B5EF4-FFF2-40B4-BE49-F238E27FC236}">
                <a16:creationId xmlns:a16="http://schemas.microsoft.com/office/drawing/2014/main" id="{6D7F579C-F476-4D99-9257-4682548B254A}"/>
              </a:ext>
            </a:extLst>
          </p:cNvPr>
          <p:cNvSpPr/>
          <p:nvPr/>
        </p:nvSpPr>
        <p:spPr>
          <a:xfrm>
            <a:off x="9483073" y="3068512"/>
            <a:ext cx="2056926" cy="12932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6000" rIns="91440" bIns="36000"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a:ln>
                  <a:noFill/>
                </a:ln>
                <a:solidFill>
                  <a:schemeClr val="tx1"/>
                </a:solidFill>
                <a:effectLst/>
                <a:uLnTx/>
                <a:uFillTx/>
                <a:ea typeface="+mn-ea"/>
                <a:cs typeface="+mn-cs"/>
              </a:rPr>
              <a:t>Obesity and adiposity-related diseases</a:t>
            </a:r>
            <a:endParaRPr kumimoji="0" lang="en-US" sz="1200" b="0" i="0" u="none" strike="noStrike" kern="1200" cap="none" spc="0" normalizeH="0" baseline="0" noProof="0" err="1">
              <a:ln>
                <a:noFill/>
              </a:ln>
              <a:solidFill>
                <a:schemeClr val="tx1"/>
              </a:solidFill>
              <a:effectLst/>
              <a:uLnTx/>
              <a:uFillTx/>
              <a:ea typeface="+mn-ea"/>
              <a:cs typeface="+mn-cs"/>
            </a:endParaRPr>
          </a:p>
        </p:txBody>
      </p:sp>
      <p:cxnSp>
        <p:nvCxnSpPr>
          <p:cNvPr id="23" name="Straight Arrow Connector 22">
            <a:extLst>
              <a:ext uri="{FF2B5EF4-FFF2-40B4-BE49-F238E27FC236}">
                <a16:creationId xmlns:a16="http://schemas.microsoft.com/office/drawing/2014/main" id="{32E08233-E98C-4201-8329-CA948C9A4AC7}"/>
              </a:ext>
            </a:extLst>
          </p:cNvPr>
          <p:cNvCxnSpPr>
            <a:cxnSpLocks/>
            <a:stCxn id="21" idx="1"/>
          </p:cNvCxnSpPr>
          <p:nvPr/>
        </p:nvCxnSpPr>
        <p:spPr>
          <a:xfrm flipH="1">
            <a:off x="6093227" y="3321458"/>
            <a:ext cx="387657"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3B2BBF89-2A0F-43EE-B80C-0AC1C256ADE0}"/>
              </a:ext>
            </a:extLst>
          </p:cNvPr>
          <p:cNvCxnSpPr>
            <a:cxnSpLocks/>
            <a:stCxn id="20" idx="3"/>
            <a:endCxn id="21" idx="2"/>
          </p:cNvCxnSpPr>
          <p:nvPr/>
        </p:nvCxnSpPr>
        <p:spPr>
          <a:xfrm flipV="1">
            <a:off x="6093227" y="3968104"/>
            <a:ext cx="1416120" cy="389919"/>
          </a:xfrm>
          <a:prstGeom prst="bentConnector2">
            <a:avLst/>
          </a:prstGeom>
          <a:ln w="25400">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4E09CC45-8180-4FFF-AE3B-8E0900B976A7}"/>
              </a:ext>
            </a:extLst>
          </p:cNvPr>
          <p:cNvCxnSpPr>
            <a:cxnSpLocks/>
            <a:stCxn id="4" idx="3"/>
            <a:endCxn id="21" idx="0"/>
          </p:cNvCxnSpPr>
          <p:nvPr/>
        </p:nvCxnSpPr>
        <p:spPr>
          <a:xfrm>
            <a:off x="6093227" y="1923209"/>
            <a:ext cx="1416120" cy="751603"/>
          </a:xfrm>
          <a:prstGeom prst="bentConnector2">
            <a:avLst/>
          </a:prstGeom>
          <a:ln w="254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46D8FD-CC78-468E-BE92-A8DDCB8BFF52}"/>
              </a:ext>
            </a:extLst>
          </p:cNvPr>
          <p:cNvCxnSpPr>
            <a:cxnSpLocks/>
          </p:cNvCxnSpPr>
          <p:nvPr/>
        </p:nvCxnSpPr>
        <p:spPr>
          <a:xfrm>
            <a:off x="8528284" y="3628394"/>
            <a:ext cx="945263" cy="0"/>
          </a:xfrm>
          <a:prstGeom prst="straightConnector1">
            <a:avLst/>
          </a:prstGeom>
          <a:ln w="25400">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5FB7885-4B9C-464B-B18B-23C034B1DE14}"/>
              </a:ext>
            </a:extLst>
          </p:cNvPr>
          <p:cNvCxnSpPr>
            <a:cxnSpLocks/>
          </p:cNvCxnSpPr>
          <p:nvPr/>
        </p:nvCxnSpPr>
        <p:spPr>
          <a:xfrm>
            <a:off x="8528284" y="3252157"/>
            <a:ext cx="945263" cy="0"/>
          </a:xfrm>
          <a:prstGeom prst="straightConnector1">
            <a:avLst/>
          </a:prstGeom>
          <a:ln w="254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B08FE8F-F085-4A3A-979D-E37C7B3701EC}"/>
              </a:ext>
            </a:extLst>
          </p:cNvPr>
          <p:cNvCxnSpPr>
            <a:cxnSpLocks/>
          </p:cNvCxnSpPr>
          <p:nvPr/>
        </p:nvCxnSpPr>
        <p:spPr>
          <a:xfrm>
            <a:off x="8528284" y="3440276"/>
            <a:ext cx="945263" cy="0"/>
          </a:xfrm>
          <a:prstGeom prst="straightConnector1">
            <a:avLst/>
          </a:prstGeom>
          <a:ln w="25400">
            <a:solidFill>
              <a:srgbClr val="3B3838"/>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09B5590-AF05-4776-B06E-7B71606CDEB6}"/>
              </a:ext>
            </a:extLst>
          </p:cNvPr>
          <p:cNvSpPr/>
          <p:nvPr/>
        </p:nvSpPr>
        <p:spPr>
          <a:xfrm>
            <a:off x="3169920" y="4985876"/>
            <a:ext cx="2923307" cy="110615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36000" rIns="91440" bIns="36000" rtlCol="0" anchor="ct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a:ln>
                  <a:noFill/>
                </a:ln>
                <a:solidFill>
                  <a:srgbClr val="FFFFFF"/>
                </a:solidFill>
                <a:effectLst/>
                <a:uLnTx/>
                <a:uFillTx/>
                <a:ea typeface="+mn-ea"/>
                <a:cs typeface="+mn-cs"/>
              </a:rPr>
              <a:t>Social factors:</a:t>
            </a:r>
            <a:r>
              <a:rPr kumimoji="0" lang="en-CA" sz="1600" b="1" i="0" u="none" strike="noStrike" kern="1200" cap="none" spc="0" normalizeH="0" baseline="30000" noProof="0">
                <a:ln>
                  <a:noFill/>
                </a:ln>
                <a:solidFill>
                  <a:srgbClr val="FFFFFF"/>
                </a:solidFill>
                <a:effectLst/>
                <a:uLnTx/>
                <a:uFillTx/>
                <a:ea typeface="+mn-ea"/>
                <a:cs typeface="+mn-cs"/>
              </a:rPr>
              <a:t>2</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Lack of green space</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Lack of safety for outdoor activity</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Food deserts</a:t>
            </a:r>
            <a:endParaRPr kumimoji="0" lang="en-US" sz="1200" b="0" i="0" u="none" strike="noStrike" kern="1200" cap="none" spc="0" normalizeH="0" baseline="0" noProof="0">
              <a:ln>
                <a:noFill/>
              </a:ln>
              <a:solidFill>
                <a:srgbClr val="FFFFFF"/>
              </a:solidFill>
              <a:effectLst/>
              <a:uLnTx/>
              <a:uFillTx/>
              <a:ea typeface="+mn-ea"/>
              <a:cs typeface="+mn-cs"/>
            </a:endParaRPr>
          </a:p>
        </p:txBody>
      </p:sp>
      <p:cxnSp>
        <p:nvCxnSpPr>
          <p:cNvPr id="43" name="Connector: Elbow 42">
            <a:extLst>
              <a:ext uri="{FF2B5EF4-FFF2-40B4-BE49-F238E27FC236}">
                <a16:creationId xmlns:a16="http://schemas.microsoft.com/office/drawing/2014/main" id="{F2610E7A-C5E1-44C6-91AC-3CF58EF641B5}"/>
              </a:ext>
            </a:extLst>
          </p:cNvPr>
          <p:cNvCxnSpPr>
            <a:cxnSpLocks/>
          </p:cNvCxnSpPr>
          <p:nvPr/>
        </p:nvCxnSpPr>
        <p:spPr>
          <a:xfrm flipV="1">
            <a:off x="6064502" y="3978272"/>
            <a:ext cx="2088340" cy="1668994"/>
          </a:xfrm>
          <a:prstGeom prst="bentConnector3">
            <a:avLst>
              <a:gd name="adj1" fmla="val 99624"/>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01EF391-6D4E-42CC-A6CF-903EDE1F497B}"/>
              </a:ext>
            </a:extLst>
          </p:cNvPr>
          <p:cNvCxnSpPr>
            <a:cxnSpLocks/>
          </p:cNvCxnSpPr>
          <p:nvPr/>
        </p:nvCxnSpPr>
        <p:spPr>
          <a:xfrm>
            <a:off x="8528284" y="3804944"/>
            <a:ext cx="945263" cy="0"/>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CCF5C7-E9A0-08D8-B633-09ABBA46FEEF}"/>
              </a:ext>
            </a:extLst>
          </p:cNvPr>
          <p:cNvSpPr txBox="1"/>
          <p:nvPr/>
        </p:nvSpPr>
        <p:spPr>
          <a:xfrm>
            <a:off x="6189815" y="5777512"/>
            <a:ext cx="5622200" cy="461665"/>
          </a:xfrm>
          <a:prstGeom prst="rect">
            <a:avLst/>
          </a:prstGeom>
          <a:noFill/>
        </p:spPr>
        <p:txBody>
          <a:bodyPr wrap="square" rtlCol="0">
            <a:spAutoFit/>
          </a:bodyPr>
          <a:lstStyle/>
          <a:p>
            <a:r>
              <a:rPr lang="en-CA" sz="1200"/>
              <a:t>*The factors on the left can have a direct regulatory function or require interactions/mediation by other factors, to cause obesity and related diseases</a:t>
            </a:r>
          </a:p>
        </p:txBody>
      </p:sp>
      <p:grpSp>
        <p:nvGrpSpPr>
          <p:cNvPr id="7" name="Group 6">
            <a:extLst>
              <a:ext uri="{FF2B5EF4-FFF2-40B4-BE49-F238E27FC236}">
                <a16:creationId xmlns:a16="http://schemas.microsoft.com/office/drawing/2014/main" id="{25B7BD5C-A9C2-7012-2E95-3FF4F8A58786}"/>
              </a:ext>
            </a:extLst>
          </p:cNvPr>
          <p:cNvGrpSpPr/>
          <p:nvPr/>
        </p:nvGrpSpPr>
        <p:grpSpPr>
          <a:xfrm>
            <a:off x="9418662" y="2325037"/>
            <a:ext cx="504337" cy="602803"/>
            <a:chOff x="9319255" y="1298648"/>
            <a:chExt cx="504337" cy="602803"/>
          </a:xfrm>
        </p:grpSpPr>
        <p:sp>
          <p:nvSpPr>
            <p:cNvPr id="32" name="Explosion: 8 Points 31">
              <a:extLst>
                <a:ext uri="{FF2B5EF4-FFF2-40B4-BE49-F238E27FC236}">
                  <a16:creationId xmlns:a16="http://schemas.microsoft.com/office/drawing/2014/main" id="{31BCD7BD-BE90-43B2-8250-E43401F3989E}"/>
                </a:ext>
              </a:extLst>
            </p:cNvPr>
            <p:cNvSpPr/>
            <p:nvPr/>
          </p:nvSpPr>
          <p:spPr>
            <a:xfrm rot="366649">
              <a:off x="9489905" y="1360840"/>
              <a:ext cx="136800" cy="13564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3" name="Group 32">
              <a:extLst>
                <a:ext uri="{FF2B5EF4-FFF2-40B4-BE49-F238E27FC236}">
                  <a16:creationId xmlns:a16="http://schemas.microsoft.com/office/drawing/2014/main" id="{18874B42-0F47-5D58-8F47-22AA357E1721}"/>
                </a:ext>
              </a:extLst>
            </p:cNvPr>
            <p:cNvGrpSpPr/>
            <p:nvPr/>
          </p:nvGrpSpPr>
          <p:grpSpPr>
            <a:xfrm>
              <a:off x="9319255" y="1298648"/>
              <a:ext cx="504337" cy="602803"/>
              <a:chOff x="-3602038" y="2389188"/>
              <a:chExt cx="666750" cy="796925"/>
            </a:xfrm>
            <a:solidFill>
              <a:schemeClr val="accent1"/>
            </a:solidFill>
          </p:grpSpPr>
          <p:sp>
            <p:nvSpPr>
              <p:cNvPr id="38" name="Freeform 73">
                <a:extLst>
                  <a:ext uri="{FF2B5EF4-FFF2-40B4-BE49-F238E27FC236}">
                    <a16:creationId xmlns:a16="http://schemas.microsoft.com/office/drawing/2014/main" id="{CF347D44-2ADA-2DA1-15DC-FA9B08AC87BE}"/>
                  </a:ext>
                </a:extLst>
              </p:cNvPr>
              <p:cNvSpPr>
                <a:spLocks noEditPoints="1"/>
              </p:cNvSpPr>
              <p:nvPr/>
            </p:nvSpPr>
            <p:spPr bwMode="auto">
              <a:xfrm>
                <a:off x="-3602038" y="2389188"/>
                <a:ext cx="666750" cy="796925"/>
              </a:xfrm>
              <a:custGeom>
                <a:avLst/>
                <a:gdLst>
                  <a:gd name="T0" fmla="*/ 1739 w 1743"/>
                  <a:gd name="T1" fmla="*/ 730 h 2083"/>
                  <a:gd name="T2" fmla="*/ 1516 w 1743"/>
                  <a:gd name="T3" fmla="*/ 206 h 2083"/>
                  <a:gd name="T4" fmla="*/ 976 w 1743"/>
                  <a:gd name="T5" fmla="*/ 0 h 2083"/>
                  <a:gd name="T6" fmla="*/ 382 w 1743"/>
                  <a:gd name="T7" fmla="*/ 216 h 2083"/>
                  <a:gd name="T8" fmla="*/ 167 w 1743"/>
                  <a:gd name="T9" fmla="*/ 806 h 2083"/>
                  <a:gd name="T10" fmla="*/ 12 w 1743"/>
                  <a:gd name="T11" fmla="*/ 1254 h 2083"/>
                  <a:gd name="T12" fmla="*/ 21 w 1743"/>
                  <a:gd name="T13" fmla="*/ 1341 h 2083"/>
                  <a:gd name="T14" fmla="*/ 99 w 1743"/>
                  <a:gd name="T15" fmla="*/ 1383 h 2083"/>
                  <a:gd name="T16" fmla="*/ 237 w 1743"/>
                  <a:gd name="T17" fmla="*/ 1383 h 2083"/>
                  <a:gd name="T18" fmla="*/ 287 w 1743"/>
                  <a:gd name="T19" fmla="*/ 1704 h 2083"/>
                  <a:gd name="T20" fmla="*/ 427 w 1743"/>
                  <a:gd name="T21" fmla="*/ 1823 h 2083"/>
                  <a:gd name="T22" fmla="*/ 643 w 1743"/>
                  <a:gd name="T23" fmla="*/ 1823 h 2083"/>
                  <a:gd name="T24" fmla="*/ 725 w 1743"/>
                  <a:gd name="T25" fmla="*/ 2064 h 2083"/>
                  <a:gd name="T26" fmla="*/ 752 w 1743"/>
                  <a:gd name="T27" fmla="*/ 2083 h 2083"/>
                  <a:gd name="T28" fmla="*/ 1348 w 1743"/>
                  <a:gd name="T29" fmla="*/ 2083 h 2083"/>
                  <a:gd name="T30" fmla="*/ 1376 w 1743"/>
                  <a:gd name="T31" fmla="*/ 2058 h 2083"/>
                  <a:gd name="T32" fmla="*/ 1396 w 1743"/>
                  <a:gd name="T33" fmla="*/ 1775 h 2083"/>
                  <a:gd name="T34" fmla="*/ 1530 w 1743"/>
                  <a:gd name="T35" fmla="*/ 1439 h 2083"/>
                  <a:gd name="T36" fmla="*/ 1721 w 1743"/>
                  <a:gd name="T37" fmla="*/ 977 h 2083"/>
                  <a:gd name="T38" fmla="*/ 1739 w 1743"/>
                  <a:gd name="T39" fmla="*/ 730 h 2083"/>
                  <a:gd name="T40" fmla="*/ 1486 w 1743"/>
                  <a:gd name="T41" fmla="*/ 1403 h 2083"/>
                  <a:gd name="T42" fmla="*/ 1340 w 1743"/>
                  <a:gd name="T43" fmla="*/ 1770 h 2083"/>
                  <a:gd name="T44" fmla="*/ 1322 w 1743"/>
                  <a:gd name="T45" fmla="*/ 2027 h 2083"/>
                  <a:gd name="T46" fmla="*/ 772 w 1743"/>
                  <a:gd name="T47" fmla="*/ 2027 h 2083"/>
                  <a:gd name="T48" fmla="*/ 690 w 1743"/>
                  <a:gd name="T49" fmla="*/ 1786 h 2083"/>
                  <a:gd name="T50" fmla="*/ 663 w 1743"/>
                  <a:gd name="T51" fmla="*/ 1767 h 2083"/>
                  <a:gd name="T52" fmla="*/ 427 w 1743"/>
                  <a:gd name="T53" fmla="*/ 1767 h 2083"/>
                  <a:gd name="T54" fmla="*/ 342 w 1743"/>
                  <a:gd name="T55" fmla="*/ 1695 h 2083"/>
                  <a:gd name="T56" fmla="*/ 289 w 1743"/>
                  <a:gd name="T57" fmla="*/ 1350 h 2083"/>
                  <a:gd name="T58" fmla="*/ 262 w 1743"/>
                  <a:gd name="T59" fmla="*/ 1327 h 2083"/>
                  <a:gd name="T60" fmla="*/ 99 w 1743"/>
                  <a:gd name="T61" fmla="*/ 1327 h 2083"/>
                  <a:gd name="T62" fmla="*/ 68 w 1743"/>
                  <a:gd name="T63" fmla="*/ 1310 h 2083"/>
                  <a:gd name="T64" fmla="*/ 64 w 1743"/>
                  <a:gd name="T65" fmla="*/ 1274 h 2083"/>
                  <a:gd name="T66" fmla="*/ 64 w 1743"/>
                  <a:gd name="T67" fmla="*/ 1273 h 2083"/>
                  <a:gd name="T68" fmla="*/ 222 w 1743"/>
                  <a:gd name="T69" fmla="*/ 819 h 2083"/>
                  <a:gd name="T70" fmla="*/ 223 w 1743"/>
                  <a:gd name="T71" fmla="*/ 810 h 2083"/>
                  <a:gd name="T72" fmla="*/ 976 w 1743"/>
                  <a:gd name="T73" fmla="*/ 56 h 2083"/>
                  <a:gd name="T74" fmla="*/ 1683 w 1743"/>
                  <a:gd name="T75" fmla="*/ 731 h 2083"/>
                  <a:gd name="T76" fmla="*/ 1683 w 1743"/>
                  <a:gd name="T77" fmla="*/ 732 h 2083"/>
                  <a:gd name="T78" fmla="*/ 1486 w 1743"/>
                  <a:gd name="T79" fmla="*/ 1403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3" h="2083">
                    <a:moveTo>
                      <a:pt x="1739" y="730"/>
                    </a:moveTo>
                    <a:cubicBezTo>
                      <a:pt x="1739" y="527"/>
                      <a:pt x="1660" y="341"/>
                      <a:pt x="1516" y="206"/>
                    </a:cubicBezTo>
                    <a:cubicBezTo>
                      <a:pt x="1375" y="73"/>
                      <a:pt x="1183" y="0"/>
                      <a:pt x="976" y="0"/>
                    </a:cubicBezTo>
                    <a:cubicBezTo>
                      <a:pt x="729" y="0"/>
                      <a:pt x="523" y="75"/>
                      <a:pt x="382" y="216"/>
                    </a:cubicBezTo>
                    <a:cubicBezTo>
                      <a:pt x="242" y="356"/>
                      <a:pt x="168" y="560"/>
                      <a:pt x="167" y="806"/>
                    </a:cubicBezTo>
                    <a:cubicBezTo>
                      <a:pt x="12" y="1254"/>
                      <a:pt x="12" y="1254"/>
                      <a:pt x="12" y="1254"/>
                    </a:cubicBezTo>
                    <a:cubicBezTo>
                      <a:pt x="0" y="1283"/>
                      <a:pt x="4" y="1315"/>
                      <a:pt x="21" y="1341"/>
                    </a:cubicBezTo>
                    <a:cubicBezTo>
                      <a:pt x="39" y="1367"/>
                      <a:pt x="68" y="1383"/>
                      <a:pt x="99" y="1383"/>
                    </a:cubicBezTo>
                    <a:cubicBezTo>
                      <a:pt x="237" y="1383"/>
                      <a:pt x="237" y="1383"/>
                      <a:pt x="237" y="1383"/>
                    </a:cubicBezTo>
                    <a:cubicBezTo>
                      <a:pt x="287" y="1704"/>
                      <a:pt x="287" y="1704"/>
                      <a:pt x="287" y="1704"/>
                    </a:cubicBezTo>
                    <a:cubicBezTo>
                      <a:pt x="298" y="1774"/>
                      <a:pt x="357" y="1823"/>
                      <a:pt x="427" y="1823"/>
                    </a:cubicBezTo>
                    <a:cubicBezTo>
                      <a:pt x="643" y="1823"/>
                      <a:pt x="643" y="1823"/>
                      <a:pt x="643" y="1823"/>
                    </a:cubicBezTo>
                    <a:cubicBezTo>
                      <a:pt x="725" y="2064"/>
                      <a:pt x="725" y="2064"/>
                      <a:pt x="725" y="2064"/>
                    </a:cubicBezTo>
                    <a:cubicBezTo>
                      <a:pt x="729" y="2076"/>
                      <a:pt x="740" y="2083"/>
                      <a:pt x="752" y="2083"/>
                    </a:cubicBezTo>
                    <a:cubicBezTo>
                      <a:pt x="1348" y="2083"/>
                      <a:pt x="1348" y="2083"/>
                      <a:pt x="1348" y="2083"/>
                    </a:cubicBezTo>
                    <a:cubicBezTo>
                      <a:pt x="1363" y="2083"/>
                      <a:pt x="1375" y="2073"/>
                      <a:pt x="1376" y="2058"/>
                    </a:cubicBezTo>
                    <a:cubicBezTo>
                      <a:pt x="1396" y="1775"/>
                      <a:pt x="1396" y="1775"/>
                      <a:pt x="1396" y="1775"/>
                    </a:cubicBezTo>
                    <a:cubicBezTo>
                      <a:pt x="1404" y="1653"/>
                      <a:pt x="1451" y="1537"/>
                      <a:pt x="1530" y="1439"/>
                    </a:cubicBezTo>
                    <a:cubicBezTo>
                      <a:pt x="1649" y="1291"/>
                      <a:pt x="1699" y="1106"/>
                      <a:pt x="1721" y="977"/>
                    </a:cubicBezTo>
                    <a:cubicBezTo>
                      <a:pt x="1743" y="842"/>
                      <a:pt x="1740" y="740"/>
                      <a:pt x="1739" y="730"/>
                    </a:cubicBezTo>
                    <a:close/>
                    <a:moveTo>
                      <a:pt x="1486" y="1403"/>
                    </a:moveTo>
                    <a:cubicBezTo>
                      <a:pt x="1400" y="1510"/>
                      <a:pt x="1349" y="1637"/>
                      <a:pt x="1340" y="1770"/>
                    </a:cubicBezTo>
                    <a:cubicBezTo>
                      <a:pt x="1322" y="2027"/>
                      <a:pt x="1322" y="2027"/>
                      <a:pt x="1322" y="2027"/>
                    </a:cubicBezTo>
                    <a:cubicBezTo>
                      <a:pt x="772" y="2027"/>
                      <a:pt x="772" y="2027"/>
                      <a:pt x="772" y="2027"/>
                    </a:cubicBezTo>
                    <a:cubicBezTo>
                      <a:pt x="690" y="1786"/>
                      <a:pt x="690" y="1786"/>
                      <a:pt x="690" y="1786"/>
                    </a:cubicBezTo>
                    <a:cubicBezTo>
                      <a:pt x="686" y="1774"/>
                      <a:pt x="675" y="1767"/>
                      <a:pt x="663" y="1767"/>
                    </a:cubicBezTo>
                    <a:cubicBezTo>
                      <a:pt x="427" y="1767"/>
                      <a:pt x="427" y="1767"/>
                      <a:pt x="427" y="1767"/>
                    </a:cubicBezTo>
                    <a:cubicBezTo>
                      <a:pt x="385" y="1767"/>
                      <a:pt x="349" y="1737"/>
                      <a:pt x="342" y="1695"/>
                    </a:cubicBezTo>
                    <a:cubicBezTo>
                      <a:pt x="289" y="1350"/>
                      <a:pt x="289" y="1350"/>
                      <a:pt x="289" y="1350"/>
                    </a:cubicBezTo>
                    <a:cubicBezTo>
                      <a:pt x="287" y="1336"/>
                      <a:pt x="275" y="1327"/>
                      <a:pt x="262" y="1327"/>
                    </a:cubicBezTo>
                    <a:cubicBezTo>
                      <a:pt x="99" y="1327"/>
                      <a:pt x="99" y="1327"/>
                      <a:pt x="99" y="1327"/>
                    </a:cubicBezTo>
                    <a:cubicBezTo>
                      <a:pt x="86" y="1327"/>
                      <a:pt x="75" y="1320"/>
                      <a:pt x="68" y="1310"/>
                    </a:cubicBezTo>
                    <a:cubicBezTo>
                      <a:pt x="61" y="1299"/>
                      <a:pt x="59" y="1286"/>
                      <a:pt x="64" y="1274"/>
                    </a:cubicBezTo>
                    <a:cubicBezTo>
                      <a:pt x="64" y="1273"/>
                      <a:pt x="64" y="1273"/>
                      <a:pt x="64" y="1273"/>
                    </a:cubicBezTo>
                    <a:cubicBezTo>
                      <a:pt x="222" y="819"/>
                      <a:pt x="222" y="819"/>
                      <a:pt x="222" y="819"/>
                    </a:cubicBezTo>
                    <a:cubicBezTo>
                      <a:pt x="223" y="817"/>
                      <a:pt x="223" y="813"/>
                      <a:pt x="223" y="810"/>
                    </a:cubicBezTo>
                    <a:cubicBezTo>
                      <a:pt x="223" y="338"/>
                      <a:pt x="505" y="56"/>
                      <a:pt x="976" y="56"/>
                    </a:cubicBezTo>
                    <a:cubicBezTo>
                      <a:pt x="1379" y="56"/>
                      <a:pt x="1683" y="346"/>
                      <a:pt x="1683" y="731"/>
                    </a:cubicBezTo>
                    <a:cubicBezTo>
                      <a:pt x="1683" y="731"/>
                      <a:pt x="1683" y="732"/>
                      <a:pt x="1683" y="732"/>
                    </a:cubicBezTo>
                    <a:cubicBezTo>
                      <a:pt x="1683" y="736"/>
                      <a:pt x="1699" y="1138"/>
                      <a:pt x="1486" y="1403"/>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74">
                <a:extLst>
                  <a:ext uri="{FF2B5EF4-FFF2-40B4-BE49-F238E27FC236}">
                    <a16:creationId xmlns:a16="http://schemas.microsoft.com/office/drawing/2014/main" id="{4CF7D7BA-BDA3-A9F3-8403-CF670547530F}"/>
                  </a:ext>
                </a:extLst>
              </p:cNvPr>
              <p:cNvSpPr>
                <a:spLocks noEditPoints="1"/>
              </p:cNvSpPr>
              <p:nvPr/>
            </p:nvSpPr>
            <p:spPr bwMode="auto">
              <a:xfrm>
                <a:off x="-3467100" y="2454275"/>
                <a:ext cx="455613" cy="411163"/>
              </a:xfrm>
              <a:custGeom>
                <a:avLst/>
                <a:gdLst>
                  <a:gd name="T0" fmla="*/ 1166 w 1192"/>
                  <a:gd name="T1" fmla="*/ 339 h 1075"/>
                  <a:gd name="T2" fmla="*/ 861 w 1192"/>
                  <a:gd name="T3" fmla="*/ 51 h 1075"/>
                  <a:gd name="T4" fmla="*/ 673 w 1192"/>
                  <a:gd name="T5" fmla="*/ 0 h 1075"/>
                  <a:gd name="T6" fmla="*/ 319 w 1192"/>
                  <a:gd name="T7" fmla="*/ 118 h 1075"/>
                  <a:gd name="T8" fmla="*/ 115 w 1192"/>
                  <a:gd name="T9" fmla="*/ 300 h 1075"/>
                  <a:gd name="T10" fmla="*/ 177 w 1192"/>
                  <a:gd name="T11" fmla="*/ 612 h 1075"/>
                  <a:gd name="T12" fmla="*/ 503 w 1192"/>
                  <a:gd name="T13" fmla="*/ 789 h 1075"/>
                  <a:gd name="T14" fmla="*/ 774 w 1192"/>
                  <a:gd name="T15" fmla="*/ 857 h 1075"/>
                  <a:gd name="T16" fmla="*/ 914 w 1192"/>
                  <a:gd name="T17" fmla="*/ 1005 h 1075"/>
                  <a:gd name="T18" fmla="*/ 985 w 1192"/>
                  <a:gd name="T19" fmla="*/ 1075 h 1075"/>
                  <a:gd name="T20" fmla="*/ 1115 w 1192"/>
                  <a:gd name="T21" fmla="*/ 840 h 1075"/>
                  <a:gd name="T22" fmla="*/ 1134 w 1192"/>
                  <a:gd name="T23" fmla="*/ 664 h 1075"/>
                  <a:gd name="T24" fmla="*/ 1192 w 1192"/>
                  <a:gd name="T25" fmla="*/ 529 h 1075"/>
                  <a:gd name="T26" fmla="*/ 1000 w 1192"/>
                  <a:gd name="T27" fmla="*/ 1007 h 1075"/>
                  <a:gd name="T28" fmla="*/ 970 w 1192"/>
                  <a:gd name="T29" fmla="*/ 1004 h 1075"/>
                  <a:gd name="T30" fmla="*/ 867 w 1192"/>
                  <a:gd name="T31" fmla="*/ 789 h 1075"/>
                  <a:gd name="T32" fmla="*/ 675 w 1192"/>
                  <a:gd name="T33" fmla="*/ 629 h 1075"/>
                  <a:gd name="T34" fmla="*/ 554 w 1192"/>
                  <a:gd name="T35" fmla="*/ 589 h 1075"/>
                  <a:gd name="T36" fmla="*/ 535 w 1192"/>
                  <a:gd name="T37" fmla="*/ 735 h 1075"/>
                  <a:gd name="T38" fmla="*/ 233 w 1192"/>
                  <a:gd name="T39" fmla="*/ 602 h 1075"/>
                  <a:gd name="T40" fmla="*/ 363 w 1192"/>
                  <a:gd name="T41" fmla="*/ 547 h 1075"/>
                  <a:gd name="T42" fmla="*/ 455 w 1192"/>
                  <a:gd name="T43" fmla="*/ 596 h 1075"/>
                  <a:gd name="T44" fmla="*/ 417 w 1192"/>
                  <a:gd name="T45" fmla="*/ 463 h 1075"/>
                  <a:gd name="T46" fmla="*/ 350 w 1192"/>
                  <a:gd name="T47" fmla="*/ 484 h 1075"/>
                  <a:gd name="T48" fmla="*/ 63 w 1192"/>
                  <a:gd name="T49" fmla="*/ 462 h 1075"/>
                  <a:gd name="T50" fmla="*/ 245 w 1192"/>
                  <a:gd name="T51" fmla="*/ 397 h 1075"/>
                  <a:gd name="T52" fmla="*/ 173 w 1192"/>
                  <a:gd name="T53" fmla="*/ 304 h 1075"/>
                  <a:gd name="T54" fmla="*/ 307 w 1192"/>
                  <a:gd name="T55" fmla="*/ 173 h 1075"/>
                  <a:gd name="T56" fmla="*/ 436 w 1192"/>
                  <a:gd name="T57" fmla="*/ 319 h 1075"/>
                  <a:gd name="T58" fmla="*/ 365 w 1192"/>
                  <a:gd name="T59" fmla="*/ 163 h 1075"/>
                  <a:gd name="T60" fmla="*/ 532 w 1192"/>
                  <a:gd name="T61" fmla="*/ 92 h 1075"/>
                  <a:gd name="T62" fmla="*/ 524 w 1192"/>
                  <a:gd name="T63" fmla="*/ 223 h 1075"/>
                  <a:gd name="T64" fmla="*/ 673 w 1192"/>
                  <a:gd name="T65" fmla="*/ 56 h 1075"/>
                  <a:gd name="T66" fmla="*/ 674 w 1192"/>
                  <a:gd name="T67" fmla="*/ 314 h 1075"/>
                  <a:gd name="T68" fmla="*/ 627 w 1192"/>
                  <a:gd name="T69" fmla="*/ 397 h 1075"/>
                  <a:gd name="T70" fmla="*/ 752 w 1192"/>
                  <a:gd name="T71" fmla="*/ 389 h 1075"/>
                  <a:gd name="T72" fmla="*/ 730 w 1192"/>
                  <a:gd name="T73" fmla="*/ 313 h 1075"/>
                  <a:gd name="T74" fmla="*/ 965 w 1192"/>
                  <a:gd name="T75" fmla="*/ 208 h 1075"/>
                  <a:gd name="T76" fmla="*/ 891 w 1192"/>
                  <a:gd name="T77" fmla="*/ 319 h 1075"/>
                  <a:gd name="T78" fmla="*/ 907 w 1192"/>
                  <a:gd name="T79" fmla="*/ 373 h 1075"/>
                  <a:gd name="T80" fmla="*/ 1093 w 1192"/>
                  <a:gd name="T81" fmla="*/ 397 h 1075"/>
                  <a:gd name="T82" fmla="*/ 1014 w 1192"/>
                  <a:gd name="T83" fmla="*/ 472 h 1075"/>
                  <a:gd name="T84" fmla="*/ 1136 w 1192"/>
                  <a:gd name="T85" fmla="*/ 529 h 1075"/>
                  <a:gd name="T86" fmla="*/ 868 w 1192"/>
                  <a:gd name="T87" fmla="*/ 550 h 1075"/>
                  <a:gd name="T88" fmla="*/ 770 w 1192"/>
                  <a:gd name="T89" fmla="*/ 538 h 1075"/>
                  <a:gd name="T90" fmla="*/ 801 w 1192"/>
                  <a:gd name="T91" fmla="*/ 686 h 1075"/>
                  <a:gd name="T92" fmla="*/ 881 w 1192"/>
                  <a:gd name="T93" fmla="*/ 605 h 1075"/>
                  <a:gd name="T94" fmla="*/ 1072 w 1192"/>
                  <a:gd name="T95" fmla="*/ 804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2" h="1075">
                    <a:moveTo>
                      <a:pt x="1192" y="529"/>
                    </a:moveTo>
                    <a:cubicBezTo>
                      <a:pt x="1192" y="487"/>
                      <a:pt x="1175" y="447"/>
                      <a:pt x="1146" y="418"/>
                    </a:cubicBezTo>
                    <a:cubicBezTo>
                      <a:pt x="1159" y="394"/>
                      <a:pt x="1166" y="367"/>
                      <a:pt x="1166" y="339"/>
                    </a:cubicBezTo>
                    <a:cubicBezTo>
                      <a:pt x="1166" y="255"/>
                      <a:pt x="1101" y="186"/>
                      <a:pt x="1018" y="179"/>
                    </a:cubicBezTo>
                    <a:cubicBezTo>
                      <a:pt x="1004" y="106"/>
                      <a:pt x="940" y="51"/>
                      <a:pt x="862" y="51"/>
                    </a:cubicBezTo>
                    <a:cubicBezTo>
                      <a:pt x="861" y="51"/>
                      <a:pt x="861" y="51"/>
                      <a:pt x="861" y="51"/>
                    </a:cubicBezTo>
                    <a:cubicBezTo>
                      <a:pt x="861" y="51"/>
                      <a:pt x="861" y="51"/>
                      <a:pt x="861" y="51"/>
                    </a:cubicBezTo>
                    <a:cubicBezTo>
                      <a:pt x="840" y="51"/>
                      <a:pt x="820" y="55"/>
                      <a:pt x="800" y="63"/>
                    </a:cubicBezTo>
                    <a:cubicBezTo>
                      <a:pt x="770" y="23"/>
                      <a:pt x="724" y="0"/>
                      <a:pt x="673" y="0"/>
                    </a:cubicBezTo>
                    <a:cubicBezTo>
                      <a:pt x="631" y="0"/>
                      <a:pt x="592" y="16"/>
                      <a:pt x="562" y="44"/>
                    </a:cubicBezTo>
                    <a:cubicBezTo>
                      <a:pt x="535" y="25"/>
                      <a:pt x="503" y="15"/>
                      <a:pt x="469" y="15"/>
                    </a:cubicBezTo>
                    <a:cubicBezTo>
                      <a:pt x="402" y="15"/>
                      <a:pt x="343" y="57"/>
                      <a:pt x="319" y="118"/>
                    </a:cubicBezTo>
                    <a:cubicBezTo>
                      <a:pt x="300" y="112"/>
                      <a:pt x="280" y="110"/>
                      <a:pt x="260" y="112"/>
                    </a:cubicBezTo>
                    <a:cubicBezTo>
                      <a:pt x="181" y="117"/>
                      <a:pt x="118" y="182"/>
                      <a:pt x="112" y="261"/>
                    </a:cubicBezTo>
                    <a:cubicBezTo>
                      <a:pt x="112" y="274"/>
                      <a:pt x="112" y="287"/>
                      <a:pt x="115" y="300"/>
                    </a:cubicBezTo>
                    <a:cubicBezTo>
                      <a:pt x="46" y="324"/>
                      <a:pt x="0" y="392"/>
                      <a:pt x="8" y="467"/>
                    </a:cubicBezTo>
                    <a:cubicBezTo>
                      <a:pt x="15" y="543"/>
                      <a:pt x="75" y="603"/>
                      <a:pt x="150" y="611"/>
                    </a:cubicBezTo>
                    <a:cubicBezTo>
                      <a:pt x="159" y="612"/>
                      <a:pt x="168" y="612"/>
                      <a:pt x="177" y="612"/>
                    </a:cubicBezTo>
                    <a:cubicBezTo>
                      <a:pt x="183" y="690"/>
                      <a:pt x="248" y="752"/>
                      <a:pt x="348" y="771"/>
                    </a:cubicBezTo>
                    <a:cubicBezTo>
                      <a:pt x="349" y="771"/>
                      <a:pt x="350" y="771"/>
                      <a:pt x="350" y="772"/>
                    </a:cubicBezTo>
                    <a:cubicBezTo>
                      <a:pt x="503" y="789"/>
                      <a:pt x="503" y="789"/>
                      <a:pt x="503" y="789"/>
                    </a:cubicBezTo>
                    <a:cubicBezTo>
                      <a:pt x="514" y="790"/>
                      <a:pt x="524" y="791"/>
                      <a:pt x="535" y="791"/>
                    </a:cubicBezTo>
                    <a:cubicBezTo>
                      <a:pt x="576" y="791"/>
                      <a:pt x="606" y="780"/>
                      <a:pt x="628" y="766"/>
                    </a:cubicBezTo>
                    <a:cubicBezTo>
                      <a:pt x="645" y="810"/>
                      <a:pt x="682" y="852"/>
                      <a:pt x="774" y="857"/>
                    </a:cubicBezTo>
                    <a:cubicBezTo>
                      <a:pt x="775" y="857"/>
                      <a:pt x="777" y="857"/>
                      <a:pt x="779" y="857"/>
                    </a:cubicBezTo>
                    <a:cubicBezTo>
                      <a:pt x="861" y="846"/>
                      <a:pt x="861" y="846"/>
                      <a:pt x="861" y="846"/>
                    </a:cubicBezTo>
                    <a:cubicBezTo>
                      <a:pt x="877" y="862"/>
                      <a:pt x="911" y="907"/>
                      <a:pt x="914" y="1005"/>
                    </a:cubicBezTo>
                    <a:cubicBezTo>
                      <a:pt x="914" y="1034"/>
                      <a:pt x="932" y="1059"/>
                      <a:pt x="959" y="1070"/>
                    </a:cubicBezTo>
                    <a:cubicBezTo>
                      <a:pt x="967" y="1073"/>
                      <a:pt x="976" y="1075"/>
                      <a:pt x="985" y="1075"/>
                    </a:cubicBezTo>
                    <a:cubicBezTo>
                      <a:pt x="985" y="1075"/>
                      <a:pt x="985" y="1075"/>
                      <a:pt x="985" y="1075"/>
                    </a:cubicBezTo>
                    <a:cubicBezTo>
                      <a:pt x="1017" y="1075"/>
                      <a:pt x="1046" y="1053"/>
                      <a:pt x="1054" y="1022"/>
                    </a:cubicBezTo>
                    <a:cubicBezTo>
                      <a:pt x="1092" y="884"/>
                      <a:pt x="1092" y="884"/>
                      <a:pt x="1092" y="884"/>
                    </a:cubicBezTo>
                    <a:cubicBezTo>
                      <a:pt x="1097" y="868"/>
                      <a:pt x="1104" y="853"/>
                      <a:pt x="1115" y="840"/>
                    </a:cubicBezTo>
                    <a:cubicBezTo>
                      <a:pt x="1139" y="811"/>
                      <a:pt x="1152" y="775"/>
                      <a:pt x="1152" y="738"/>
                    </a:cubicBezTo>
                    <a:cubicBezTo>
                      <a:pt x="1152" y="712"/>
                      <a:pt x="1146" y="687"/>
                      <a:pt x="1134" y="665"/>
                    </a:cubicBezTo>
                    <a:cubicBezTo>
                      <a:pt x="1134" y="664"/>
                      <a:pt x="1134" y="664"/>
                      <a:pt x="1134" y="664"/>
                    </a:cubicBezTo>
                    <a:cubicBezTo>
                      <a:pt x="1134" y="664"/>
                      <a:pt x="1133" y="663"/>
                      <a:pt x="1132" y="661"/>
                    </a:cubicBezTo>
                    <a:cubicBezTo>
                      <a:pt x="1131" y="659"/>
                      <a:pt x="1130" y="658"/>
                      <a:pt x="1129" y="656"/>
                    </a:cubicBezTo>
                    <a:cubicBezTo>
                      <a:pt x="1168" y="626"/>
                      <a:pt x="1192" y="579"/>
                      <a:pt x="1192" y="529"/>
                    </a:cubicBezTo>
                    <a:close/>
                    <a:moveTo>
                      <a:pt x="1072" y="804"/>
                    </a:moveTo>
                    <a:cubicBezTo>
                      <a:pt x="1056" y="824"/>
                      <a:pt x="1045" y="846"/>
                      <a:pt x="1038" y="869"/>
                    </a:cubicBezTo>
                    <a:cubicBezTo>
                      <a:pt x="1000" y="1007"/>
                      <a:pt x="1000" y="1007"/>
                      <a:pt x="1000" y="1007"/>
                    </a:cubicBezTo>
                    <a:cubicBezTo>
                      <a:pt x="998" y="1015"/>
                      <a:pt x="991" y="1019"/>
                      <a:pt x="985" y="1019"/>
                    </a:cubicBezTo>
                    <a:cubicBezTo>
                      <a:pt x="983" y="1019"/>
                      <a:pt x="981" y="1018"/>
                      <a:pt x="979" y="1018"/>
                    </a:cubicBezTo>
                    <a:cubicBezTo>
                      <a:pt x="974" y="1015"/>
                      <a:pt x="970" y="1010"/>
                      <a:pt x="970" y="1004"/>
                    </a:cubicBezTo>
                    <a:cubicBezTo>
                      <a:pt x="965" y="849"/>
                      <a:pt x="889" y="796"/>
                      <a:pt x="886" y="793"/>
                    </a:cubicBezTo>
                    <a:cubicBezTo>
                      <a:pt x="881" y="790"/>
                      <a:pt x="876" y="789"/>
                      <a:pt x="870" y="789"/>
                    </a:cubicBezTo>
                    <a:cubicBezTo>
                      <a:pt x="869" y="789"/>
                      <a:pt x="868" y="789"/>
                      <a:pt x="867" y="789"/>
                    </a:cubicBezTo>
                    <a:cubicBezTo>
                      <a:pt x="774" y="801"/>
                      <a:pt x="774" y="801"/>
                      <a:pt x="774" y="801"/>
                    </a:cubicBezTo>
                    <a:cubicBezTo>
                      <a:pt x="703" y="797"/>
                      <a:pt x="682" y="768"/>
                      <a:pt x="673" y="720"/>
                    </a:cubicBezTo>
                    <a:cubicBezTo>
                      <a:pt x="679" y="704"/>
                      <a:pt x="689" y="668"/>
                      <a:pt x="675" y="629"/>
                    </a:cubicBezTo>
                    <a:cubicBezTo>
                      <a:pt x="660" y="590"/>
                      <a:pt x="627" y="559"/>
                      <a:pt x="576" y="538"/>
                    </a:cubicBezTo>
                    <a:cubicBezTo>
                      <a:pt x="562" y="532"/>
                      <a:pt x="545" y="538"/>
                      <a:pt x="539" y="553"/>
                    </a:cubicBezTo>
                    <a:cubicBezTo>
                      <a:pt x="533" y="567"/>
                      <a:pt x="540" y="583"/>
                      <a:pt x="554" y="589"/>
                    </a:cubicBezTo>
                    <a:cubicBezTo>
                      <a:pt x="590" y="605"/>
                      <a:pt x="613" y="624"/>
                      <a:pt x="622" y="648"/>
                    </a:cubicBezTo>
                    <a:cubicBezTo>
                      <a:pt x="630" y="671"/>
                      <a:pt x="624" y="693"/>
                      <a:pt x="621" y="701"/>
                    </a:cubicBezTo>
                    <a:cubicBezTo>
                      <a:pt x="603" y="718"/>
                      <a:pt x="579" y="735"/>
                      <a:pt x="535" y="735"/>
                    </a:cubicBezTo>
                    <a:cubicBezTo>
                      <a:pt x="527" y="735"/>
                      <a:pt x="518" y="734"/>
                      <a:pt x="509" y="733"/>
                    </a:cubicBezTo>
                    <a:cubicBezTo>
                      <a:pt x="358" y="716"/>
                      <a:pt x="358" y="716"/>
                      <a:pt x="358" y="716"/>
                    </a:cubicBezTo>
                    <a:cubicBezTo>
                      <a:pt x="282" y="701"/>
                      <a:pt x="233" y="657"/>
                      <a:pt x="233" y="602"/>
                    </a:cubicBezTo>
                    <a:cubicBezTo>
                      <a:pt x="233" y="598"/>
                      <a:pt x="233" y="593"/>
                      <a:pt x="234" y="589"/>
                    </a:cubicBezTo>
                    <a:cubicBezTo>
                      <a:pt x="248" y="572"/>
                      <a:pt x="299" y="518"/>
                      <a:pt x="361" y="545"/>
                    </a:cubicBezTo>
                    <a:cubicBezTo>
                      <a:pt x="361" y="546"/>
                      <a:pt x="362" y="546"/>
                      <a:pt x="363" y="547"/>
                    </a:cubicBezTo>
                    <a:cubicBezTo>
                      <a:pt x="374" y="567"/>
                      <a:pt x="392" y="585"/>
                      <a:pt x="416" y="603"/>
                    </a:cubicBezTo>
                    <a:cubicBezTo>
                      <a:pt x="421" y="606"/>
                      <a:pt x="426" y="608"/>
                      <a:pt x="432" y="608"/>
                    </a:cubicBezTo>
                    <a:cubicBezTo>
                      <a:pt x="441" y="608"/>
                      <a:pt x="449" y="604"/>
                      <a:pt x="455" y="596"/>
                    </a:cubicBezTo>
                    <a:cubicBezTo>
                      <a:pt x="464" y="584"/>
                      <a:pt x="461" y="566"/>
                      <a:pt x="448" y="557"/>
                    </a:cubicBezTo>
                    <a:cubicBezTo>
                      <a:pt x="423" y="539"/>
                      <a:pt x="408" y="519"/>
                      <a:pt x="406" y="500"/>
                    </a:cubicBezTo>
                    <a:cubicBezTo>
                      <a:pt x="403" y="479"/>
                      <a:pt x="416" y="464"/>
                      <a:pt x="417" y="463"/>
                    </a:cubicBezTo>
                    <a:cubicBezTo>
                      <a:pt x="427" y="451"/>
                      <a:pt x="426" y="433"/>
                      <a:pt x="414" y="423"/>
                    </a:cubicBezTo>
                    <a:cubicBezTo>
                      <a:pt x="403" y="413"/>
                      <a:pt x="385" y="414"/>
                      <a:pt x="375" y="426"/>
                    </a:cubicBezTo>
                    <a:cubicBezTo>
                      <a:pt x="372" y="429"/>
                      <a:pt x="354" y="451"/>
                      <a:pt x="350" y="484"/>
                    </a:cubicBezTo>
                    <a:cubicBezTo>
                      <a:pt x="280" y="471"/>
                      <a:pt x="219" y="518"/>
                      <a:pt x="191" y="553"/>
                    </a:cubicBezTo>
                    <a:cubicBezTo>
                      <a:pt x="179" y="556"/>
                      <a:pt x="167" y="557"/>
                      <a:pt x="156" y="555"/>
                    </a:cubicBezTo>
                    <a:cubicBezTo>
                      <a:pt x="107" y="550"/>
                      <a:pt x="68" y="511"/>
                      <a:pt x="63" y="462"/>
                    </a:cubicBezTo>
                    <a:cubicBezTo>
                      <a:pt x="58" y="410"/>
                      <a:pt x="92" y="363"/>
                      <a:pt x="142" y="351"/>
                    </a:cubicBezTo>
                    <a:cubicBezTo>
                      <a:pt x="160" y="364"/>
                      <a:pt x="196" y="388"/>
                      <a:pt x="239" y="397"/>
                    </a:cubicBezTo>
                    <a:cubicBezTo>
                      <a:pt x="241" y="397"/>
                      <a:pt x="243" y="397"/>
                      <a:pt x="245" y="397"/>
                    </a:cubicBezTo>
                    <a:cubicBezTo>
                      <a:pt x="258" y="397"/>
                      <a:pt x="269" y="388"/>
                      <a:pt x="272" y="375"/>
                    </a:cubicBezTo>
                    <a:cubicBezTo>
                      <a:pt x="275" y="360"/>
                      <a:pt x="265" y="345"/>
                      <a:pt x="250" y="342"/>
                    </a:cubicBezTo>
                    <a:cubicBezTo>
                      <a:pt x="215" y="334"/>
                      <a:pt x="185" y="313"/>
                      <a:pt x="173" y="304"/>
                    </a:cubicBezTo>
                    <a:cubicBezTo>
                      <a:pt x="169" y="291"/>
                      <a:pt x="168" y="278"/>
                      <a:pt x="168" y="265"/>
                    </a:cubicBezTo>
                    <a:cubicBezTo>
                      <a:pt x="172" y="213"/>
                      <a:pt x="213" y="171"/>
                      <a:pt x="264" y="167"/>
                    </a:cubicBezTo>
                    <a:cubicBezTo>
                      <a:pt x="279" y="166"/>
                      <a:pt x="294" y="168"/>
                      <a:pt x="307" y="173"/>
                    </a:cubicBezTo>
                    <a:cubicBezTo>
                      <a:pt x="301" y="227"/>
                      <a:pt x="315" y="308"/>
                      <a:pt x="401" y="337"/>
                    </a:cubicBezTo>
                    <a:cubicBezTo>
                      <a:pt x="404" y="337"/>
                      <a:pt x="407" y="338"/>
                      <a:pt x="410" y="338"/>
                    </a:cubicBezTo>
                    <a:cubicBezTo>
                      <a:pt x="421" y="338"/>
                      <a:pt x="432" y="331"/>
                      <a:pt x="436" y="319"/>
                    </a:cubicBezTo>
                    <a:cubicBezTo>
                      <a:pt x="441" y="304"/>
                      <a:pt x="433" y="288"/>
                      <a:pt x="419" y="283"/>
                    </a:cubicBezTo>
                    <a:cubicBezTo>
                      <a:pt x="387" y="273"/>
                      <a:pt x="370" y="252"/>
                      <a:pt x="364" y="218"/>
                    </a:cubicBezTo>
                    <a:cubicBezTo>
                      <a:pt x="359" y="190"/>
                      <a:pt x="365" y="164"/>
                      <a:pt x="365" y="163"/>
                    </a:cubicBezTo>
                    <a:cubicBezTo>
                      <a:pt x="366" y="162"/>
                      <a:pt x="366" y="161"/>
                      <a:pt x="366" y="160"/>
                    </a:cubicBezTo>
                    <a:cubicBezTo>
                      <a:pt x="373" y="109"/>
                      <a:pt x="417" y="71"/>
                      <a:pt x="469" y="71"/>
                    </a:cubicBezTo>
                    <a:cubicBezTo>
                      <a:pt x="492" y="71"/>
                      <a:pt x="514" y="78"/>
                      <a:pt x="532" y="92"/>
                    </a:cubicBezTo>
                    <a:cubicBezTo>
                      <a:pt x="498" y="186"/>
                      <a:pt x="498" y="186"/>
                      <a:pt x="498" y="186"/>
                    </a:cubicBezTo>
                    <a:cubicBezTo>
                      <a:pt x="493" y="200"/>
                      <a:pt x="500" y="216"/>
                      <a:pt x="515" y="221"/>
                    </a:cubicBezTo>
                    <a:cubicBezTo>
                      <a:pt x="518" y="223"/>
                      <a:pt x="521" y="223"/>
                      <a:pt x="524" y="223"/>
                    </a:cubicBezTo>
                    <a:cubicBezTo>
                      <a:pt x="536" y="223"/>
                      <a:pt x="547" y="216"/>
                      <a:pt x="551" y="205"/>
                    </a:cubicBezTo>
                    <a:cubicBezTo>
                      <a:pt x="590" y="97"/>
                      <a:pt x="590" y="97"/>
                      <a:pt x="590" y="97"/>
                    </a:cubicBezTo>
                    <a:cubicBezTo>
                      <a:pt x="610" y="71"/>
                      <a:pt x="640" y="56"/>
                      <a:pt x="673" y="56"/>
                    </a:cubicBezTo>
                    <a:cubicBezTo>
                      <a:pt x="704" y="56"/>
                      <a:pt x="733" y="70"/>
                      <a:pt x="753" y="93"/>
                    </a:cubicBezTo>
                    <a:cubicBezTo>
                      <a:pt x="739" y="103"/>
                      <a:pt x="725" y="116"/>
                      <a:pt x="713" y="131"/>
                    </a:cubicBezTo>
                    <a:cubicBezTo>
                      <a:pt x="677" y="178"/>
                      <a:pt x="664" y="239"/>
                      <a:pt x="674" y="314"/>
                    </a:cubicBezTo>
                    <a:cubicBezTo>
                      <a:pt x="646" y="320"/>
                      <a:pt x="622" y="335"/>
                      <a:pt x="608" y="348"/>
                    </a:cubicBezTo>
                    <a:cubicBezTo>
                      <a:pt x="597" y="359"/>
                      <a:pt x="596" y="377"/>
                      <a:pt x="606" y="388"/>
                    </a:cubicBezTo>
                    <a:cubicBezTo>
                      <a:pt x="612" y="394"/>
                      <a:pt x="619" y="397"/>
                      <a:pt x="627" y="397"/>
                    </a:cubicBezTo>
                    <a:cubicBezTo>
                      <a:pt x="634" y="397"/>
                      <a:pt x="641" y="395"/>
                      <a:pt x="646" y="390"/>
                    </a:cubicBezTo>
                    <a:cubicBezTo>
                      <a:pt x="646" y="390"/>
                      <a:pt x="661" y="376"/>
                      <a:pt x="682" y="370"/>
                    </a:cubicBezTo>
                    <a:cubicBezTo>
                      <a:pt x="708" y="361"/>
                      <a:pt x="731" y="368"/>
                      <a:pt x="752" y="389"/>
                    </a:cubicBezTo>
                    <a:cubicBezTo>
                      <a:pt x="763" y="400"/>
                      <a:pt x="781" y="400"/>
                      <a:pt x="792" y="389"/>
                    </a:cubicBezTo>
                    <a:cubicBezTo>
                      <a:pt x="803" y="378"/>
                      <a:pt x="803" y="360"/>
                      <a:pt x="792" y="349"/>
                    </a:cubicBezTo>
                    <a:cubicBezTo>
                      <a:pt x="772" y="329"/>
                      <a:pt x="751" y="318"/>
                      <a:pt x="730" y="313"/>
                    </a:cubicBezTo>
                    <a:cubicBezTo>
                      <a:pt x="721" y="251"/>
                      <a:pt x="729" y="202"/>
                      <a:pt x="757" y="166"/>
                    </a:cubicBezTo>
                    <a:cubicBezTo>
                      <a:pt x="793" y="118"/>
                      <a:pt x="853" y="108"/>
                      <a:pt x="863" y="107"/>
                    </a:cubicBezTo>
                    <a:cubicBezTo>
                      <a:pt x="919" y="108"/>
                      <a:pt x="964" y="152"/>
                      <a:pt x="965" y="208"/>
                    </a:cubicBezTo>
                    <a:cubicBezTo>
                      <a:pt x="965" y="209"/>
                      <a:pt x="965" y="209"/>
                      <a:pt x="965" y="209"/>
                    </a:cubicBezTo>
                    <a:cubicBezTo>
                      <a:pt x="965" y="210"/>
                      <a:pt x="965" y="210"/>
                      <a:pt x="966" y="210"/>
                    </a:cubicBezTo>
                    <a:cubicBezTo>
                      <a:pt x="966" y="219"/>
                      <a:pt x="971" y="296"/>
                      <a:pt x="891" y="319"/>
                    </a:cubicBezTo>
                    <a:cubicBezTo>
                      <a:pt x="876" y="324"/>
                      <a:pt x="868" y="339"/>
                      <a:pt x="872" y="354"/>
                    </a:cubicBezTo>
                    <a:cubicBezTo>
                      <a:pt x="876" y="366"/>
                      <a:pt x="887" y="374"/>
                      <a:pt x="899" y="374"/>
                    </a:cubicBezTo>
                    <a:cubicBezTo>
                      <a:pt x="902" y="374"/>
                      <a:pt x="904" y="374"/>
                      <a:pt x="907" y="373"/>
                    </a:cubicBezTo>
                    <a:cubicBezTo>
                      <a:pt x="988" y="349"/>
                      <a:pt x="1016" y="284"/>
                      <a:pt x="1021" y="236"/>
                    </a:cubicBezTo>
                    <a:cubicBezTo>
                      <a:pt x="1071" y="243"/>
                      <a:pt x="1110" y="287"/>
                      <a:pt x="1110" y="339"/>
                    </a:cubicBezTo>
                    <a:cubicBezTo>
                      <a:pt x="1110" y="360"/>
                      <a:pt x="1104" y="380"/>
                      <a:pt x="1093" y="397"/>
                    </a:cubicBezTo>
                    <a:cubicBezTo>
                      <a:pt x="1008" y="417"/>
                      <a:pt x="1008" y="417"/>
                      <a:pt x="1008" y="417"/>
                    </a:cubicBezTo>
                    <a:cubicBezTo>
                      <a:pt x="993" y="421"/>
                      <a:pt x="984" y="436"/>
                      <a:pt x="987" y="451"/>
                    </a:cubicBezTo>
                    <a:cubicBezTo>
                      <a:pt x="990" y="464"/>
                      <a:pt x="1002" y="472"/>
                      <a:pt x="1014" y="472"/>
                    </a:cubicBezTo>
                    <a:cubicBezTo>
                      <a:pt x="1016" y="472"/>
                      <a:pt x="1019" y="472"/>
                      <a:pt x="1021" y="472"/>
                    </a:cubicBezTo>
                    <a:cubicBezTo>
                      <a:pt x="1102" y="453"/>
                      <a:pt x="1102" y="453"/>
                      <a:pt x="1102" y="453"/>
                    </a:cubicBezTo>
                    <a:cubicBezTo>
                      <a:pt x="1123" y="472"/>
                      <a:pt x="1136" y="500"/>
                      <a:pt x="1136" y="529"/>
                    </a:cubicBezTo>
                    <a:cubicBezTo>
                      <a:pt x="1136" y="563"/>
                      <a:pt x="1120" y="594"/>
                      <a:pt x="1093" y="613"/>
                    </a:cubicBezTo>
                    <a:cubicBezTo>
                      <a:pt x="1086" y="606"/>
                      <a:pt x="1078" y="599"/>
                      <a:pt x="1069" y="592"/>
                    </a:cubicBezTo>
                    <a:cubicBezTo>
                      <a:pt x="1029" y="563"/>
                      <a:pt x="963" y="533"/>
                      <a:pt x="868" y="550"/>
                    </a:cubicBezTo>
                    <a:cubicBezTo>
                      <a:pt x="845" y="510"/>
                      <a:pt x="799" y="489"/>
                      <a:pt x="792" y="486"/>
                    </a:cubicBezTo>
                    <a:cubicBezTo>
                      <a:pt x="778" y="480"/>
                      <a:pt x="762" y="487"/>
                      <a:pt x="756" y="501"/>
                    </a:cubicBezTo>
                    <a:cubicBezTo>
                      <a:pt x="750" y="515"/>
                      <a:pt x="756" y="532"/>
                      <a:pt x="770" y="538"/>
                    </a:cubicBezTo>
                    <a:cubicBezTo>
                      <a:pt x="784" y="544"/>
                      <a:pt x="819" y="564"/>
                      <a:pt x="825" y="591"/>
                    </a:cubicBezTo>
                    <a:cubicBezTo>
                      <a:pt x="828" y="607"/>
                      <a:pt x="820" y="626"/>
                      <a:pt x="800" y="647"/>
                    </a:cubicBezTo>
                    <a:cubicBezTo>
                      <a:pt x="789" y="658"/>
                      <a:pt x="790" y="676"/>
                      <a:pt x="801" y="686"/>
                    </a:cubicBezTo>
                    <a:cubicBezTo>
                      <a:pt x="807" y="692"/>
                      <a:pt x="814" y="694"/>
                      <a:pt x="820" y="694"/>
                    </a:cubicBezTo>
                    <a:cubicBezTo>
                      <a:pt x="828" y="694"/>
                      <a:pt x="835" y="691"/>
                      <a:pt x="841" y="685"/>
                    </a:cubicBezTo>
                    <a:cubicBezTo>
                      <a:pt x="866" y="659"/>
                      <a:pt x="879" y="632"/>
                      <a:pt x="881" y="605"/>
                    </a:cubicBezTo>
                    <a:cubicBezTo>
                      <a:pt x="1018" y="582"/>
                      <a:pt x="1077" y="678"/>
                      <a:pt x="1084" y="689"/>
                    </a:cubicBezTo>
                    <a:cubicBezTo>
                      <a:pt x="1092" y="704"/>
                      <a:pt x="1096" y="721"/>
                      <a:pt x="1096" y="738"/>
                    </a:cubicBezTo>
                    <a:cubicBezTo>
                      <a:pt x="1096" y="762"/>
                      <a:pt x="1087" y="786"/>
                      <a:pt x="1072" y="8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2" name="Group 41">
            <a:extLst>
              <a:ext uri="{FF2B5EF4-FFF2-40B4-BE49-F238E27FC236}">
                <a16:creationId xmlns:a16="http://schemas.microsoft.com/office/drawing/2014/main" id="{872AE7D3-C0F9-9F67-EB20-232B289EE8EE}"/>
              </a:ext>
            </a:extLst>
          </p:cNvPr>
          <p:cNvGrpSpPr>
            <a:grpSpLocks noChangeAspect="1"/>
          </p:cNvGrpSpPr>
          <p:nvPr/>
        </p:nvGrpSpPr>
        <p:grpSpPr bwMode="auto">
          <a:xfrm>
            <a:off x="10098156" y="2299010"/>
            <a:ext cx="661122" cy="654857"/>
            <a:chOff x="1245" y="-1"/>
            <a:chExt cx="3271" cy="3240"/>
          </a:xfrm>
          <a:solidFill>
            <a:schemeClr val="tx1"/>
          </a:solidFill>
        </p:grpSpPr>
        <p:sp>
          <p:nvSpPr>
            <p:cNvPr id="44" name="Freeform 32">
              <a:extLst>
                <a:ext uri="{FF2B5EF4-FFF2-40B4-BE49-F238E27FC236}">
                  <a16:creationId xmlns:a16="http://schemas.microsoft.com/office/drawing/2014/main" id="{400EEA83-745C-F38C-CE8D-41D5BAD027E6}"/>
                </a:ext>
              </a:extLst>
            </p:cNvPr>
            <p:cNvSpPr>
              <a:spLocks noEditPoints="1"/>
            </p:cNvSpPr>
            <p:nvPr/>
          </p:nvSpPr>
          <p:spPr bwMode="auto">
            <a:xfrm>
              <a:off x="1245" y="-1"/>
              <a:ext cx="3271" cy="3240"/>
            </a:xfrm>
            <a:custGeom>
              <a:avLst/>
              <a:gdLst>
                <a:gd name="T0" fmla="*/ 1099 w 3920"/>
                <a:gd name="T1" fmla="*/ 483 h 3888"/>
                <a:gd name="T2" fmla="*/ 735 w 3920"/>
                <a:gd name="T3" fmla="*/ 1115 h 3888"/>
                <a:gd name="T4" fmla="*/ 658 w 3920"/>
                <a:gd name="T5" fmla="*/ 1299 h 3888"/>
                <a:gd name="T6" fmla="*/ 736 w 3920"/>
                <a:gd name="T7" fmla="*/ 2167 h 3888"/>
                <a:gd name="T8" fmla="*/ 1447 w 3920"/>
                <a:gd name="T9" fmla="*/ 1799 h 3888"/>
                <a:gd name="T10" fmla="*/ 1353 w 3920"/>
                <a:gd name="T11" fmla="*/ 2090 h 3888"/>
                <a:gd name="T12" fmla="*/ 772 w 3920"/>
                <a:gd name="T13" fmla="*/ 2411 h 3888"/>
                <a:gd name="T14" fmla="*/ 1825 w 3920"/>
                <a:gd name="T15" fmla="*/ 3275 h 3888"/>
                <a:gd name="T16" fmla="*/ 2947 w 3920"/>
                <a:gd name="T17" fmla="*/ 2531 h 3888"/>
                <a:gd name="T18" fmla="*/ 2784 w 3920"/>
                <a:gd name="T19" fmla="*/ 2296 h 3888"/>
                <a:gd name="T20" fmla="*/ 2378 w 3920"/>
                <a:gd name="T21" fmla="*/ 2263 h 3888"/>
                <a:gd name="T22" fmla="*/ 2168 w 3920"/>
                <a:gd name="T23" fmla="*/ 1657 h 3888"/>
                <a:gd name="T24" fmla="*/ 3172 w 3920"/>
                <a:gd name="T25" fmla="*/ 1164 h 3888"/>
                <a:gd name="T26" fmla="*/ 3370 w 3920"/>
                <a:gd name="T27" fmla="*/ 1407 h 3888"/>
                <a:gd name="T28" fmla="*/ 3612 w 3920"/>
                <a:gd name="T29" fmla="*/ 1022 h 3888"/>
                <a:gd name="T30" fmla="*/ 2582 w 3920"/>
                <a:gd name="T31" fmla="*/ 1012 h 3888"/>
                <a:gd name="T32" fmla="*/ 2562 w 3920"/>
                <a:gd name="T33" fmla="*/ 827 h 3888"/>
                <a:gd name="T34" fmla="*/ 3920 w 3920"/>
                <a:gd name="T35" fmla="*/ 1164 h 3888"/>
                <a:gd name="T36" fmla="*/ 3594 w 3920"/>
                <a:gd name="T37" fmla="*/ 2492 h 3888"/>
                <a:gd name="T38" fmla="*/ 3356 w 3920"/>
                <a:gd name="T39" fmla="*/ 2673 h 3888"/>
                <a:gd name="T40" fmla="*/ 1971 w 3920"/>
                <a:gd name="T41" fmla="*/ 3876 h 3888"/>
                <a:gd name="T42" fmla="*/ 1667 w 3920"/>
                <a:gd name="T43" fmla="*/ 3884 h 3888"/>
                <a:gd name="T44" fmla="*/ 338 w 3920"/>
                <a:gd name="T45" fmla="*/ 2938 h 3888"/>
                <a:gd name="T46" fmla="*/ 545 w 3920"/>
                <a:gd name="T47" fmla="*/ 2249 h 3888"/>
                <a:gd name="T48" fmla="*/ 476 w 3920"/>
                <a:gd name="T49" fmla="*/ 1294 h 3888"/>
                <a:gd name="T50" fmla="*/ 368 w 3920"/>
                <a:gd name="T51" fmla="*/ 1209 h 3888"/>
                <a:gd name="T52" fmla="*/ 272 w 3920"/>
                <a:gd name="T53" fmla="*/ 1023 h 3888"/>
                <a:gd name="T54" fmla="*/ 0 w 3920"/>
                <a:gd name="T55" fmla="*/ 508 h 3888"/>
                <a:gd name="T56" fmla="*/ 508 w 3920"/>
                <a:gd name="T57" fmla="*/ 0 h 3888"/>
                <a:gd name="T58" fmla="*/ 600 w 3920"/>
                <a:gd name="T59" fmla="*/ 2520 h 3888"/>
                <a:gd name="T60" fmla="*/ 1077 w 3920"/>
                <a:gd name="T61" fmla="*/ 3534 h 3888"/>
                <a:gd name="T62" fmla="*/ 2822 w 3920"/>
                <a:gd name="T63" fmla="*/ 3298 h 3888"/>
                <a:gd name="T64" fmla="*/ 3182 w 3920"/>
                <a:gd name="T65" fmla="*/ 2500 h 3888"/>
                <a:gd name="T66" fmla="*/ 3122 w 3920"/>
                <a:gd name="T67" fmla="*/ 2606 h 3888"/>
                <a:gd name="T68" fmla="*/ 1668 w 3920"/>
                <a:gd name="T69" fmla="*/ 3456 h 3888"/>
                <a:gd name="T70" fmla="*/ 608 w 3920"/>
                <a:gd name="T71" fmla="*/ 2510 h 3888"/>
                <a:gd name="T72" fmla="*/ 920 w 3920"/>
                <a:gd name="T73" fmla="*/ 553 h 3888"/>
                <a:gd name="T74" fmla="*/ 3731 w 3920"/>
                <a:gd name="T75" fmla="*/ 1546 h 3888"/>
                <a:gd name="T76" fmla="*/ 3156 w 3920"/>
                <a:gd name="T77" fmla="*/ 1592 h 3888"/>
                <a:gd name="T78" fmla="*/ 2970 w 3920"/>
                <a:gd name="T79" fmla="*/ 2279 h 3888"/>
                <a:gd name="T80" fmla="*/ 3108 w 3920"/>
                <a:gd name="T81" fmla="*/ 1811 h 3888"/>
                <a:gd name="T82" fmla="*/ 3208 w 3920"/>
                <a:gd name="T83" fmla="*/ 1713 h 3888"/>
                <a:gd name="T84" fmla="*/ 3731 w 3920"/>
                <a:gd name="T85" fmla="*/ 1546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0" h="3888">
                  <a:moveTo>
                    <a:pt x="592" y="0"/>
                  </a:moveTo>
                  <a:cubicBezTo>
                    <a:pt x="625" y="6"/>
                    <a:pt x="659" y="11"/>
                    <a:pt x="692" y="19"/>
                  </a:cubicBezTo>
                  <a:cubicBezTo>
                    <a:pt x="911" y="78"/>
                    <a:pt x="1069" y="259"/>
                    <a:pt x="1099" y="483"/>
                  </a:cubicBezTo>
                  <a:cubicBezTo>
                    <a:pt x="1130" y="716"/>
                    <a:pt x="1004" y="946"/>
                    <a:pt x="791" y="1048"/>
                  </a:cubicBezTo>
                  <a:cubicBezTo>
                    <a:pt x="783" y="1051"/>
                    <a:pt x="776" y="1055"/>
                    <a:pt x="769" y="1058"/>
                  </a:cubicBezTo>
                  <a:cubicBezTo>
                    <a:pt x="744" y="1069"/>
                    <a:pt x="733" y="1087"/>
                    <a:pt x="735" y="1115"/>
                  </a:cubicBezTo>
                  <a:cubicBezTo>
                    <a:pt x="737" y="1145"/>
                    <a:pt x="736" y="1175"/>
                    <a:pt x="735" y="1205"/>
                  </a:cubicBezTo>
                  <a:cubicBezTo>
                    <a:pt x="734" y="1243"/>
                    <a:pt x="719" y="1261"/>
                    <a:pt x="682" y="1269"/>
                  </a:cubicBezTo>
                  <a:cubicBezTo>
                    <a:pt x="665" y="1273"/>
                    <a:pt x="658" y="1281"/>
                    <a:pt x="658" y="1299"/>
                  </a:cubicBezTo>
                  <a:cubicBezTo>
                    <a:pt x="657" y="1545"/>
                    <a:pt x="659" y="1791"/>
                    <a:pt x="693" y="2035"/>
                  </a:cubicBezTo>
                  <a:cubicBezTo>
                    <a:pt x="699" y="2075"/>
                    <a:pt x="706" y="2115"/>
                    <a:pt x="712" y="2155"/>
                  </a:cubicBezTo>
                  <a:cubicBezTo>
                    <a:pt x="715" y="2171"/>
                    <a:pt x="722" y="2174"/>
                    <a:pt x="736" y="2167"/>
                  </a:cubicBezTo>
                  <a:cubicBezTo>
                    <a:pt x="887" y="2081"/>
                    <a:pt x="1050" y="2023"/>
                    <a:pt x="1210" y="1956"/>
                  </a:cubicBezTo>
                  <a:cubicBezTo>
                    <a:pt x="1292" y="1922"/>
                    <a:pt x="1367" y="1878"/>
                    <a:pt x="1421" y="1804"/>
                  </a:cubicBezTo>
                  <a:cubicBezTo>
                    <a:pt x="1428" y="1794"/>
                    <a:pt x="1436" y="1793"/>
                    <a:pt x="1447" y="1799"/>
                  </a:cubicBezTo>
                  <a:cubicBezTo>
                    <a:pt x="1488" y="1823"/>
                    <a:pt x="1529" y="1846"/>
                    <a:pt x="1570" y="1870"/>
                  </a:cubicBezTo>
                  <a:cubicBezTo>
                    <a:pt x="1587" y="1880"/>
                    <a:pt x="1588" y="1886"/>
                    <a:pt x="1574" y="1905"/>
                  </a:cubicBezTo>
                  <a:cubicBezTo>
                    <a:pt x="1517" y="1987"/>
                    <a:pt x="1442" y="2049"/>
                    <a:pt x="1353" y="2090"/>
                  </a:cubicBezTo>
                  <a:cubicBezTo>
                    <a:pt x="1262" y="2133"/>
                    <a:pt x="1167" y="2167"/>
                    <a:pt x="1075" y="2209"/>
                  </a:cubicBezTo>
                  <a:cubicBezTo>
                    <a:pt x="982" y="2252"/>
                    <a:pt x="890" y="2299"/>
                    <a:pt x="798" y="2345"/>
                  </a:cubicBezTo>
                  <a:cubicBezTo>
                    <a:pt x="760" y="2365"/>
                    <a:pt x="760" y="2371"/>
                    <a:pt x="772" y="2411"/>
                  </a:cubicBezTo>
                  <a:cubicBezTo>
                    <a:pt x="823" y="2573"/>
                    <a:pt x="888" y="2730"/>
                    <a:pt x="988" y="2870"/>
                  </a:cubicBezTo>
                  <a:cubicBezTo>
                    <a:pt x="1099" y="3026"/>
                    <a:pt x="1238" y="3148"/>
                    <a:pt x="1420" y="3218"/>
                  </a:cubicBezTo>
                  <a:cubicBezTo>
                    <a:pt x="1550" y="3268"/>
                    <a:pt x="1686" y="3282"/>
                    <a:pt x="1825" y="3275"/>
                  </a:cubicBezTo>
                  <a:cubicBezTo>
                    <a:pt x="1980" y="3268"/>
                    <a:pt x="2133" y="3245"/>
                    <a:pt x="2282" y="3196"/>
                  </a:cubicBezTo>
                  <a:cubicBezTo>
                    <a:pt x="2461" y="3136"/>
                    <a:pt x="2626" y="3052"/>
                    <a:pt x="2757" y="2913"/>
                  </a:cubicBezTo>
                  <a:cubicBezTo>
                    <a:pt x="2859" y="2805"/>
                    <a:pt x="2925" y="2679"/>
                    <a:pt x="2947" y="2531"/>
                  </a:cubicBezTo>
                  <a:cubicBezTo>
                    <a:pt x="2951" y="2503"/>
                    <a:pt x="2949" y="2499"/>
                    <a:pt x="2920" y="2494"/>
                  </a:cubicBezTo>
                  <a:cubicBezTo>
                    <a:pt x="2837" y="2478"/>
                    <a:pt x="2794" y="2431"/>
                    <a:pt x="2787" y="2346"/>
                  </a:cubicBezTo>
                  <a:cubicBezTo>
                    <a:pt x="2785" y="2329"/>
                    <a:pt x="2785" y="2313"/>
                    <a:pt x="2784" y="2296"/>
                  </a:cubicBezTo>
                  <a:cubicBezTo>
                    <a:pt x="2784" y="2277"/>
                    <a:pt x="2775" y="2268"/>
                    <a:pt x="2756" y="2267"/>
                  </a:cubicBezTo>
                  <a:cubicBezTo>
                    <a:pt x="2721" y="2267"/>
                    <a:pt x="2685" y="2267"/>
                    <a:pt x="2650" y="2267"/>
                  </a:cubicBezTo>
                  <a:cubicBezTo>
                    <a:pt x="2559" y="2266"/>
                    <a:pt x="2469" y="2269"/>
                    <a:pt x="2378" y="2263"/>
                  </a:cubicBezTo>
                  <a:cubicBezTo>
                    <a:pt x="2252" y="2256"/>
                    <a:pt x="2149" y="2150"/>
                    <a:pt x="2145" y="2024"/>
                  </a:cubicBezTo>
                  <a:cubicBezTo>
                    <a:pt x="2141" y="1918"/>
                    <a:pt x="2143" y="1812"/>
                    <a:pt x="2142" y="1706"/>
                  </a:cubicBezTo>
                  <a:cubicBezTo>
                    <a:pt x="2142" y="1685"/>
                    <a:pt x="2151" y="1670"/>
                    <a:pt x="2168" y="1657"/>
                  </a:cubicBezTo>
                  <a:cubicBezTo>
                    <a:pt x="2326" y="1541"/>
                    <a:pt x="2434" y="1389"/>
                    <a:pt x="2495" y="1202"/>
                  </a:cubicBezTo>
                  <a:cubicBezTo>
                    <a:pt x="2506" y="1168"/>
                    <a:pt x="2513" y="1163"/>
                    <a:pt x="2550" y="1163"/>
                  </a:cubicBezTo>
                  <a:cubicBezTo>
                    <a:pt x="2757" y="1164"/>
                    <a:pt x="2965" y="1164"/>
                    <a:pt x="3172" y="1164"/>
                  </a:cubicBezTo>
                  <a:cubicBezTo>
                    <a:pt x="3274" y="1164"/>
                    <a:pt x="3334" y="1225"/>
                    <a:pt x="3337" y="1327"/>
                  </a:cubicBezTo>
                  <a:cubicBezTo>
                    <a:pt x="3337" y="1343"/>
                    <a:pt x="3338" y="1359"/>
                    <a:pt x="3339" y="1375"/>
                  </a:cubicBezTo>
                  <a:cubicBezTo>
                    <a:pt x="3340" y="1394"/>
                    <a:pt x="3351" y="1407"/>
                    <a:pt x="3370" y="1407"/>
                  </a:cubicBezTo>
                  <a:cubicBezTo>
                    <a:pt x="3439" y="1407"/>
                    <a:pt x="3508" y="1413"/>
                    <a:pt x="3576" y="1405"/>
                  </a:cubicBezTo>
                  <a:cubicBezTo>
                    <a:pt x="3678" y="1393"/>
                    <a:pt x="3741" y="1306"/>
                    <a:pt x="3735" y="1199"/>
                  </a:cubicBezTo>
                  <a:cubicBezTo>
                    <a:pt x="3729" y="1110"/>
                    <a:pt x="3686" y="1045"/>
                    <a:pt x="3612" y="1022"/>
                  </a:cubicBezTo>
                  <a:cubicBezTo>
                    <a:pt x="3587" y="1015"/>
                    <a:pt x="3560" y="1012"/>
                    <a:pt x="3534" y="1012"/>
                  </a:cubicBezTo>
                  <a:cubicBezTo>
                    <a:pt x="3222" y="1011"/>
                    <a:pt x="2911" y="1012"/>
                    <a:pt x="2600" y="1012"/>
                  </a:cubicBezTo>
                  <a:cubicBezTo>
                    <a:pt x="2594" y="1012"/>
                    <a:pt x="2588" y="1012"/>
                    <a:pt x="2582" y="1012"/>
                  </a:cubicBezTo>
                  <a:cubicBezTo>
                    <a:pt x="2540" y="1012"/>
                    <a:pt x="2538" y="1007"/>
                    <a:pt x="2539" y="965"/>
                  </a:cubicBezTo>
                  <a:cubicBezTo>
                    <a:pt x="2540" y="932"/>
                    <a:pt x="2537" y="898"/>
                    <a:pt x="2533" y="864"/>
                  </a:cubicBezTo>
                  <a:cubicBezTo>
                    <a:pt x="2529" y="831"/>
                    <a:pt x="2530" y="827"/>
                    <a:pt x="2562" y="827"/>
                  </a:cubicBezTo>
                  <a:cubicBezTo>
                    <a:pt x="2888" y="827"/>
                    <a:pt x="3214" y="827"/>
                    <a:pt x="3540" y="827"/>
                  </a:cubicBezTo>
                  <a:cubicBezTo>
                    <a:pt x="3727" y="827"/>
                    <a:pt x="3870" y="939"/>
                    <a:pt x="3910" y="1113"/>
                  </a:cubicBezTo>
                  <a:cubicBezTo>
                    <a:pt x="3914" y="1130"/>
                    <a:pt x="3917" y="1147"/>
                    <a:pt x="3920" y="1164"/>
                  </a:cubicBezTo>
                  <a:cubicBezTo>
                    <a:pt x="3920" y="1496"/>
                    <a:pt x="3920" y="1828"/>
                    <a:pt x="3920" y="2160"/>
                  </a:cubicBezTo>
                  <a:cubicBezTo>
                    <a:pt x="3919" y="2165"/>
                    <a:pt x="3917" y="2170"/>
                    <a:pt x="3916" y="2175"/>
                  </a:cubicBezTo>
                  <a:cubicBezTo>
                    <a:pt x="3896" y="2341"/>
                    <a:pt x="3760" y="2476"/>
                    <a:pt x="3594" y="2492"/>
                  </a:cubicBezTo>
                  <a:cubicBezTo>
                    <a:pt x="3530" y="2498"/>
                    <a:pt x="3466" y="2495"/>
                    <a:pt x="3402" y="2496"/>
                  </a:cubicBezTo>
                  <a:cubicBezTo>
                    <a:pt x="3374" y="2496"/>
                    <a:pt x="3371" y="2499"/>
                    <a:pt x="3369" y="2528"/>
                  </a:cubicBezTo>
                  <a:cubicBezTo>
                    <a:pt x="3365" y="2576"/>
                    <a:pt x="3363" y="2625"/>
                    <a:pt x="3356" y="2673"/>
                  </a:cubicBezTo>
                  <a:cubicBezTo>
                    <a:pt x="3321" y="2938"/>
                    <a:pt x="3210" y="3166"/>
                    <a:pt x="3025" y="3359"/>
                  </a:cubicBezTo>
                  <a:cubicBezTo>
                    <a:pt x="2884" y="3506"/>
                    <a:pt x="2718" y="3619"/>
                    <a:pt x="2537" y="3709"/>
                  </a:cubicBezTo>
                  <a:cubicBezTo>
                    <a:pt x="2358" y="3798"/>
                    <a:pt x="2170" y="3855"/>
                    <a:pt x="1971" y="3876"/>
                  </a:cubicBezTo>
                  <a:cubicBezTo>
                    <a:pt x="1933" y="3881"/>
                    <a:pt x="1894" y="3884"/>
                    <a:pt x="1856" y="3888"/>
                  </a:cubicBezTo>
                  <a:cubicBezTo>
                    <a:pt x="1801" y="3888"/>
                    <a:pt x="1747" y="3888"/>
                    <a:pt x="1692" y="3888"/>
                  </a:cubicBezTo>
                  <a:cubicBezTo>
                    <a:pt x="1684" y="3887"/>
                    <a:pt x="1675" y="3885"/>
                    <a:pt x="1667" y="3884"/>
                  </a:cubicBezTo>
                  <a:cubicBezTo>
                    <a:pt x="1506" y="3875"/>
                    <a:pt x="1348" y="3845"/>
                    <a:pt x="1196" y="3791"/>
                  </a:cubicBezTo>
                  <a:cubicBezTo>
                    <a:pt x="947" y="3703"/>
                    <a:pt x="737" y="3557"/>
                    <a:pt x="560" y="3362"/>
                  </a:cubicBezTo>
                  <a:cubicBezTo>
                    <a:pt x="449" y="3240"/>
                    <a:pt x="368" y="3102"/>
                    <a:pt x="338" y="2938"/>
                  </a:cubicBezTo>
                  <a:cubicBezTo>
                    <a:pt x="314" y="2806"/>
                    <a:pt x="318" y="2676"/>
                    <a:pt x="367" y="2550"/>
                  </a:cubicBezTo>
                  <a:cubicBezTo>
                    <a:pt x="401" y="2463"/>
                    <a:pt x="454" y="2389"/>
                    <a:pt x="521" y="2324"/>
                  </a:cubicBezTo>
                  <a:cubicBezTo>
                    <a:pt x="543" y="2303"/>
                    <a:pt x="552" y="2280"/>
                    <a:pt x="545" y="2249"/>
                  </a:cubicBezTo>
                  <a:cubicBezTo>
                    <a:pt x="514" y="2101"/>
                    <a:pt x="492" y="1951"/>
                    <a:pt x="485" y="1800"/>
                  </a:cubicBezTo>
                  <a:cubicBezTo>
                    <a:pt x="478" y="1649"/>
                    <a:pt x="478" y="1497"/>
                    <a:pt x="475" y="1346"/>
                  </a:cubicBezTo>
                  <a:cubicBezTo>
                    <a:pt x="475" y="1329"/>
                    <a:pt x="475" y="1311"/>
                    <a:pt x="476" y="1294"/>
                  </a:cubicBezTo>
                  <a:cubicBezTo>
                    <a:pt x="476" y="1280"/>
                    <a:pt x="470" y="1271"/>
                    <a:pt x="454" y="1271"/>
                  </a:cubicBezTo>
                  <a:cubicBezTo>
                    <a:pt x="442" y="1270"/>
                    <a:pt x="430" y="1269"/>
                    <a:pt x="419" y="1267"/>
                  </a:cubicBezTo>
                  <a:cubicBezTo>
                    <a:pt x="384" y="1262"/>
                    <a:pt x="369" y="1245"/>
                    <a:pt x="368" y="1209"/>
                  </a:cubicBezTo>
                  <a:cubicBezTo>
                    <a:pt x="368" y="1197"/>
                    <a:pt x="369" y="1184"/>
                    <a:pt x="370" y="1171"/>
                  </a:cubicBezTo>
                  <a:cubicBezTo>
                    <a:pt x="375" y="1119"/>
                    <a:pt x="357" y="1077"/>
                    <a:pt x="313" y="1048"/>
                  </a:cubicBezTo>
                  <a:cubicBezTo>
                    <a:pt x="299" y="1039"/>
                    <a:pt x="285" y="1031"/>
                    <a:pt x="272" y="1023"/>
                  </a:cubicBezTo>
                  <a:cubicBezTo>
                    <a:pt x="152" y="956"/>
                    <a:pt x="70" y="857"/>
                    <a:pt x="28" y="726"/>
                  </a:cubicBezTo>
                  <a:cubicBezTo>
                    <a:pt x="15" y="685"/>
                    <a:pt x="9" y="642"/>
                    <a:pt x="0" y="600"/>
                  </a:cubicBezTo>
                  <a:cubicBezTo>
                    <a:pt x="0" y="569"/>
                    <a:pt x="0" y="539"/>
                    <a:pt x="0" y="508"/>
                  </a:cubicBezTo>
                  <a:cubicBezTo>
                    <a:pt x="1" y="502"/>
                    <a:pt x="3" y="497"/>
                    <a:pt x="4" y="491"/>
                  </a:cubicBezTo>
                  <a:cubicBezTo>
                    <a:pt x="27" y="267"/>
                    <a:pt x="193" y="75"/>
                    <a:pt x="411" y="19"/>
                  </a:cubicBezTo>
                  <a:cubicBezTo>
                    <a:pt x="443" y="11"/>
                    <a:pt x="476" y="6"/>
                    <a:pt x="508" y="0"/>
                  </a:cubicBezTo>
                  <a:cubicBezTo>
                    <a:pt x="536" y="0"/>
                    <a:pt x="564" y="0"/>
                    <a:pt x="592" y="0"/>
                  </a:cubicBezTo>
                  <a:close/>
                  <a:moveTo>
                    <a:pt x="608" y="2510"/>
                  </a:moveTo>
                  <a:cubicBezTo>
                    <a:pt x="605" y="2514"/>
                    <a:pt x="602" y="2517"/>
                    <a:pt x="600" y="2520"/>
                  </a:cubicBezTo>
                  <a:cubicBezTo>
                    <a:pt x="520" y="2628"/>
                    <a:pt x="492" y="2749"/>
                    <a:pt x="514" y="2881"/>
                  </a:cubicBezTo>
                  <a:cubicBezTo>
                    <a:pt x="539" y="3028"/>
                    <a:pt x="609" y="3152"/>
                    <a:pt x="711" y="3260"/>
                  </a:cubicBezTo>
                  <a:cubicBezTo>
                    <a:pt x="817" y="3372"/>
                    <a:pt x="942" y="3460"/>
                    <a:pt x="1077" y="3534"/>
                  </a:cubicBezTo>
                  <a:cubicBezTo>
                    <a:pt x="1247" y="3627"/>
                    <a:pt x="1429" y="3682"/>
                    <a:pt x="1622" y="3699"/>
                  </a:cubicBezTo>
                  <a:cubicBezTo>
                    <a:pt x="1763" y="3712"/>
                    <a:pt x="1903" y="3702"/>
                    <a:pt x="2042" y="3676"/>
                  </a:cubicBezTo>
                  <a:cubicBezTo>
                    <a:pt x="2337" y="3622"/>
                    <a:pt x="2600" y="3502"/>
                    <a:pt x="2822" y="3298"/>
                  </a:cubicBezTo>
                  <a:cubicBezTo>
                    <a:pt x="2967" y="3166"/>
                    <a:pt x="3077" y="3010"/>
                    <a:pt x="3138" y="2821"/>
                  </a:cubicBezTo>
                  <a:cubicBezTo>
                    <a:pt x="3169" y="2724"/>
                    <a:pt x="3183" y="2625"/>
                    <a:pt x="3187" y="2524"/>
                  </a:cubicBezTo>
                  <a:cubicBezTo>
                    <a:pt x="3188" y="2516"/>
                    <a:pt x="3186" y="2501"/>
                    <a:pt x="3182" y="2500"/>
                  </a:cubicBezTo>
                  <a:cubicBezTo>
                    <a:pt x="3171" y="2496"/>
                    <a:pt x="3156" y="2494"/>
                    <a:pt x="3148" y="2499"/>
                  </a:cubicBezTo>
                  <a:cubicBezTo>
                    <a:pt x="3140" y="2504"/>
                    <a:pt x="3135" y="2519"/>
                    <a:pt x="3133" y="2530"/>
                  </a:cubicBezTo>
                  <a:cubicBezTo>
                    <a:pt x="3128" y="2555"/>
                    <a:pt x="3127" y="2581"/>
                    <a:pt x="3122" y="2606"/>
                  </a:cubicBezTo>
                  <a:cubicBezTo>
                    <a:pt x="3076" y="2821"/>
                    <a:pt x="2963" y="2994"/>
                    <a:pt x="2793" y="3131"/>
                  </a:cubicBezTo>
                  <a:cubicBezTo>
                    <a:pt x="2656" y="3241"/>
                    <a:pt x="2500" y="3317"/>
                    <a:pt x="2334" y="3372"/>
                  </a:cubicBezTo>
                  <a:cubicBezTo>
                    <a:pt x="2118" y="3444"/>
                    <a:pt x="1895" y="3468"/>
                    <a:pt x="1668" y="3456"/>
                  </a:cubicBezTo>
                  <a:cubicBezTo>
                    <a:pt x="1469" y="3446"/>
                    <a:pt x="1288" y="3383"/>
                    <a:pt x="1127" y="3267"/>
                  </a:cubicBezTo>
                  <a:cubicBezTo>
                    <a:pt x="945" y="3137"/>
                    <a:pt x="812" y="2966"/>
                    <a:pt x="717" y="2765"/>
                  </a:cubicBezTo>
                  <a:cubicBezTo>
                    <a:pt x="677" y="2682"/>
                    <a:pt x="644" y="2596"/>
                    <a:pt x="608" y="2510"/>
                  </a:cubicBezTo>
                  <a:close/>
                  <a:moveTo>
                    <a:pt x="184" y="550"/>
                  </a:moveTo>
                  <a:cubicBezTo>
                    <a:pt x="185" y="754"/>
                    <a:pt x="348" y="919"/>
                    <a:pt x="550" y="919"/>
                  </a:cubicBezTo>
                  <a:cubicBezTo>
                    <a:pt x="754" y="918"/>
                    <a:pt x="920" y="754"/>
                    <a:pt x="920" y="553"/>
                  </a:cubicBezTo>
                  <a:cubicBezTo>
                    <a:pt x="919" y="349"/>
                    <a:pt x="754" y="184"/>
                    <a:pt x="550" y="184"/>
                  </a:cubicBezTo>
                  <a:cubicBezTo>
                    <a:pt x="351" y="185"/>
                    <a:pt x="184" y="351"/>
                    <a:pt x="184" y="550"/>
                  </a:cubicBezTo>
                  <a:close/>
                  <a:moveTo>
                    <a:pt x="3731" y="1546"/>
                  </a:moveTo>
                  <a:cubicBezTo>
                    <a:pt x="3710" y="1555"/>
                    <a:pt x="3690" y="1565"/>
                    <a:pt x="3669" y="1572"/>
                  </a:cubicBezTo>
                  <a:cubicBezTo>
                    <a:pt x="3611" y="1592"/>
                    <a:pt x="3551" y="1593"/>
                    <a:pt x="3490" y="1592"/>
                  </a:cubicBezTo>
                  <a:cubicBezTo>
                    <a:pt x="3378" y="1592"/>
                    <a:pt x="3267" y="1591"/>
                    <a:pt x="3156" y="1592"/>
                  </a:cubicBezTo>
                  <a:cubicBezTo>
                    <a:pt x="3049" y="1593"/>
                    <a:pt x="2973" y="1669"/>
                    <a:pt x="2972" y="1775"/>
                  </a:cubicBezTo>
                  <a:cubicBezTo>
                    <a:pt x="2971" y="1812"/>
                    <a:pt x="2971" y="1850"/>
                    <a:pt x="2971" y="1887"/>
                  </a:cubicBezTo>
                  <a:cubicBezTo>
                    <a:pt x="2971" y="2017"/>
                    <a:pt x="2970" y="2148"/>
                    <a:pt x="2970" y="2279"/>
                  </a:cubicBezTo>
                  <a:cubicBezTo>
                    <a:pt x="2970" y="2310"/>
                    <a:pt x="2977" y="2315"/>
                    <a:pt x="3008" y="2309"/>
                  </a:cubicBezTo>
                  <a:cubicBezTo>
                    <a:pt x="3068" y="2297"/>
                    <a:pt x="3108" y="2248"/>
                    <a:pt x="3108" y="2185"/>
                  </a:cubicBezTo>
                  <a:cubicBezTo>
                    <a:pt x="3109" y="2060"/>
                    <a:pt x="3108" y="1936"/>
                    <a:pt x="3108" y="1811"/>
                  </a:cubicBezTo>
                  <a:cubicBezTo>
                    <a:pt x="3108" y="1799"/>
                    <a:pt x="3108" y="1787"/>
                    <a:pt x="3110" y="1775"/>
                  </a:cubicBezTo>
                  <a:cubicBezTo>
                    <a:pt x="3114" y="1733"/>
                    <a:pt x="3130" y="1718"/>
                    <a:pt x="3172" y="1715"/>
                  </a:cubicBezTo>
                  <a:cubicBezTo>
                    <a:pt x="3184" y="1714"/>
                    <a:pt x="3196" y="1713"/>
                    <a:pt x="3208" y="1713"/>
                  </a:cubicBezTo>
                  <a:cubicBezTo>
                    <a:pt x="3306" y="1713"/>
                    <a:pt x="3404" y="1714"/>
                    <a:pt x="3502" y="1713"/>
                  </a:cubicBezTo>
                  <a:cubicBezTo>
                    <a:pt x="3536" y="1712"/>
                    <a:pt x="3571" y="1710"/>
                    <a:pt x="3605" y="1703"/>
                  </a:cubicBezTo>
                  <a:cubicBezTo>
                    <a:pt x="3682" y="1687"/>
                    <a:pt x="3734" y="1621"/>
                    <a:pt x="3731" y="1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
              <a:extLst>
                <a:ext uri="{FF2B5EF4-FFF2-40B4-BE49-F238E27FC236}">
                  <a16:creationId xmlns:a16="http://schemas.microsoft.com/office/drawing/2014/main" id="{8053F675-8FC9-A66E-04D0-CE07E4284DC1}"/>
                </a:ext>
              </a:extLst>
            </p:cNvPr>
            <p:cNvSpPr>
              <a:spLocks/>
            </p:cNvSpPr>
            <p:nvPr/>
          </p:nvSpPr>
          <p:spPr bwMode="auto">
            <a:xfrm>
              <a:off x="2450" y="367"/>
              <a:ext cx="813" cy="1128"/>
            </a:xfrm>
            <a:custGeom>
              <a:avLst/>
              <a:gdLst>
                <a:gd name="T0" fmla="*/ 257 w 974"/>
                <a:gd name="T1" fmla="*/ 1354 h 1354"/>
                <a:gd name="T2" fmla="*/ 220 w 974"/>
                <a:gd name="T3" fmla="*/ 1340 h 1354"/>
                <a:gd name="T4" fmla="*/ 52 w 974"/>
                <a:gd name="T5" fmla="*/ 1244 h 1354"/>
                <a:gd name="T6" fmla="*/ 25 w 974"/>
                <a:gd name="T7" fmla="*/ 1144 h 1354"/>
                <a:gd name="T8" fmla="*/ 43 w 974"/>
                <a:gd name="T9" fmla="*/ 1115 h 1354"/>
                <a:gd name="T10" fmla="*/ 77 w 974"/>
                <a:gd name="T11" fmla="*/ 945 h 1354"/>
                <a:gd name="T12" fmla="*/ 92 w 974"/>
                <a:gd name="T13" fmla="*/ 643 h 1354"/>
                <a:gd name="T14" fmla="*/ 298 w 974"/>
                <a:gd name="T15" fmla="*/ 298 h 1354"/>
                <a:gd name="T16" fmla="*/ 525 w 974"/>
                <a:gd name="T17" fmla="*/ 155 h 1354"/>
                <a:gd name="T18" fmla="*/ 554 w 974"/>
                <a:gd name="T19" fmla="*/ 148 h 1354"/>
                <a:gd name="T20" fmla="*/ 632 w 974"/>
                <a:gd name="T21" fmla="*/ 95 h 1354"/>
                <a:gd name="T22" fmla="*/ 661 w 974"/>
                <a:gd name="T23" fmla="*/ 42 h 1354"/>
                <a:gd name="T24" fmla="*/ 748 w 974"/>
                <a:gd name="T25" fmla="*/ 21 h 1354"/>
                <a:gd name="T26" fmla="*/ 925 w 974"/>
                <a:gd name="T27" fmla="*/ 123 h 1354"/>
                <a:gd name="T28" fmla="*/ 946 w 974"/>
                <a:gd name="T29" fmla="*/ 216 h 1354"/>
                <a:gd name="T30" fmla="*/ 918 w 974"/>
                <a:gd name="T31" fmla="*/ 363 h 1354"/>
                <a:gd name="T32" fmla="*/ 932 w 974"/>
                <a:gd name="T33" fmla="*/ 514 h 1354"/>
                <a:gd name="T34" fmla="*/ 872 w 974"/>
                <a:gd name="T35" fmla="*/ 771 h 1354"/>
                <a:gd name="T36" fmla="*/ 652 w 974"/>
                <a:gd name="T37" fmla="*/ 1069 h 1354"/>
                <a:gd name="T38" fmla="*/ 479 w 974"/>
                <a:gd name="T39" fmla="*/ 1162 h 1354"/>
                <a:gd name="T40" fmla="*/ 329 w 974"/>
                <a:gd name="T41" fmla="*/ 1291 h 1354"/>
                <a:gd name="T42" fmla="*/ 308 w 974"/>
                <a:gd name="T43" fmla="*/ 1327 h 1354"/>
                <a:gd name="T44" fmla="*/ 257 w 974"/>
                <a:gd name="T45" fmla="*/ 135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4" h="1354">
                  <a:moveTo>
                    <a:pt x="257" y="1354"/>
                  </a:moveTo>
                  <a:cubicBezTo>
                    <a:pt x="244" y="1350"/>
                    <a:pt x="231" y="1347"/>
                    <a:pt x="220" y="1340"/>
                  </a:cubicBezTo>
                  <a:cubicBezTo>
                    <a:pt x="164" y="1309"/>
                    <a:pt x="108" y="1276"/>
                    <a:pt x="52" y="1244"/>
                  </a:cubicBezTo>
                  <a:cubicBezTo>
                    <a:pt x="7" y="1217"/>
                    <a:pt x="0" y="1190"/>
                    <a:pt x="25" y="1144"/>
                  </a:cubicBezTo>
                  <a:cubicBezTo>
                    <a:pt x="30" y="1134"/>
                    <a:pt x="37" y="1125"/>
                    <a:pt x="43" y="1115"/>
                  </a:cubicBezTo>
                  <a:cubicBezTo>
                    <a:pt x="79" y="1063"/>
                    <a:pt x="95" y="1006"/>
                    <a:pt x="77" y="945"/>
                  </a:cubicBezTo>
                  <a:cubicBezTo>
                    <a:pt x="47" y="842"/>
                    <a:pt x="58" y="742"/>
                    <a:pt x="92" y="643"/>
                  </a:cubicBezTo>
                  <a:cubicBezTo>
                    <a:pt x="136" y="513"/>
                    <a:pt x="199" y="395"/>
                    <a:pt x="298" y="298"/>
                  </a:cubicBezTo>
                  <a:cubicBezTo>
                    <a:pt x="364" y="235"/>
                    <a:pt x="440" y="188"/>
                    <a:pt x="525" y="155"/>
                  </a:cubicBezTo>
                  <a:cubicBezTo>
                    <a:pt x="534" y="151"/>
                    <a:pt x="544" y="148"/>
                    <a:pt x="554" y="148"/>
                  </a:cubicBezTo>
                  <a:cubicBezTo>
                    <a:pt x="591" y="147"/>
                    <a:pt x="615" y="126"/>
                    <a:pt x="632" y="95"/>
                  </a:cubicBezTo>
                  <a:cubicBezTo>
                    <a:pt x="642" y="77"/>
                    <a:pt x="650" y="59"/>
                    <a:pt x="661" y="42"/>
                  </a:cubicBezTo>
                  <a:cubicBezTo>
                    <a:pt x="684" y="7"/>
                    <a:pt x="712" y="0"/>
                    <a:pt x="748" y="21"/>
                  </a:cubicBezTo>
                  <a:cubicBezTo>
                    <a:pt x="808" y="54"/>
                    <a:pt x="866" y="88"/>
                    <a:pt x="925" y="123"/>
                  </a:cubicBezTo>
                  <a:cubicBezTo>
                    <a:pt x="968" y="148"/>
                    <a:pt x="974" y="175"/>
                    <a:pt x="946" y="216"/>
                  </a:cubicBezTo>
                  <a:cubicBezTo>
                    <a:pt x="914" y="261"/>
                    <a:pt x="912" y="311"/>
                    <a:pt x="918" y="363"/>
                  </a:cubicBezTo>
                  <a:cubicBezTo>
                    <a:pt x="924" y="414"/>
                    <a:pt x="931" y="464"/>
                    <a:pt x="932" y="514"/>
                  </a:cubicBezTo>
                  <a:cubicBezTo>
                    <a:pt x="934" y="604"/>
                    <a:pt x="910" y="690"/>
                    <a:pt x="872" y="771"/>
                  </a:cubicBezTo>
                  <a:cubicBezTo>
                    <a:pt x="818" y="884"/>
                    <a:pt x="749" y="987"/>
                    <a:pt x="652" y="1069"/>
                  </a:cubicBezTo>
                  <a:cubicBezTo>
                    <a:pt x="601" y="1112"/>
                    <a:pt x="544" y="1145"/>
                    <a:pt x="479" y="1162"/>
                  </a:cubicBezTo>
                  <a:cubicBezTo>
                    <a:pt x="408" y="1181"/>
                    <a:pt x="359" y="1225"/>
                    <a:pt x="329" y="1291"/>
                  </a:cubicBezTo>
                  <a:cubicBezTo>
                    <a:pt x="323" y="1304"/>
                    <a:pt x="316" y="1316"/>
                    <a:pt x="308" y="1327"/>
                  </a:cubicBezTo>
                  <a:cubicBezTo>
                    <a:pt x="296" y="1344"/>
                    <a:pt x="279" y="1353"/>
                    <a:pt x="257" y="13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4">
              <a:extLst>
                <a:ext uri="{FF2B5EF4-FFF2-40B4-BE49-F238E27FC236}">
                  <a16:creationId xmlns:a16="http://schemas.microsoft.com/office/drawing/2014/main" id="{830C12C1-3454-5C09-625C-54351232A0DD}"/>
                </a:ext>
              </a:extLst>
            </p:cNvPr>
            <p:cNvSpPr>
              <a:spLocks noEditPoints="1"/>
            </p:cNvSpPr>
            <p:nvPr/>
          </p:nvSpPr>
          <p:spPr bwMode="auto">
            <a:xfrm>
              <a:off x="1398" y="153"/>
              <a:ext cx="615" cy="612"/>
            </a:xfrm>
            <a:custGeom>
              <a:avLst/>
              <a:gdLst>
                <a:gd name="T0" fmla="*/ 0 w 736"/>
                <a:gd name="T1" fmla="*/ 366 h 735"/>
                <a:gd name="T2" fmla="*/ 366 w 736"/>
                <a:gd name="T3" fmla="*/ 0 h 735"/>
                <a:gd name="T4" fmla="*/ 736 w 736"/>
                <a:gd name="T5" fmla="*/ 369 h 735"/>
                <a:gd name="T6" fmla="*/ 366 w 736"/>
                <a:gd name="T7" fmla="*/ 735 h 735"/>
                <a:gd name="T8" fmla="*/ 0 w 736"/>
                <a:gd name="T9" fmla="*/ 366 h 735"/>
                <a:gd name="T10" fmla="*/ 365 w 736"/>
                <a:gd name="T11" fmla="*/ 489 h 735"/>
                <a:gd name="T12" fmla="*/ 476 w 736"/>
                <a:gd name="T13" fmla="*/ 423 h 735"/>
                <a:gd name="T14" fmla="*/ 370 w 736"/>
                <a:gd name="T15" fmla="*/ 245 h 735"/>
                <a:gd name="T16" fmla="*/ 236 w 736"/>
                <a:gd name="T17" fmla="*/ 184 h 735"/>
                <a:gd name="T18" fmla="*/ 199 w 736"/>
                <a:gd name="T19" fmla="*/ 147 h 735"/>
                <a:gd name="T20" fmla="*/ 152 w 736"/>
                <a:gd name="T21" fmla="*/ 151 h 735"/>
                <a:gd name="T22" fmla="*/ 150 w 736"/>
                <a:gd name="T23" fmla="*/ 197 h 735"/>
                <a:gd name="T24" fmla="*/ 194 w 736"/>
                <a:gd name="T25" fmla="*/ 240 h 735"/>
                <a:gd name="T26" fmla="*/ 247 w 736"/>
                <a:gd name="T27" fmla="*/ 372 h 735"/>
                <a:gd name="T28" fmla="*/ 365 w 736"/>
                <a:gd name="T29" fmla="*/ 48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735">
                  <a:moveTo>
                    <a:pt x="0" y="366"/>
                  </a:moveTo>
                  <a:cubicBezTo>
                    <a:pt x="0" y="167"/>
                    <a:pt x="167" y="1"/>
                    <a:pt x="366" y="0"/>
                  </a:cubicBezTo>
                  <a:cubicBezTo>
                    <a:pt x="570" y="0"/>
                    <a:pt x="735" y="165"/>
                    <a:pt x="736" y="369"/>
                  </a:cubicBezTo>
                  <a:cubicBezTo>
                    <a:pt x="736" y="570"/>
                    <a:pt x="570" y="734"/>
                    <a:pt x="366" y="735"/>
                  </a:cubicBezTo>
                  <a:cubicBezTo>
                    <a:pt x="164" y="735"/>
                    <a:pt x="1" y="570"/>
                    <a:pt x="0" y="366"/>
                  </a:cubicBezTo>
                  <a:close/>
                  <a:moveTo>
                    <a:pt x="365" y="489"/>
                  </a:moveTo>
                  <a:cubicBezTo>
                    <a:pt x="415" y="488"/>
                    <a:pt x="452" y="467"/>
                    <a:pt x="476" y="423"/>
                  </a:cubicBezTo>
                  <a:cubicBezTo>
                    <a:pt x="518" y="346"/>
                    <a:pt x="466" y="246"/>
                    <a:pt x="370" y="245"/>
                  </a:cubicBezTo>
                  <a:cubicBezTo>
                    <a:pt x="316" y="244"/>
                    <a:pt x="272" y="222"/>
                    <a:pt x="236" y="184"/>
                  </a:cubicBezTo>
                  <a:cubicBezTo>
                    <a:pt x="224" y="171"/>
                    <a:pt x="212" y="159"/>
                    <a:pt x="199" y="147"/>
                  </a:cubicBezTo>
                  <a:cubicBezTo>
                    <a:pt x="184" y="133"/>
                    <a:pt x="167" y="135"/>
                    <a:pt x="152" y="151"/>
                  </a:cubicBezTo>
                  <a:cubicBezTo>
                    <a:pt x="137" y="166"/>
                    <a:pt x="137" y="182"/>
                    <a:pt x="150" y="197"/>
                  </a:cubicBezTo>
                  <a:cubicBezTo>
                    <a:pt x="164" y="212"/>
                    <a:pt x="180" y="225"/>
                    <a:pt x="194" y="240"/>
                  </a:cubicBezTo>
                  <a:cubicBezTo>
                    <a:pt x="228" y="277"/>
                    <a:pt x="250" y="321"/>
                    <a:pt x="247" y="372"/>
                  </a:cubicBezTo>
                  <a:cubicBezTo>
                    <a:pt x="243" y="445"/>
                    <a:pt x="311" y="490"/>
                    <a:pt x="365"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5">
              <a:extLst>
                <a:ext uri="{FF2B5EF4-FFF2-40B4-BE49-F238E27FC236}">
                  <a16:creationId xmlns:a16="http://schemas.microsoft.com/office/drawing/2014/main" id="{69582594-7D3A-2567-9C8C-0244A9CC18FD}"/>
                </a:ext>
              </a:extLst>
            </p:cNvPr>
            <p:cNvSpPr>
              <a:spLocks/>
            </p:cNvSpPr>
            <p:nvPr/>
          </p:nvSpPr>
          <p:spPr bwMode="auto">
            <a:xfrm>
              <a:off x="3723" y="1288"/>
              <a:ext cx="638" cy="640"/>
            </a:xfrm>
            <a:custGeom>
              <a:avLst/>
              <a:gdLst>
                <a:gd name="T0" fmla="*/ 761 w 764"/>
                <a:gd name="T1" fmla="*/ 0 h 769"/>
                <a:gd name="T2" fmla="*/ 635 w 764"/>
                <a:gd name="T3" fmla="*/ 157 h 769"/>
                <a:gd name="T4" fmla="*/ 532 w 764"/>
                <a:gd name="T5" fmla="*/ 167 h 769"/>
                <a:gd name="T6" fmla="*/ 238 w 764"/>
                <a:gd name="T7" fmla="*/ 167 h 769"/>
                <a:gd name="T8" fmla="*/ 202 w 764"/>
                <a:gd name="T9" fmla="*/ 169 h 769"/>
                <a:gd name="T10" fmla="*/ 140 w 764"/>
                <a:gd name="T11" fmla="*/ 229 h 769"/>
                <a:gd name="T12" fmla="*/ 138 w 764"/>
                <a:gd name="T13" fmla="*/ 265 h 769"/>
                <a:gd name="T14" fmla="*/ 138 w 764"/>
                <a:gd name="T15" fmla="*/ 639 h 769"/>
                <a:gd name="T16" fmla="*/ 38 w 764"/>
                <a:gd name="T17" fmla="*/ 763 h 769"/>
                <a:gd name="T18" fmla="*/ 0 w 764"/>
                <a:gd name="T19" fmla="*/ 733 h 769"/>
                <a:gd name="T20" fmla="*/ 1 w 764"/>
                <a:gd name="T21" fmla="*/ 341 h 769"/>
                <a:gd name="T22" fmla="*/ 2 w 764"/>
                <a:gd name="T23" fmla="*/ 229 h 769"/>
                <a:gd name="T24" fmla="*/ 186 w 764"/>
                <a:gd name="T25" fmla="*/ 46 h 769"/>
                <a:gd name="T26" fmla="*/ 520 w 764"/>
                <a:gd name="T27" fmla="*/ 46 h 769"/>
                <a:gd name="T28" fmla="*/ 699 w 764"/>
                <a:gd name="T29" fmla="*/ 26 h 769"/>
                <a:gd name="T30" fmla="*/ 761 w 764"/>
                <a:gd name="T3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4" h="769">
                  <a:moveTo>
                    <a:pt x="761" y="0"/>
                  </a:moveTo>
                  <a:cubicBezTo>
                    <a:pt x="764" y="75"/>
                    <a:pt x="712" y="141"/>
                    <a:pt x="635" y="157"/>
                  </a:cubicBezTo>
                  <a:cubicBezTo>
                    <a:pt x="601" y="164"/>
                    <a:pt x="566" y="166"/>
                    <a:pt x="532" y="167"/>
                  </a:cubicBezTo>
                  <a:cubicBezTo>
                    <a:pt x="434" y="168"/>
                    <a:pt x="336" y="167"/>
                    <a:pt x="238" y="167"/>
                  </a:cubicBezTo>
                  <a:cubicBezTo>
                    <a:pt x="226" y="167"/>
                    <a:pt x="214" y="168"/>
                    <a:pt x="202" y="169"/>
                  </a:cubicBezTo>
                  <a:cubicBezTo>
                    <a:pt x="160" y="172"/>
                    <a:pt x="144" y="187"/>
                    <a:pt x="140" y="229"/>
                  </a:cubicBezTo>
                  <a:cubicBezTo>
                    <a:pt x="138" y="241"/>
                    <a:pt x="138" y="253"/>
                    <a:pt x="138" y="265"/>
                  </a:cubicBezTo>
                  <a:cubicBezTo>
                    <a:pt x="138" y="390"/>
                    <a:pt x="139" y="514"/>
                    <a:pt x="138" y="639"/>
                  </a:cubicBezTo>
                  <a:cubicBezTo>
                    <a:pt x="138" y="702"/>
                    <a:pt x="98" y="751"/>
                    <a:pt x="38" y="763"/>
                  </a:cubicBezTo>
                  <a:cubicBezTo>
                    <a:pt x="7" y="769"/>
                    <a:pt x="0" y="764"/>
                    <a:pt x="0" y="733"/>
                  </a:cubicBezTo>
                  <a:cubicBezTo>
                    <a:pt x="0" y="602"/>
                    <a:pt x="1" y="471"/>
                    <a:pt x="1" y="341"/>
                  </a:cubicBezTo>
                  <a:cubicBezTo>
                    <a:pt x="1" y="304"/>
                    <a:pt x="1" y="266"/>
                    <a:pt x="2" y="229"/>
                  </a:cubicBezTo>
                  <a:cubicBezTo>
                    <a:pt x="3" y="123"/>
                    <a:pt x="79" y="47"/>
                    <a:pt x="186" y="46"/>
                  </a:cubicBezTo>
                  <a:cubicBezTo>
                    <a:pt x="297" y="45"/>
                    <a:pt x="408" y="46"/>
                    <a:pt x="520" y="46"/>
                  </a:cubicBezTo>
                  <a:cubicBezTo>
                    <a:pt x="581" y="47"/>
                    <a:pt x="641" y="46"/>
                    <a:pt x="699" y="26"/>
                  </a:cubicBezTo>
                  <a:cubicBezTo>
                    <a:pt x="720" y="19"/>
                    <a:pt x="740" y="9"/>
                    <a:pt x="7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6">
              <a:extLst>
                <a:ext uri="{FF2B5EF4-FFF2-40B4-BE49-F238E27FC236}">
                  <a16:creationId xmlns:a16="http://schemas.microsoft.com/office/drawing/2014/main" id="{5E26DF16-DF7D-A659-55D3-89BACFC14B72}"/>
                </a:ext>
              </a:extLst>
            </p:cNvPr>
            <p:cNvSpPr>
              <a:spLocks/>
            </p:cNvSpPr>
            <p:nvPr/>
          </p:nvSpPr>
          <p:spPr bwMode="auto">
            <a:xfrm>
              <a:off x="1513" y="263"/>
              <a:ext cx="318" cy="298"/>
            </a:xfrm>
            <a:custGeom>
              <a:avLst/>
              <a:gdLst>
                <a:gd name="T0" fmla="*/ 228 w 381"/>
                <a:gd name="T1" fmla="*/ 356 h 357"/>
                <a:gd name="T2" fmla="*/ 110 w 381"/>
                <a:gd name="T3" fmla="*/ 239 h 357"/>
                <a:gd name="T4" fmla="*/ 57 w 381"/>
                <a:gd name="T5" fmla="*/ 107 h 357"/>
                <a:gd name="T6" fmla="*/ 13 w 381"/>
                <a:gd name="T7" fmla="*/ 64 h 357"/>
                <a:gd name="T8" fmla="*/ 15 w 381"/>
                <a:gd name="T9" fmla="*/ 18 h 357"/>
                <a:gd name="T10" fmla="*/ 62 w 381"/>
                <a:gd name="T11" fmla="*/ 14 h 357"/>
                <a:gd name="T12" fmla="*/ 99 w 381"/>
                <a:gd name="T13" fmla="*/ 51 h 357"/>
                <a:gd name="T14" fmla="*/ 233 w 381"/>
                <a:gd name="T15" fmla="*/ 112 h 357"/>
                <a:gd name="T16" fmla="*/ 339 w 381"/>
                <a:gd name="T17" fmla="*/ 290 h 357"/>
                <a:gd name="T18" fmla="*/ 228 w 381"/>
                <a:gd name="T19" fmla="*/ 35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357">
                  <a:moveTo>
                    <a:pt x="228" y="356"/>
                  </a:moveTo>
                  <a:cubicBezTo>
                    <a:pt x="174" y="357"/>
                    <a:pt x="106" y="312"/>
                    <a:pt x="110" y="239"/>
                  </a:cubicBezTo>
                  <a:cubicBezTo>
                    <a:pt x="113" y="188"/>
                    <a:pt x="91" y="144"/>
                    <a:pt x="57" y="107"/>
                  </a:cubicBezTo>
                  <a:cubicBezTo>
                    <a:pt x="43" y="92"/>
                    <a:pt x="27" y="79"/>
                    <a:pt x="13" y="64"/>
                  </a:cubicBezTo>
                  <a:cubicBezTo>
                    <a:pt x="0" y="49"/>
                    <a:pt x="0" y="33"/>
                    <a:pt x="15" y="18"/>
                  </a:cubicBezTo>
                  <a:cubicBezTo>
                    <a:pt x="30" y="2"/>
                    <a:pt x="47" y="0"/>
                    <a:pt x="62" y="14"/>
                  </a:cubicBezTo>
                  <a:cubicBezTo>
                    <a:pt x="75" y="26"/>
                    <a:pt x="87" y="38"/>
                    <a:pt x="99" y="51"/>
                  </a:cubicBezTo>
                  <a:cubicBezTo>
                    <a:pt x="135" y="89"/>
                    <a:pt x="179" y="111"/>
                    <a:pt x="233" y="112"/>
                  </a:cubicBezTo>
                  <a:cubicBezTo>
                    <a:pt x="329" y="113"/>
                    <a:pt x="381" y="213"/>
                    <a:pt x="339" y="290"/>
                  </a:cubicBezTo>
                  <a:cubicBezTo>
                    <a:pt x="315" y="334"/>
                    <a:pt x="278" y="355"/>
                    <a:pt x="228"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39">
            <a:extLst>
              <a:ext uri="{FF2B5EF4-FFF2-40B4-BE49-F238E27FC236}">
                <a16:creationId xmlns:a16="http://schemas.microsoft.com/office/drawing/2014/main" id="{CE074C1C-BF0A-A035-D361-053FE70C4097}"/>
              </a:ext>
            </a:extLst>
          </p:cNvPr>
          <p:cNvGrpSpPr>
            <a:grpSpLocks noChangeAspect="1"/>
          </p:cNvGrpSpPr>
          <p:nvPr/>
        </p:nvGrpSpPr>
        <p:grpSpPr bwMode="auto">
          <a:xfrm>
            <a:off x="9406432" y="4475443"/>
            <a:ext cx="402268" cy="763605"/>
            <a:chOff x="2024" y="-6"/>
            <a:chExt cx="1710" cy="3246"/>
          </a:xfrm>
        </p:grpSpPr>
        <p:sp>
          <p:nvSpPr>
            <p:cNvPr id="52" name="Freeform 40">
              <a:extLst>
                <a:ext uri="{FF2B5EF4-FFF2-40B4-BE49-F238E27FC236}">
                  <a16:creationId xmlns:a16="http://schemas.microsoft.com/office/drawing/2014/main" id="{404DDAAD-F713-6C65-9727-28D8FD709B3E}"/>
                </a:ext>
              </a:extLst>
            </p:cNvPr>
            <p:cNvSpPr>
              <a:spLocks noEditPoints="1"/>
            </p:cNvSpPr>
            <p:nvPr/>
          </p:nvSpPr>
          <p:spPr bwMode="auto">
            <a:xfrm>
              <a:off x="2024" y="-6"/>
              <a:ext cx="1710" cy="2514"/>
            </a:xfrm>
            <a:custGeom>
              <a:avLst/>
              <a:gdLst>
                <a:gd name="T0" fmla="*/ 2462 w 2463"/>
                <a:gd name="T1" fmla="*/ 1713 h 3626"/>
                <a:gd name="T2" fmla="*/ 2462 w 2463"/>
                <a:gd name="T3" fmla="*/ 2663 h 3626"/>
                <a:gd name="T4" fmla="*/ 2416 w 2463"/>
                <a:gd name="T5" fmla="*/ 3053 h 3626"/>
                <a:gd name="T6" fmla="*/ 2013 w 2463"/>
                <a:gd name="T7" fmla="*/ 3501 h 3626"/>
                <a:gd name="T8" fmla="*/ 1557 w 2463"/>
                <a:gd name="T9" fmla="*/ 3605 h 3626"/>
                <a:gd name="T10" fmla="*/ 962 w 2463"/>
                <a:gd name="T11" fmla="*/ 3609 h 3626"/>
                <a:gd name="T12" fmla="*/ 479 w 2463"/>
                <a:gd name="T13" fmla="*/ 3498 h 3626"/>
                <a:gd name="T14" fmla="*/ 27 w 2463"/>
                <a:gd name="T15" fmla="*/ 2931 h 3626"/>
                <a:gd name="T16" fmla="*/ 0 w 2463"/>
                <a:gd name="T17" fmla="*/ 2613 h 3626"/>
                <a:gd name="T18" fmla="*/ 0 w 2463"/>
                <a:gd name="T19" fmla="*/ 803 h 3626"/>
                <a:gd name="T20" fmla="*/ 64 w 2463"/>
                <a:gd name="T21" fmla="*/ 482 h 3626"/>
                <a:gd name="T22" fmla="*/ 338 w 2463"/>
                <a:gd name="T23" fmla="*/ 204 h 3626"/>
                <a:gd name="T24" fmla="*/ 922 w 2463"/>
                <a:gd name="T25" fmla="*/ 21 h 3626"/>
                <a:gd name="T26" fmla="*/ 1613 w 2463"/>
                <a:gd name="T27" fmla="*/ 30 h 3626"/>
                <a:gd name="T28" fmla="*/ 2233 w 2463"/>
                <a:gd name="T29" fmla="*/ 253 h 3626"/>
                <a:gd name="T30" fmla="*/ 2459 w 2463"/>
                <a:gd name="T31" fmla="*/ 645 h 3626"/>
                <a:gd name="T32" fmla="*/ 2462 w 2463"/>
                <a:gd name="T33" fmla="*/ 757 h 3626"/>
                <a:gd name="T34" fmla="*/ 2463 w 2463"/>
                <a:gd name="T35" fmla="*/ 1713 h 3626"/>
                <a:gd name="T36" fmla="*/ 2462 w 2463"/>
                <a:gd name="T37" fmla="*/ 1713 h 3626"/>
                <a:gd name="T38" fmla="*/ 212 w 2463"/>
                <a:gd name="T39" fmla="*/ 1308 h 3626"/>
                <a:gd name="T40" fmla="*/ 212 w 2463"/>
                <a:gd name="T41" fmla="*/ 1704 h 3626"/>
                <a:gd name="T42" fmla="*/ 352 w 2463"/>
                <a:gd name="T43" fmla="*/ 2072 h 3626"/>
                <a:gd name="T44" fmla="*/ 759 w 2463"/>
                <a:gd name="T45" fmla="*/ 2332 h 3626"/>
                <a:gd name="T46" fmla="*/ 1744 w 2463"/>
                <a:gd name="T47" fmla="*/ 2317 h 3626"/>
                <a:gd name="T48" fmla="*/ 2114 w 2463"/>
                <a:gd name="T49" fmla="*/ 2069 h 3626"/>
                <a:gd name="T50" fmla="*/ 2250 w 2463"/>
                <a:gd name="T51" fmla="*/ 1730 h 3626"/>
                <a:gd name="T52" fmla="*/ 2251 w 2463"/>
                <a:gd name="T53" fmla="*/ 938 h 3626"/>
                <a:gd name="T54" fmla="*/ 2130 w 2463"/>
                <a:gd name="T55" fmla="*/ 603 h 3626"/>
                <a:gd name="T56" fmla="*/ 1791 w 2463"/>
                <a:gd name="T57" fmla="*/ 359 h 3626"/>
                <a:gd name="T58" fmla="*/ 712 w 2463"/>
                <a:gd name="T59" fmla="*/ 343 h 3626"/>
                <a:gd name="T60" fmla="*/ 354 w 2463"/>
                <a:gd name="T61" fmla="*/ 577 h 3626"/>
                <a:gd name="T62" fmla="*/ 211 w 2463"/>
                <a:gd name="T63" fmla="*/ 944 h 3626"/>
                <a:gd name="T64" fmla="*/ 212 w 2463"/>
                <a:gd name="T65" fmla="*/ 1308 h 3626"/>
                <a:gd name="T66" fmla="*/ 1552 w 2463"/>
                <a:gd name="T67" fmla="*/ 2987 h 3626"/>
                <a:gd name="T68" fmla="*/ 1232 w 2463"/>
                <a:gd name="T69" fmla="*/ 2666 h 3626"/>
                <a:gd name="T70" fmla="*/ 910 w 2463"/>
                <a:gd name="T71" fmla="*/ 2987 h 3626"/>
                <a:gd name="T72" fmla="*/ 1230 w 2463"/>
                <a:gd name="T73" fmla="*/ 3308 h 3626"/>
                <a:gd name="T74" fmla="*/ 1552 w 2463"/>
                <a:gd name="T75" fmla="*/ 2987 h 3626"/>
                <a:gd name="T76" fmla="*/ 484 w 2463"/>
                <a:gd name="T77" fmla="*/ 3118 h 3626"/>
                <a:gd name="T78" fmla="*/ 711 w 2463"/>
                <a:gd name="T79" fmla="*/ 2893 h 3626"/>
                <a:gd name="T80" fmla="*/ 485 w 2463"/>
                <a:gd name="T81" fmla="*/ 2666 h 3626"/>
                <a:gd name="T82" fmla="*/ 258 w 2463"/>
                <a:gd name="T83" fmla="*/ 2892 h 3626"/>
                <a:gd name="T84" fmla="*/ 484 w 2463"/>
                <a:gd name="T85" fmla="*/ 3118 h 3626"/>
                <a:gd name="T86" fmla="*/ 1978 w 2463"/>
                <a:gd name="T87" fmla="*/ 3118 h 3626"/>
                <a:gd name="T88" fmla="*/ 2204 w 2463"/>
                <a:gd name="T89" fmla="*/ 2892 h 3626"/>
                <a:gd name="T90" fmla="*/ 1978 w 2463"/>
                <a:gd name="T91" fmla="*/ 2666 h 3626"/>
                <a:gd name="T92" fmla="*/ 1752 w 2463"/>
                <a:gd name="T93" fmla="*/ 2892 h 3626"/>
                <a:gd name="T94" fmla="*/ 1978 w 2463"/>
                <a:gd name="T95" fmla="*/ 3118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3" h="3626">
                  <a:moveTo>
                    <a:pt x="2462" y="1713"/>
                  </a:moveTo>
                  <a:cubicBezTo>
                    <a:pt x="2462" y="2030"/>
                    <a:pt x="2463" y="2346"/>
                    <a:pt x="2462" y="2663"/>
                  </a:cubicBezTo>
                  <a:cubicBezTo>
                    <a:pt x="2461" y="2794"/>
                    <a:pt x="2451" y="2925"/>
                    <a:pt x="2416" y="3053"/>
                  </a:cubicBezTo>
                  <a:cubicBezTo>
                    <a:pt x="2356" y="3269"/>
                    <a:pt x="2219" y="3416"/>
                    <a:pt x="2013" y="3501"/>
                  </a:cubicBezTo>
                  <a:cubicBezTo>
                    <a:pt x="1867" y="3562"/>
                    <a:pt x="1714" y="3590"/>
                    <a:pt x="1557" y="3605"/>
                  </a:cubicBezTo>
                  <a:cubicBezTo>
                    <a:pt x="1359" y="3624"/>
                    <a:pt x="1161" y="3626"/>
                    <a:pt x="962" y="3609"/>
                  </a:cubicBezTo>
                  <a:cubicBezTo>
                    <a:pt x="796" y="3594"/>
                    <a:pt x="633" y="3564"/>
                    <a:pt x="479" y="3498"/>
                  </a:cubicBezTo>
                  <a:cubicBezTo>
                    <a:pt x="227" y="3390"/>
                    <a:pt x="79" y="3199"/>
                    <a:pt x="27" y="2931"/>
                  </a:cubicBezTo>
                  <a:cubicBezTo>
                    <a:pt x="7" y="2826"/>
                    <a:pt x="0" y="2720"/>
                    <a:pt x="0" y="2613"/>
                  </a:cubicBezTo>
                  <a:cubicBezTo>
                    <a:pt x="0" y="2010"/>
                    <a:pt x="0" y="1406"/>
                    <a:pt x="0" y="803"/>
                  </a:cubicBezTo>
                  <a:cubicBezTo>
                    <a:pt x="0" y="692"/>
                    <a:pt x="16" y="584"/>
                    <a:pt x="64" y="482"/>
                  </a:cubicBezTo>
                  <a:cubicBezTo>
                    <a:pt x="124" y="359"/>
                    <a:pt x="222" y="273"/>
                    <a:pt x="338" y="204"/>
                  </a:cubicBezTo>
                  <a:cubicBezTo>
                    <a:pt x="518" y="98"/>
                    <a:pt x="715" y="41"/>
                    <a:pt x="922" y="21"/>
                  </a:cubicBezTo>
                  <a:cubicBezTo>
                    <a:pt x="1153" y="0"/>
                    <a:pt x="1383" y="2"/>
                    <a:pt x="1613" y="30"/>
                  </a:cubicBezTo>
                  <a:cubicBezTo>
                    <a:pt x="1837" y="56"/>
                    <a:pt x="2044" y="125"/>
                    <a:pt x="2233" y="253"/>
                  </a:cubicBezTo>
                  <a:cubicBezTo>
                    <a:pt x="2374" y="348"/>
                    <a:pt x="2449" y="477"/>
                    <a:pt x="2459" y="645"/>
                  </a:cubicBezTo>
                  <a:cubicBezTo>
                    <a:pt x="2461" y="682"/>
                    <a:pt x="2462" y="720"/>
                    <a:pt x="2462" y="757"/>
                  </a:cubicBezTo>
                  <a:cubicBezTo>
                    <a:pt x="2463" y="1076"/>
                    <a:pt x="2463" y="1394"/>
                    <a:pt x="2463" y="1713"/>
                  </a:cubicBezTo>
                  <a:cubicBezTo>
                    <a:pt x="2462" y="1713"/>
                    <a:pt x="2462" y="1713"/>
                    <a:pt x="2462" y="1713"/>
                  </a:cubicBezTo>
                  <a:close/>
                  <a:moveTo>
                    <a:pt x="212" y="1308"/>
                  </a:moveTo>
                  <a:cubicBezTo>
                    <a:pt x="212" y="1440"/>
                    <a:pt x="213" y="1572"/>
                    <a:pt x="212" y="1704"/>
                  </a:cubicBezTo>
                  <a:cubicBezTo>
                    <a:pt x="209" y="1846"/>
                    <a:pt x="259" y="1967"/>
                    <a:pt x="352" y="2072"/>
                  </a:cubicBezTo>
                  <a:cubicBezTo>
                    <a:pt x="462" y="2198"/>
                    <a:pt x="602" y="2279"/>
                    <a:pt x="759" y="2332"/>
                  </a:cubicBezTo>
                  <a:cubicBezTo>
                    <a:pt x="1088" y="2442"/>
                    <a:pt x="1418" y="2439"/>
                    <a:pt x="1744" y="2317"/>
                  </a:cubicBezTo>
                  <a:cubicBezTo>
                    <a:pt x="1886" y="2264"/>
                    <a:pt x="2013" y="2185"/>
                    <a:pt x="2114" y="2069"/>
                  </a:cubicBezTo>
                  <a:cubicBezTo>
                    <a:pt x="2198" y="1972"/>
                    <a:pt x="2250" y="1860"/>
                    <a:pt x="2250" y="1730"/>
                  </a:cubicBezTo>
                  <a:cubicBezTo>
                    <a:pt x="2251" y="1466"/>
                    <a:pt x="2249" y="1202"/>
                    <a:pt x="2251" y="938"/>
                  </a:cubicBezTo>
                  <a:cubicBezTo>
                    <a:pt x="2252" y="810"/>
                    <a:pt x="2210" y="700"/>
                    <a:pt x="2130" y="603"/>
                  </a:cubicBezTo>
                  <a:cubicBezTo>
                    <a:pt x="2039" y="491"/>
                    <a:pt x="1923" y="413"/>
                    <a:pt x="1791" y="359"/>
                  </a:cubicBezTo>
                  <a:cubicBezTo>
                    <a:pt x="1434" y="214"/>
                    <a:pt x="1073" y="211"/>
                    <a:pt x="712" y="343"/>
                  </a:cubicBezTo>
                  <a:cubicBezTo>
                    <a:pt x="575" y="393"/>
                    <a:pt x="453" y="468"/>
                    <a:pt x="354" y="577"/>
                  </a:cubicBezTo>
                  <a:cubicBezTo>
                    <a:pt x="260" y="681"/>
                    <a:pt x="209" y="802"/>
                    <a:pt x="211" y="944"/>
                  </a:cubicBezTo>
                  <a:cubicBezTo>
                    <a:pt x="214" y="1066"/>
                    <a:pt x="212" y="1187"/>
                    <a:pt x="212" y="1308"/>
                  </a:cubicBezTo>
                  <a:close/>
                  <a:moveTo>
                    <a:pt x="1552" y="2987"/>
                  </a:moveTo>
                  <a:cubicBezTo>
                    <a:pt x="1552" y="2810"/>
                    <a:pt x="1409" y="2666"/>
                    <a:pt x="1232" y="2666"/>
                  </a:cubicBezTo>
                  <a:cubicBezTo>
                    <a:pt x="1054" y="2666"/>
                    <a:pt x="910" y="2809"/>
                    <a:pt x="910" y="2987"/>
                  </a:cubicBezTo>
                  <a:cubicBezTo>
                    <a:pt x="910" y="3164"/>
                    <a:pt x="1054" y="3308"/>
                    <a:pt x="1230" y="3308"/>
                  </a:cubicBezTo>
                  <a:cubicBezTo>
                    <a:pt x="1408" y="3309"/>
                    <a:pt x="1552" y="3165"/>
                    <a:pt x="1552" y="2987"/>
                  </a:cubicBezTo>
                  <a:close/>
                  <a:moveTo>
                    <a:pt x="484" y="3118"/>
                  </a:moveTo>
                  <a:cubicBezTo>
                    <a:pt x="609" y="3119"/>
                    <a:pt x="711" y="3017"/>
                    <a:pt x="711" y="2893"/>
                  </a:cubicBezTo>
                  <a:cubicBezTo>
                    <a:pt x="711" y="2768"/>
                    <a:pt x="610" y="2666"/>
                    <a:pt x="485" y="2666"/>
                  </a:cubicBezTo>
                  <a:cubicBezTo>
                    <a:pt x="360" y="2666"/>
                    <a:pt x="258" y="2767"/>
                    <a:pt x="258" y="2892"/>
                  </a:cubicBezTo>
                  <a:cubicBezTo>
                    <a:pt x="258" y="3017"/>
                    <a:pt x="359" y="3118"/>
                    <a:pt x="484" y="3118"/>
                  </a:cubicBezTo>
                  <a:close/>
                  <a:moveTo>
                    <a:pt x="1978" y="3118"/>
                  </a:moveTo>
                  <a:cubicBezTo>
                    <a:pt x="2104" y="3118"/>
                    <a:pt x="2204" y="3017"/>
                    <a:pt x="2204" y="2892"/>
                  </a:cubicBezTo>
                  <a:cubicBezTo>
                    <a:pt x="2204" y="2767"/>
                    <a:pt x="2103" y="2666"/>
                    <a:pt x="1978" y="2666"/>
                  </a:cubicBezTo>
                  <a:cubicBezTo>
                    <a:pt x="1853" y="2666"/>
                    <a:pt x="1752" y="2767"/>
                    <a:pt x="1752" y="2892"/>
                  </a:cubicBezTo>
                  <a:cubicBezTo>
                    <a:pt x="1752" y="3017"/>
                    <a:pt x="1853" y="3119"/>
                    <a:pt x="1978" y="3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1">
              <a:extLst>
                <a:ext uri="{FF2B5EF4-FFF2-40B4-BE49-F238E27FC236}">
                  <a16:creationId xmlns:a16="http://schemas.microsoft.com/office/drawing/2014/main" id="{FEB9454D-64E4-D4A9-728C-27E7A33F3B52}"/>
                </a:ext>
              </a:extLst>
            </p:cNvPr>
            <p:cNvSpPr>
              <a:spLocks/>
            </p:cNvSpPr>
            <p:nvPr/>
          </p:nvSpPr>
          <p:spPr bwMode="auto">
            <a:xfrm>
              <a:off x="2769" y="2559"/>
              <a:ext cx="220" cy="681"/>
            </a:xfrm>
            <a:custGeom>
              <a:avLst/>
              <a:gdLst>
                <a:gd name="T0" fmla="*/ 0 w 317"/>
                <a:gd name="T1" fmla="*/ 0 h 983"/>
                <a:gd name="T2" fmla="*/ 317 w 317"/>
                <a:gd name="T3" fmla="*/ 0 h 983"/>
                <a:gd name="T4" fmla="*/ 317 w 317"/>
                <a:gd name="T5" fmla="*/ 983 h 983"/>
                <a:gd name="T6" fmla="*/ 0 w 317"/>
                <a:gd name="T7" fmla="*/ 983 h 983"/>
                <a:gd name="T8" fmla="*/ 0 w 317"/>
                <a:gd name="T9" fmla="*/ 0 h 983"/>
              </a:gdLst>
              <a:ahLst/>
              <a:cxnLst>
                <a:cxn ang="0">
                  <a:pos x="T0" y="T1"/>
                </a:cxn>
                <a:cxn ang="0">
                  <a:pos x="T2" y="T3"/>
                </a:cxn>
                <a:cxn ang="0">
                  <a:pos x="T4" y="T5"/>
                </a:cxn>
                <a:cxn ang="0">
                  <a:pos x="T6" y="T7"/>
                </a:cxn>
                <a:cxn ang="0">
                  <a:pos x="T8" y="T9"/>
                </a:cxn>
              </a:cxnLst>
              <a:rect l="0" t="0" r="r" b="b"/>
              <a:pathLst>
                <a:path w="317" h="983">
                  <a:moveTo>
                    <a:pt x="0" y="0"/>
                  </a:moveTo>
                  <a:cubicBezTo>
                    <a:pt x="107" y="0"/>
                    <a:pt x="211" y="0"/>
                    <a:pt x="317" y="0"/>
                  </a:cubicBezTo>
                  <a:cubicBezTo>
                    <a:pt x="317" y="328"/>
                    <a:pt x="317" y="654"/>
                    <a:pt x="317" y="983"/>
                  </a:cubicBezTo>
                  <a:cubicBezTo>
                    <a:pt x="212" y="983"/>
                    <a:pt x="107" y="983"/>
                    <a:pt x="0" y="983"/>
                  </a:cubicBezTo>
                  <a:cubicBezTo>
                    <a:pt x="0" y="655"/>
                    <a:pt x="0" y="329"/>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2">
              <a:extLst>
                <a:ext uri="{FF2B5EF4-FFF2-40B4-BE49-F238E27FC236}">
                  <a16:creationId xmlns:a16="http://schemas.microsoft.com/office/drawing/2014/main" id="{FAE39F12-3523-0335-1ED3-79D346807DA0}"/>
                </a:ext>
              </a:extLst>
            </p:cNvPr>
            <p:cNvSpPr>
              <a:spLocks noEditPoints="1"/>
            </p:cNvSpPr>
            <p:nvPr/>
          </p:nvSpPr>
          <p:spPr bwMode="auto">
            <a:xfrm>
              <a:off x="2169" y="141"/>
              <a:ext cx="1419" cy="1546"/>
            </a:xfrm>
            <a:custGeom>
              <a:avLst/>
              <a:gdLst>
                <a:gd name="T0" fmla="*/ 3 w 2043"/>
                <a:gd name="T1" fmla="*/ 1097 h 2231"/>
                <a:gd name="T2" fmla="*/ 2 w 2043"/>
                <a:gd name="T3" fmla="*/ 733 h 2231"/>
                <a:gd name="T4" fmla="*/ 145 w 2043"/>
                <a:gd name="T5" fmla="*/ 366 h 2231"/>
                <a:gd name="T6" fmla="*/ 503 w 2043"/>
                <a:gd name="T7" fmla="*/ 132 h 2231"/>
                <a:gd name="T8" fmla="*/ 1582 w 2043"/>
                <a:gd name="T9" fmla="*/ 148 h 2231"/>
                <a:gd name="T10" fmla="*/ 1921 w 2043"/>
                <a:gd name="T11" fmla="*/ 392 h 2231"/>
                <a:gd name="T12" fmla="*/ 2042 w 2043"/>
                <a:gd name="T13" fmla="*/ 727 h 2231"/>
                <a:gd name="T14" fmla="*/ 2041 w 2043"/>
                <a:gd name="T15" fmla="*/ 1519 h 2231"/>
                <a:gd name="T16" fmla="*/ 1905 w 2043"/>
                <a:gd name="T17" fmla="*/ 1858 h 2231"/>
                <a:gd name="T18" fmla="*/ 1535 w 2043"/>
                <a:gd name="T19" fmla="*/ 2106 h 2231"/>
                <a:gd name="T20" fmla="*/ 550 w 2043"/>
                <a:gd name="T21" fmla="*/ 2121 h 2231"/>
                <a:gd name="T22" fmla="*/ 143 w 2043"/>
                <a:gd name="T23" fmla="*/ 1861 h 2231"/>
                <a:gd name="T24" fmla="*/ 3 w 2043"/>
                <a:gd name="T25" fmla="*/ 1493 h 2231"/>
                <a:gd name="T26" fmla="*/ 3 w 2043"/>
                <a:gd name="T27" fmla="*/ 1097 h 2231"/>
                <a:gd name="T28" fmla="*/ 1742 w 2043"/>
                <a:gd name="T29" fmla="*/ 461 h 2231"/>
                <a:gd name="T30" fmla="*/ 303 w 2043"/>
                <a:gd name="T31" fmla="*/ 461 h 2231"/>
                <a:gd name="T32" fmla="*/ 303 w 2043"/>
                <a:gd name="T33" fmla="*/ 1601 h 2231"/>
                <a:gd name="T34" fmla="*/ 1742 w 2043"/>
                <a:gd name="T35" fmla="*/ 1601 h 2231"/>
                <a:gd name="T36" fmla="*/ 1742 w 2043"/>
                <a:gd name="T37" fmla="*/ 461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3" h="2231">
                  <a:moveTo>
                    <a:pt x="3" y="1097"/>
                  </a:moveTo>
                  <a:cubicBezTo>
                    <a:pt x="3" y="976"/>
                    <a:pt x="5" y="855"/>
                    <a:pt x="2" y="733"/>
                  </a:cubicBezTo>
                  <a:cubicBezTo>
                    <a:pt x="0" y="591"/>
                    <a:pt x="51" y="470"/>
                    <a:pt x="145" y="366"/>
                  </a:cubicBezTo>
                  <a:cubicBezTo>
                    <a:pt x="244" y="257"/>
                    <a:pt x="366" y="182"/>
                    <a:pt x="503" y="132"/>
                  </a:cubicBezTo>
                  <a:cubicBezTo>
                    <a:pt x="864" y="0"/>
                    <a:pt x="1225" y="3"/>
                    <a:pt x="1582" y="148"/>
                  </a:cubicBezTo>
                  <a:cubicBezTo>
                    <a:pt x="1714" y="202"/>
                    <a:pt x="1830" y="280"/>
                    <a:pt x="1921" y="392"/>
                  </a:cubicBezTo>
                  <a:cubicBezTo>
                    <a:pt x="2001" y="489"/>
                    <a:pt x="2043" y="599"/>
                    <a:pt x="2042" y="727"/>
                  </a:cubicBezTo>
                  <a:cubicBezTo>
                    <a:pt x="2040" y="991"/>
                    <a:pt x="2042" y="1255"/>
                    <a:pt x="2041" y="1519"/>
                  </a:cubicBezTo>
                  <a:cubicBezTo>
                    <a:pt x="2041" y="1649"/>
                    <a:pt x="1989" y="1761"/>
                    <a:pt x="1905" y="1858"/>
                  </a:cubicBezTo>
                  <a:cubicBezTo>
                    <a:pt x="1804" y="1974"/>
                    <a:pt x="1677" y="2053"/>
                    <a:pt x="1535" y="2106"/>
                  </a:cubicBezTo>
                  <a:cubicBezTo>
                    <a:pt x="1209" y="2228"/>
                    <a:pt x="879" y="2231"/>
                    <a:pt x="550" y="2121"/>
                  </a:cubicBezTo>
                  <a:cubicBezTo>
                    <a:pt x="393" y="2068"/>
                    <a:pt x="253" y="1987"/>
                    <a:pt x="143" y="1861"/>
                  </a:cubicBezTo>
                  <a:cubicBezTo>
                    <a:pt x="50" y="1756"/>
                    <a:pt x="0" y="1635"/>
                    <a:pt x="3" y="1493"/>
                  </a:cubicBezTo>
                  <a:cubicBezTo>
                    <a:pt x="4" y="1361"/>
                    <a:pt x="3" y="1229"/>
                    <a:pt x="3" y="1097"/>
                  </a:cubicBezTo>
                  <a:close/>
                  <a:moveTo>
                    <a:pt x="1742" y="461"/>
                  </a:moveTo>
                  <a:cubicBezTo>
                    <a:pt x="1261" y="461"/>
                    <a:pt x="782" y="461"/>
                    <a:pt x="303" y="461"/>
                  </a:cubicBezTo>
                  <a:cubicBezTo>
                    <a:pt x="303" y="842"/>
                    <a:pt x="303" y="1222"/>
                    <a:pt x="303" y="1601"/>
                  </a:cubicBezTo>
                  <a:cubicBezTo>
                    <a:pt x="784" y="1601"/>
                    <a:pt x="1262" y="1601"/>
                    <a:pt x="1742" y="1601"/>
                  </a:cubicBezTo>
                  <a:cubicBezTo>
                    <a:pt x="1742" y="1221"/>
                    <a:pt x="1742" y="841"/>
                    <a:pt x="1742" y="4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
              <a:extLst>
                <a:ext uri="{FF2B5EF4-FFF2-40B4-BE49-F238E27FC236}">
                  <a16:creationId xmlns:a16="http://schemas.microsoft.com/office/drawing/2014/main" id="{582DE823-A347-50B0-0A93-C3411313B323}"/>
                </a:ext>
              </a:extLst>
            </p:cNvPr>
            <p:cNvSpPr>
              <a:spLocks/>
            </p:cNvSpPr>
            <p:nvPr/>
          </p:nvSpPr>
          <p:spPr bwMode="auto">
            <a:xfrm>
              <a:off x="2656" y="1843"/>
              <a:ext cx="446" cy="445"/>
            </a:xfrm>
            <a:custGeom>
              <a:avLst/>
              <a:gdLst>
                <a:gd name="T0" fmla="*/ 642 w 642"/>
                <a:gd name="T1" fmla="*/ 321 h 643"/>
                <a:gd name="T2" fmla="*/ 320 w 642"/>
                <a:gd name="T3" fmla="*/ 642 h 643"/>
                <a:gd name="T4" fmla="*/ 0 w 642"/>
                <a:gd name="T5" fmla="*/ 321 h 643"/>
                <a:gd name="T6" fmla="*/ 322 w 642"/>
                <a:gd name="T7" fmla="*/ 0 h 643"/>
                <a:gd name="T8" fmla="*/ 642 w 642"/>
                <a:gd name="T9" fmla="*/ 321 h 643"/>
              </a:gdLst>
              <a:ahLst/>
              <a:cxnLst>
                <a:cxn ang="0">
                  <a:pos x="T0" y="T1"/>
                </a:cxn>
                <a:cxn ang="0">
                  <a:pos x="T2" y="T3"/>
                </a:cxn>
                <a:cxn ang="0">
                  <a:pos x="T4" y="T5"/>
                </a:cxn>
                <a:cxn ang="0">
                  <a:pos x="T6" y="T7"/>
                </a:cxn>
                <a:cxn ang="0">
                  <a:pos x="T8" y="T9"/>
                </a:cxn>
              </a:cxnLst>
              <a:rect l="0" t="0" r="r" b="b"/>
              <a:pathLst>
                <a:path w="642" h="643">
                  <a:moveTo>
                    <a:pt x="642" y="321"/>
                  </a:moveTo>
                  <a:cubicBezTo>
                    <a:pt x="642" y="499"/>
                    <a:pt x="498" y="643"/>
                    <a:pt x="320" y="642"/>
                  </a:cubicBezTo>
                  <a:cubicBezTo>
                    <a:pt x="144" y="642"/>
                    <a:pt x="0" y="498"/>
                    <a:pt x="0" y="321"/>
                  </a:cubicBezTo>
                  <a:cubicBezTo>
                    <a:pt x="0" y="143"/>
                    <a:pt x="144" y="0"/>
                    <a:pt x="322" y="0"/>
                  </a:cubicBezTo>
                  <a:cubicBezTo>
                    <a:pt x="499" y="0"/>
                    <a:pt x="642" y="144"/>
                    <a:pt x="642"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4">
              <a:extLst>
                <a:ext uri="{FF2B5EF4-FFF2-40B4-BE49-F238E27FC236}">
                  <a16:creationId xmlns:a16="http://schemas.microsoft.com/office/drawing/2014/main" id="{0EAFA44C-2587-5090-4251-1459A80727AD}"/>
                </a:ext>
              </a:extLst>
            </p:cNvPr>
            <p:cNvSpPr>
              <a:spLocks/>
            </p:cNvSpPr>
            <p:nvPr/>
          </p:nvSpPr>
          <p:spPr bwMode="auto">
            <a:xfrm>
              <a:off x="2203" y="1843"/>
              <a:ext cx="315" cy="314"/>
            </a:xfrm>
            <a:custGeom>
              <a:avLst/>
              <a:gdLst>
                <a:gd name="T0" fmla="*/ 226 w 453"/>
                <a:gd name="T1" fmla="*/ 452 h 453"/>
                <a:gd name="T2" fmla="*/ 0 w 453"/>
                <a:gd name="T3" fmla="*/ 226 h 453"/>
                <a:gd name="T4" fmla="*/ 227 w 453"/>
                <a:gd name="T5" fmla="*/ 0 h 453"/>
                <a:gd name="T6" fmla="*/ 453 w 453"/>
                <a:gd name="T7" fmla="*/ 227 h 453"/>
                <a:gd name="T8" fmla="*/ 226 w 453"/>
                <a:gd name="T9" fmla="*/ 452 h 453"/>
              </a:gdLst>
              <a:ahLst/>
              <a:cxnLst>
                <a:cxn ang="0">
                  <a:pos x="T0" y="T1"/>
                </a:cxn>
                <a:cxn ang="0">
                  <a:pos x="T2" y="T3"/>
                </a:cxn>
                <a:cxn ang="0">
                  <a:pos x="T4" y="T5"/>
                </a:cxn>
                <a:cxn ang="0">
                  <a:pos x="T6" y="T7"/>
                </a:cxn>
                <a:cxn ang="0">
                  <a:pos x="T8" y="T9"/>
                </a:cxn>
              </a:cxnLst>
              <a:rect l="0" t="0" r="r" b="b"/>
              <a:pathLst>
                <a:path w="453" h="453">
                  <a:moveTo>
                    <a:pt x="226" y="452"/>
                  </a:moveTo>
                  <a:cubicBezTo>
                    <a:pt x="101" y="452"/>
                    <a:pt x="0" y="351"/>
                    <a:pt x="0" y="226"/>
                  </a:cubicBezTo>
                  <a:cubicBezTo>
                    <a:pt x="0" y="101"/>
                    <a:pt x="102" y="0"/>
                    <a:pt x="227" y="0"/>
                  </a:cubicBezTo>
                  <a:cubicBezTo>
                    <a:pt x="352" y="0"/>
                    <a:pt x="453" y="102"/>
                    <a:pt x="453" y="227"/>
                  </a:cubicBezTo>
                  <a:cubicBezTo>
                    <a:pt x="453" y="351"/>
                    <a:pt x="351" y="453"/>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5">
              <a:extLst>
                <a:ext uri="{FF2B5EF4-FFF2-40B4-BE49-F238E27FC236}">
                  <a16:creationId xmlns:a16="http://schemas.microsoft.com/office/drawing/2014/main" id="{2D2A5CD1-2A89-A6E7-7D56-30D3E223055A}"/>
                </a:ext>
              </a:extLst>
            </p:cNvPr>
            <p:cNvSpPr>
              <a:spLocks/>
            </p:cNvSpPr>
            <p:nvPr/>
          </p:nvSpPr>
          <p:spPr bwMode="auto">
            <a:xfrm>
              <a:off x="3241" y="1843"/>
              <a:ext cx="313" cy="314"/>
            </a:xfrm>
            <a:custGeom>
              <a:avLst/>
              <a:gdLst>
                <a:gd name="T0" fmla="*/ 226 w 452"/>
                <a:gd name="T1" fmla="*/ 452 h 453"/>
                <a:gd name="T2" fmla="*/ 0 w 452"/>
                <a:gd name="T3" fmla="*/ 226 h 453"/>
                <a:gd name="T4" fmla="*/ 226 w 452"/>
                <a:gd name="T5" fmla="*/ 0 h 453"/>
                <a:gd name="T6" fmla="*/ 452 w 452"/>
                <a:gd name="T7" fmla="*/ 226 h 453"/>
                <a:gd name="T8" fmla="*/ 226 w 452"/>
                <a:gd name="T9" fmla="*/ 452 h 453"/>
              </a:gdLst>
              <a:ahLst/>
              <a:cxnLst>
                <a:cxn ang="0">
                  <a:pos x="T0" y="T1"/>
                </a:cxn>
                <a:cxn ang="0">
                  <a:pos x="T2" y="T3"/>
                </a:cxn>
                <a:cxn ang="0">
                  <a:pos x="T4" y="T5"/>
                </a:cxn>
                <a:cxn ang="0">
                  <a:pos x="T6" y="T7"/>
                </a:cxn>
                <a:cxn ang="0">
                  <a:pos x="T8" y="T9"/>
                </a:cxn>
              </a:cxnLst>
              <a:rect l="0" t="0" r="r" b="b"/>
              <a:pathLst>
                <a:path w="452" h="453">
                  <a:moveTo>
                    <a:pt x="226" y="452"/>
                  </a:moveTo>
                  <a:cubicBezTo>
                    <a:pt x="101" y="453"/>
                    <a:pt x="0" y="351"/>
                    <a:pt x="0" y="226"/>
                  </a:cubicBezTo>
                  <a:cubicBezTo>
                    <a:pt x="0" y="101"/>
                    <a:pt x="101" y="0"/>
                    <a:pt x="226" y="0"/>
                  </a:cubicBezTo>
                  <a:cubicBezTo>
                    <a:pt x="351" y="0"/>
                    <a:pt x="452" y="101"/>
                    <a:pt x="452" y="226"/>
                  </a:cubicBezTo>
                  <a:cubicBezTo>
                    <a:pt x="452" y="351"/>
                    <a:pt x="352" y="452"/>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6">
              <a:extLst>
                <a:ext uri="{FF2B5EF4-FFF2-40B4-BE49-F238E27FC236}">
                  <a16:creationId xmlns:a16="http://schemas.microsoft.com/office/drawing/2014/main" id="{46A8D12A-AECD-C799-8398-F95CD38E666F}"/>
                </a:ext>
              </a:extLst>
            </p:cNvPr>
            <p:cNvSpPr>
              <a:spLocks/>
            </p:cNvSpPr>
            <p:nvPr/>
          </p:nvSpPr>
          <p:spPr bwMode="auto">
            <a:xfrm>
              <a:off x="2380" y="460"/>
              <a:ext cx="999" cy="791"/>
            </a:xfrm>
            <a:custGeom>
              <a:avLst/>
              <a:gdLst>
                <a:gd name="T0" fmla="*/ 1439 w 1439"/>
                <a:gd name="T1" fmla="*/ 0 h 1140"/>
                <a:gd name="T2" fmla="*/ 1439 w 1439"/>
                <a:gd name="T3" fmla="*/ 1140 h 1140"/>
                <a:gd name="T4" fmla="*/ 0 w 1439"/>
                <a:gd name="T5" fmla="*/ 1140 h 1140"/>
                <a:gd name="T6" fmla="*/ 0 w 1439"/>
                <a:gd name="T7" fmla="*/ 0 h 1140"/>
                <a:gd name="T8" fmla="*/ 1439 w 1439"/>
                <a:gd name="T9" fmla="*/ 0 h 1140"/>
              </a:gdLst>
              <a:ahLst/>
              <a:cxnLst>
                <a:cxn ang="0">
                  <a:pos x="T0" y="T1"/>
                </a:cxn>
                <a:cxn ang="0">
                  <a:pos x="T2" y="T3"/>
                </a:cxn>
                <a:cxn ang="0">
                  <a:pos x="T4" y="T5"/>
                </a:cxn>
                <a:cxn ang="0">
                  <a:pos x="T6" y="T7"/>
                </a:cxn>
                <a:cxn ang="0">
                  <a:pos x="T8" y="T9"/>
                </a:cxn>
              </a:cxnLst>
              <a:rect l="0" t="0" r="r" b="b"/>
              <a:pathLst>
                <a:path w="1439" h="1140">
                  <a:moveTo>
                    <a:pt x="1439" y="0"/>
                  </a:moveTo>
                  <a:cubicBezTo>
                    <a:pt x="1439" y="380"/>
                    <a:pt x="1439" y="760"/>
                    <a:pt x="1439" y="1140"/>
                  </a:cubicBezTo>
                  <a:cubicBezTo>
                    <a:pt x="959" y="1140"/>
                    <a:pt x="481" y="1140"/>
                    <a:pt x="0" y="1140"/>
                  </a:cubicBezTo>
                  <a:cubicBezTo>
                    <a:pt x="0" y="761"/>
                    <a:pt x="0" y="381"/>
                    <a:pt x="0" y="0"/>
                  </a:cubicBezTo>
                  <a:cubicBezTo>
                    <a:pt x="479" y="0"/>
                    <a:pt x="958" y="0"/>
                    <a:pt x="143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Freeform 5">
            <a:extLst>
              <a:ext uri="{FF2B5EF4-FFF2-40B4-BE49-F238E27FC236}">
                <a16:creationId xmlns:a16="http://schemas.microsoft.com/office/drawing/2014/main" id="{14BC88EF-71C1-1614-99C2-0B26293E326B}"/>
              </a:ext>
            </a:extLst>
          </p:cNvPr>
          <p:cNvSpPr>
            <a:spLocks/>
          </p:cNvSpPr>
          <p:nvPr/>
        </p:nvSpPr>
        <p:spPr bwMode="auto">
          <a:xfrm>
            <a:off x="9938666" y="4614800"/>
            <a:ext cx="719752" cy="484890"/>
          </a:xfrm>
          <a:custGeom>
            <a:avLst/>
            <a:gdLst>
              <a:gd name="T0" fmla="*/ 45 w 2504"/>
              <a:gd name="T1" fmla="*/ 849 h 1604"/>
              <a:gd name="T2" fmla="*/ 229 w 2504"/>
              <a:gd name="T3" fmla="*/ 801 h 1604"/>
              <a:gd name="T4" fmla="*/ 405 w 2504"/>
              <a:gd name="T5" fmla="*/ 779 h 1604"/>
              <a:gd name="T6" fmla="*/ 513 w 2504"/>
              <a:gd name="T7" fmla="*/ 778 h 1604"/>
              <a:gd name="T8" fmla="*/ 616 w 2504"/>
              <a:gd name="T9" fmla="*/ 1001 h 1604"/>
              <a:gd name="T10" fmla="*/ 790 w 2504"/>
              <a:gd name="T11" fmla="*/ 894 h 1604"/>
              <a:gd name="T12" fmla="*/ 949 w 2504"/>
              <a:gd name="T13" fmla="*/ 1178 h 1604"/>
              <a:gd name="T14" fmla="*/ 1054 w 2504"/>
              <a:gd name="T15" fmla="*/ 1166 h 1604"/>
              <a:gd name="T16" fmla="*/ 1171 w 2504"/>
              <a:gd name="T17" fmla="*/ 744 h 1604"/>
              <a:gd name="T18" fmla="*/ 1248 w 2504"/>
              <a:gd name="T19" fmla="*/ 889 h 1604"/>
              <a:gd name="T20" fmla="*/ 1340 w 2504"/>
              <a:gd name="T21" fmla="*/ 884 h 1604"/>
              <a:gd name="T22" fmla="*/ 1488 w 2504"/>
              <a:gd name="T23" fmla="*/ 600 h 1604"/>
              <a:gd name="T24" fmla="*/ 1572 w 2504"/>
              <a:gd name="T25" fmla="*/ 1043 h 1604"/>
              <a:gd name="T26" fmla="*/ 1668 w 2504"/>
              <a:gd name="T27" fmla="*/ 1070 h 1604"/>
              <a:gd name="T28" fmla="*/ 1890 w 2504"/>
              <a:gd name="T29" fmla="*/ 855 h 1604"/>
              <a:gd name="T30" fmla="*/ 2153 w 2504"/>
              <a:gd name="T31" fmla="*/ 525 h 1604"/>
              <a:gd name="T32" fmla="*/ 2064 w 2504"/>
              <a:gd name="T33" fmla="*/ 746 h 1604"/>
              <a:gd name="T34" fmla="*/ 1977 w 2504"/>
              <a:gd name="T35" fmla="*/ 808 h 1604"/>
              <a:gd name="T36" fmla="*/ 1870 w 2504"/>
              <a:gd name="T37" fmla="*/ 738 h 1604"/>
              <a:gd name="T38" fmla="*/ 1653 w 2504"/>
              <a:gd name="T39" fmla="*/ 946 h 1604"/>
              <a:gd name="T40" fmla="*/ 1559 w 2504"/>
              <a:gd name="T41" fmla="*/ 440 h 1604"/>
              <a:gd name="T42" fmla="*/ 1468 w 2504"/>
              <a:gd name="T43" fmla="*/ 423 h 1604"/>
              <a:gd name="T44" fmla="*/ 1292 w 2504"/>
              <a:gd name="T45" fmla="*/ 763 h 1604"/>
              <a:gd name="T46" fmla="*/ 1198 w 2504"/>
              <a:gd name="T47" fmla="*/ 586 h 1604"/>
              <a:gd name="T48" fmla="*/ 1106 w 2504"/>
              <a:gd name="T49" fmla="*/ 597 h 1604"/>
              <a:gd name="T50" fmla="*/ 986 w 2504"/>
              <a:gd name="T51" fmla="*/ 1042 h 1604"/>
              <a:gd name="T52" fmla="*/ 844 w 2504"/>
              <a:gd name="T53" fmla="*/ 787 h 1604"/>
              <a:gd name="T54" fmla="*/ 672 w 2504"/>
              <a:gd name="T55" fmla="*/ 887 h 1604"/>
              <a:gd name="T56" fmla="*/ 563 w 2504"/>
              <a:gd name="T57" fmla="*/ 647 h 1604"/>
              <a:gd name="T58" fmla="*/ 466 w 2504"/>
              <a:gd name="T59" fmla="*/ 647 h 1604"/>
              <a:gd name="T60" fmla="*/ 405 w 2504"/>
              <a:gd name="T61" fmla="*/ 773 h 1604"/>
              <a:gd name="T62" fmla="*/ 376 w 2504"/>
              <a:gd name="T63" fmla="*/ 317 h 1604"/>
              <a:gd name="T64" fmla="*/ 1037 w 2504"/>
              <a:gd name="T65" fmla="*/ 53 h 1604"/>
              <a:gd name="T66" fmla="*/ 1267 w 2504"/>
              <a:gd name="T67" fmla="*/ 166 h 1604"/>
              <a:gd name="T68" fmla="*/ 2081 w 2504"/>
              <a:gd name="T69" fmla="*/ 213 h 1604"/>
              <a:gd name="T70" fmla="*/ 2153 w 2504"/>
              <a:gd name="T71" fmla="*/ 514 h 1604"/>
              <a:gd name="T72" fmla="*/ 2200 w 2504"/>
              <a:gd name="T73" fmla="*/ 529 h 1604"/>
              <a:gd name="T74" fmla="*/ 2306 w 2504"/>
              <a:gd name="T75" fmla="*/ 839 h 1604"/>
              <a:gd name="T76" fmla="*/ 2442 w 2504"/>
              <a:gd name="T77" fmla="*/ 852 h 1604"/>
              <a:gd name="T78" fmla="*/ 2504 w 2504"/>
              <a:gd name="T79" fmla="*/ 913 h 1604"/>
              <a:gd name="T80" fmla="*/ 2285 w 2504"/>
              <a:gd name="T81" fmla="*/ 948 h 1604"/>
              <a:gd name="T82" fmla="*/ 2177 w 2504"/>
              <a:gd name="T83" fmla="*/ 750 h 1604"/>
              <a:gd name="T84" fmla="*/ 2137 w 2504"/>
              <a:gd name="T85" fmla="*/ 839 h 1604"/>
              <a:gd name="T86" fmla="*/ 2059 w 2504"/>
              <a:gd name="T87" fmla="*/ 1075 h 1604"/>
              <a:gd name="T88" fmla="*/ 1961 w 2504"/>
              <a:gd name="T89" fmla="*/ 1018 h 1604"/>
              <a:gd name="T90" fmla="*/ 1555 w 2504"/>
              <a:gd name="T91" fmla="*/ 1406 h 1604"/>
              <a:gd name="T92" fmla="*/ 1234 w 2504"/>
              <a:gd name="T93" fmla="*/ 1595 h 1604"/>
              <a:gd name="T94" fmla="*/ 634 w 2504"/>
              <a:gd name="T95" fmla="*/ 1124 h 1604"/>
              <a:gd name="T96" fmla="*/ 460 w 2504"/>
              <a:gd name="T97" fmla="*/ 890 h 1604"/>
              <a:gd name="T98" fmla="*/ 416 w 2504"/>
              <a:gd name="T99" fmla="*/ 980 h 1604"/>
              <a:gd name="T100" fmla="*/ 214 w 2504"/>
              <a:gd name="T101" fmla="*/ 910 h 1604"/>
              <a:gd name="T102" fmla="*/ 86 w 2504"/>
              <a:gd name="T103" fmla="*/ 938 h 1604"/>
              <a:gd name="T104" fmla="*/ 0 w 2504"/>
              <a:gd name="T105" fmla="*/ 889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04" h="1604">
                <a:moveTo>
                  <a:pt x="0" y="889"/>
                </a:moveTo>
                <a:cubicBezTo>
                  <a:pt x="9" y="869"/>
                  <a:pt x="24" y="857"/>
                  <a:pt x="45" y="849"/>
                </a:cubicBezTo>
                <a:cubicBezTo>
                  <a:pt x="90" y="833"/>
                  <a:pt x="134" y="814"/>
                  <a:pt x="178" y="797"/>
                </a:cubicBezTo>
                <a:cubicBezTo>
                  <a:pt x="196" y="789"/>
                  <a:pt x="213" y="790"/>
                  <a:pt x="229" y="801"/>
                </a:cubicBezTo>
                <a:cubicBezTo>
                  <a:pt x="269" y="830"/>
                  <a:pt x="309" y="860"/>
                  <a:pt x="351" y="890"/>
                </a:cubicBezTo>
                <a:cubicBezTo>
                  <a:pt x="368" y="854"/>
                  <a:pt x="386" y="818"/>
                  <a:pt x="405" y="779"/>
                </a:cubicBezTo>
                <a:cubicBezTo>
                  <a:pt x="423" y="816"/>
                  <a:pt x="440" y="850"/>
                  <a:pt x="459" y="889"/>
                </a:cubicBezTo>
                <a:cubicBezTo>
                  <a:pt x="478" y="850"/>
                  <a:pt x="494" y="816"/>
                  <a:pt x="513" y="778"/>
                </a:cubicBezTo>
                <a:cubicBezTo>
                  <a:pt x="518" y="788"/>
                  <a:pt x="523" y="795"/>
                  <a:pt x="526" y="802"/>
                </a:cubicBezTo>
                <a:cubicBezTo>
                  <a:pt x="556" y="869"/>
                  <a:pt x="585" y="935"/>
                  <a:pt x="616" y="1001"/>
                </a:cubicBezTo>
                <a:cubicBezTo>
                  <a:pt x="632" y="1037"/>
                  <a:pt x="675" y="1043"/>
                  <a:pt x="700" y="1011"/>
                </a:cubicBezTo>
                <a:cubicBezTo>
                  <a:pt x="730" y="973"/>
                  <a:pt x="759" y="934"/>
                  <a:pt x="790" y="894"/>
                </a:cubicBezTo>
                <a:cubicBezTo>
                  <a:pt x="797" y="905"/>
                  <a:pt x="803" y="914"/>
                  <a:pt x="809" y="925"/>
                </a:cubicBezTo>
                <a:cubicBezTo>
                  <a:pt x="856" y="1009"/>
                  <a:pt x="902" y="1094"/>
                  <a:pt x="949" y="1178"/>
                </a:cubicBezTo>
                <a:cubicBezTo>
                  <a:pt x="962" y="1202"/>
                  <a:pt x="975" y="1225"/>
                  <a:pt x="1007" y="1221"/>
                </a:cubicBezTo>
                <a:cubicBezTo>
                  <a:pt x="1038" y="1217"/>
                  <a:pt x="1047" y="1193"/>
                  <a:pt x="1054" y="1166"/>
                </a:cubicBezTo>
                <a:cubicBezTo>
                  <a:pt x="1091" y="1028"/>
                  <a:pt x="1128" y="890"/>
                  <a:pt x="1166" y="752"/>
                </a:cubicBezTo>
                <a:cubicBezTo>
                  <a:pt x="1166" y="750"/>
                  <a:pt x="1168" y="748"/>
                  <a:pt x="1171" y="744"/>
                </a:cubicBezTo>
                <a:cubicBezTo>
                  <a:pt x="1184" y="768"/>
                  <a:pt x="1196" y="792"/>
                  <a:pt x="1208" y="815"/>
                </a:cubicBezTo>
                <a:cubicBezTo>
                  <a:pt x="1222" y="839"/>
                  <a:pt x="1234" y="864"/>
                  <a:pt x="1248" y="889"/>
                </a:cubicBezTo>
                <a:cubicBezTo>
                  <a:pt x="1258" y="908"/>
                  <a:pt x="1273" y="919"/>
                  <a:pt x="1296" y="917"/>
                </a:cubicBezTo>
                <a:cubicBezTo>
                  <a:pt x="1318" y="916"/>
                  <a:pt x="1330" y="902"/>
                  <a:pt x="1340" y="884"/>
                </a:cubicBezTo>
                <a:cubicBezTo>
                  <a:pt x="1385" y="795"/>
                  <a:pt x="1431" y="705"/>
                  <a:pt x="1477" y="616"/>
                </a:cubicBezTo>
                <a:cubicBezTo>
                  <a:pt x="1480" y="611"/>
                  <a:pt x="1483" y="607"/>
                  <a:pt x="1488" y="600"/>
                </a:cubicBezTo>
                <a:cubicBezTo>
                  <a:pt x="1490" y="608"/>
                  <a:pt x="1492" y="612"/>
                  <a:pt x="1493" y="617"/>
                </a:cubicBezTo>
                <a:cubicBezTo>
                  <a:pt x="1519" y="759"/>
                  <a:pt x="1545" y="901"/>
                  <a:pt x="1572" y="1043"/>
                </a:cubicBezTo>
                <a:cubicBezTo>
                  <a:pt x="1579" y="1083"/>
                  <a:pt x="1603" y="1102"/>
                  <a:pt x="1636" y="1092"/>
                </a:cubicBezTo>
                <a:cubicBezTo>
                  <a:pt x="1648" y="1089"/>
                  <a:pt x="1659" y="1079"/>
                  <a:pt x="1668" y="1070"/>
                </a:cubicBezTo>
                <a:cubicBezTo>
                  <a:pt x="1736" y="1005"/>
                  <a:pt x="1803" y="939"/>
                  <a:pt x="1870" y="873"/>
                </a:cubicBezTo>
                <a:cubicBezTo>
                  <a:pt x="1876" y="867"/>
                  <a:pt x="1883" y="862"/>
                  <a:pt x="1890" y="855"/>
                </a:cubicBezTo>
                <a:cubicBezTo>
                  <a:pt x="1914" y="908"/>
                  <a:pt x="1936" y="959"/>
                  <a:pt x="1960" y="1015"/>
                </a:cubicBezTo>
                <a:cubicBezTo>
                  <a:pt x="2070" y="867"/>
                  <a:pt x="2144" y="710"/>
                  <a:pt x="2153" y="525"/>
                </a:cubicBezTo>
                <a:cubicBezTo>
                  <a:pt x="2131" y="529"/>
                  <a:pt x="2125" y="545"/>
                  <a:pt x="2120" y="561"/>
                </a:cubicBezTo>
                <a:cubicBezTo>
                  <a:pt x="2101" y="622"/>
                  <a:pt x="2083" y="684"/>
                  <a:pt x="2064" y="746"/>
                </a:cubicBezTo>
                <a:cubicBezTo>
                  <a:pt x="2049" y="795"/>
                  <a:pt x="2033" y="845"/>
                  <a:pt x="2017" y="899"/>
                </a:cubicBezTo>
                <a:cubicBezTo>
                  <a:pt x="2002" y="866"/>
                  <a:pt x="1989" y="837"/>
                  <a:pt x="1977" y="808"/>
                </a:cubicBezTo>
                <a:cubicBezTo>
                  <a:pt x="1969" y="790"/>
                  <a:pt x="1961" y="771"/>
                  <a:pt x="1953" y="753"/>
                </a:cubicBezTo>
                <a:cubicBezTo>
                  <a:pt x="1936" y="717"/>
                  <a:pt x="1898" y="710"/>
                  <a:pt x="1870" y="738"/>
                </a:cubicBezTo>
                <a:cubicBezTo>
                  <a:pt x="1802" y="804"/>
                  <a:pt x="1734" y="870"/>
                  <a:pt x="1667" y="936"/>
                </a:cubicBezTo>
                <a:cubicBezTo>
                  <a:pt x="1664" y="939"/>
                  <a:pt x="1660" y="941"/>
                  <a:pt x="1653" y="946"/>
                </a:cubicBezTo>
                <a:cubicBezTo>
                  <a:pt x="1651" y="934"/>
                  <a:pt x="1649" y="924"/>
                  <a:pt x="1647" y="914"/>
                </a:cubicBezTo>
                <a:cubicBezTo>
                  <a:pt x="1618" y="756"/>
                  <a:pt x="1589" y="598"/>
                  <a:pt x="1559" y="440"/>
                </a:cubicBezTo>
                <a:cubicBezTo>
                  <a:pt x="1555" y="419"/>
                  <a:pt x="1539" y="401"/>
                  <a:pt x="1520" y="397"/>
                </a:cubicBezTo>
                <a:cubicBezTo>
                  <a:pt x="1500" y="394"/>
                  <a:pt x="1479" y="402"/>
                  <a:pt x="1468" y="423"/>
                </a:cubicBezTo>
                <a:cubicBezTo>
                  <a:pt x="1433" y="490"/>
                  <a:pt x="1398" y="557"/>
                  <a:pt x="1364" y="623"/>
                </a:cubicBezTo>
                <a:cubicBezTo>
                  <a:pt x="1340" y="669"/>
                  <a:pt x="1317" y="714"/>
                  <a:pt x="1292" y="763"/>
                </a:cubicBezTo>
                <a:cubicBezTo>
                  <a:pt x="1270" y="721"/>
                  <a:pt x="1250" y="683"/>
                  <a:pt x="1229" y="644"/>
                </a:cubicBezTo>
                <a:cubicBezTo>
                  <a:pt x="1219" y="624"/>
                  <a:pt x="1209" y="605"/>
                  <a:pt x="1198" y="586"/>
                </a:cubicBezTo>
                <a:cubicBezTo>
                  <a:pt x="1188" y="566"/>
                  <a:pt x="1171" y="556"/>
                  <a:pt x="1149" y="558"/>
                </a:cubicBezTo>
                <a:cubicBezTo>
                  <a:pt x="1127" y="561"/>
                  <a:pt x="1112" y="575"/>
                  <a:pt x="1106" y="597"/>
                </a:cubicBezTo>
                <a:cubicBezTo>
                  <a:pt x="1096" y="634"/>
                  <a:pt x="1086" y="672"/>
                  <a:pt x="1076" y="709"/>
                </a:cubicBezTo>
                <a:cubicBezTo>
                  <a:pt x="1047" y="818"/>
                  <a:pt x="1017" y="928"/>
                  <a:pt x="986" y="1042"/>
                </a:cubicBezTo>
                <a:cubicBezTo>
                  <a:pt x="971" y="1015"/>
                  <a:pt x="958" y="992"/>
                  <a:pt x="945" y="969"/>
                </a:cubicBezTo>
                <a:cubicBezTo>
                  <a:pt x="911" y="909"/>
                  <a:pt x="878" y="848"/>
                  <a:pt x="844" y="787"/>
                </a:cubicBezTo>
                <a:cubicBezTo>
                  <a:pt x="818" y="743"/>
                  <a:pt x="780" y="742"/>
                  <a:pt x="750" y="784"/>
                </a:cubicBezTo>
                <a:cubicBezTo>
                  <a:pt x="725" y="818"/>
                  <a:pt x="699" y="851"/>
                  <a:pt x="672" y="887"/>
                </a:cubicBezTo>
                <a:cubicBezTo>
                  <a:pt x="660" y="861"/>
                  <a:pt x="649" y="838"/>
                  <a:pt x="638" y="815"/>
                </a:cubicBezTo>
                <a:cubicBezTo>
                  <a:pt x="613" y="759"/>
                  <a:pt x="588" y="703"/>
                  <a:pt x="563" y="647"/>
                </a:cubicBezTo>
                <a:cubicBezTo>
                  <a:pt x="554" y="627"/>
                  <a:pt x="540" y="611"/>
                  <a:pt x="515" y="611"/>
                </a:cubicBezTo>
                <a:cubicBezTo>
                  <a:pt x="490" y="611"/>
                  <a:pt x="476" y="626"/>
                  <a:pt x="466" y="647"/>
                </a:cubicBezTo>
                <a:cubicBezTo>
                  <a:pt x="450" y="683"/>
                  <a:pt x="432" y="719"/>
                  <a:pt x="415" y="755"/>
                </a:cubicBezTo>
                <a:cubicBezTo>
                  <a:pt x="413" y="760"/>
                  <a:pt x="410" y="764"/>
                  <a:pt x="405" y="773"/>
                </a:cubicBezTo>
                <a:cubicBezTo>
                  <a:pt x="394" y="743"/>
                  <a:pt x="384" y="719"/>
                  <a:pt x="377" y="693"/>
                </a:cubicBezTo>
                <a:cubicBezTo>
                  <a:pt x="341" y="568"/>
                  <a:pt x="336" y="442"/>
                  <a:pt x="376" y="317"/>
                </a:cubicBezTo>
                <a:cubicBezTo>
                  <a:pt x="423" y="169"/>
                  <a:pt x="521" y="72"/>
                  <a:pt x="673" y="32"/>
                </a:cubicBezTo>
                <a:cubicBezTo>
                  <a:pt x="797" y="0"/>
                  <a:pt x="917" y="12"/>
                  <a:pt x="1037" y="53"/>
                </a:cubicBezTo>
                <a:cubicBezTo>
                  <a:pt x="1110" y="79"/>
                  <a:pt x="1178" y="116"/>
                  <a:pt x="1237" y="166"/>
                </a:cubicBezTo>
                <a:cubicBezTo>
                  <a:pt x="1248" y="175"/>
                  <a:pt x="1256" y="175"/>
                  <a:pt x="1267" y="166"/>
                </a:cubicBezTo>
                <a:cubicBezTo>
                  <a:pt x="1394" y="61"/>
                  <a:pt x="1542" y="11"/>
                  <a:pt x="1706" y="15"/>
                </a:cubicBezTo>
                <a:cubicBezTo>
                  <a:pt x="1863" y="18"/>
                  <a:pt x="1995" y="75"/>
                  <a:pt x="2081" y="213"/>
                </a:cubicBezTo>
                <a:cubicBezTo>
                  <a:pt x="2133" y="297"/>
                  <a:pt x="2155" y="391"/>
                  <a:pt x="2154" y="490"/>
                </a:cubicBezTo>
                <a:cubicBezTo>
                  <a:pt x="2154" y="498"/>
                  <a:pt x="2153" y="506"/>
                  <a:pt x="2153" y="514"/>
                </a:cubicBezTo>
                <a:cubicBezTo>
                  <a:pt x="2153" y="515"/>
                  <a:pt x="2154" y="516"/>
                  <a:pt x="2153" y="514"/>
                </a:cubicBezTo>
                <a:cubicBezTo>
                  <a:pt x="2170" y="519"/>
                  <a:pt x="2189" y="520"/>
                  <a:pt x="2200" y="529"/>
                </a:cubicBezTo>
                <a:cubicBezTo>
                  <a:pt x="2211" y="539"/>
                  <a:pt x="2217" y="557"/>
                  <a:pt x="2222" y="572"/>
                </a:cubicBezTo>
                <a:cubicBezTo>
                  <a:pt x="2251" y="661"/>
                  <a:pt x="2279" y="750"/>
                  <a:pt x="2306" y="839"/>
                </a:cubicBezTo>
                <a:cubicBezTo>
                  <a:pt x="2310" y="850"/>
                  <a:pt x="2316" y="852"/>
                  <a:pt x="2326" y="852"/>
                </a:cubicBezTo>
                <a:cubicBezTo>
                  <a:pt x="2365" y="852"/>
                  <a:pt x="2404" y="853"/>
                  <a:pt x="2442" y="852"/>
                </a:cubicBezTo>
                <a:cubicBezTo>
                  <a:pt x="2472" y="850"/>
                  <a:pt x="2492" y="863"/>
                  <a:pt x="2504" y="889"/>
                </a:cubicBezTo>
                <a:cubicBezTo>
                  <a:pt x="2504" y="897"/>
                  <a:pt x="2504" y="905"/>
                  <a:pt x="2504" y="913"/>
                </a:cubicBezTo>
                <a:cubicBezTo>
                  <a:pt x="2491" y="941"/>
                  <a:pt x="2468" y="949"/>
                  <a:pt x="2439" y="949"/>
                </a:cubicBezTo>
                <a:cubicBezTo>
                  <a:pt x="2388" y="948"/>
                  <a:pt x="2336" y="949"/>
                  <a:pt x="2285" y="948"/>
                </a:cubicBezTo>
                <a:cubicBezTo>
                  <a:pt x="2249" y="948"/>
                  <a:pt x="2237" y="940"/>
                  <a:pt x="2226" y="906"/>
                </a:cubicBezTo>
                <a:cubicBezTo>
                  <a:pt x="2209" y="854"/>
                  <a:pt x="2193" y="802"/>
                  <a:pt x="2177" y="750"/>
                </a:cubicBezTo>
                <a:cubicBezTo>
                  <a:pt x="2175" y="746"/>
                  <a:pt x="2174" y="743"/>
                  <a:pt x="2170" y="734"/>
                </a:cubicBezTo>
                <a:cubicBezTo>
                  <a:pt x="2158" y="772"/>
                  <a:pt x="2147" y="805"/>
                  <a:pt x="2137" y="839"/>
                </a:cubicBezTo>
                <a:cubicBezTo>
                  <a:pt x="2116" y="907"/>
                  <a:pt x="2096" y="976"/>
                  <a:pt x="2074" y="1045"/>
                </a:cubicBezTo>
                <a:cubicBezTo>
                  <a:pt x="2071" y="1055"/>
                  <a:pt x="2066" y="1067"/>
                  <a:pt x="2059" y="1075"/>
                </a:cubicBezTo>
                <a:cubicBezTo>
                  <a:pt x="2035" y="1100"/>
                  <a:pt x="1997" y="1093"/>
                  <a:pt x="1981" y="1062"/>
                </a:cubicBezTo>
                <a:cubicBezTo>
                  <a:pt x="1974" y="1048"/>
                  <a:pt x="1968" y="1033"/>
                  <a:pt x="1961" y="1018"/>
                </a:cubicBezTo>
                <a:cubicBezTo>
                  <a:pt x="1922" y="1062"/>
                  <a:pt x="1887" y="1105"/>
                  <a:pt x="1849" y="1146"/>
                </a:cubicBezTo>
                <a:cubicBezTo>
                  <a:pt x="1760" y="1243"/>
                  <a:pt x="1662" y="1330"/>
                  <a:pt x="1555" y="1406"/>
                </a:cubicBezTo>
                <a:cubicBezTo>
                  <a:pt x="1463" y="1471"/>
                  <a:pt x="1367" y="1531"/>
                  <a:pt x="1272" y="1593"/>
                </a:cubicBezTo>
                <a:cubicBezTo>
                  <a:pt x="1260" y="1602"/>
                  <a:pt x="1249" y="1604"/>
                  <a:pt x="1234" y="1595"/>
                </a:cubicBezTo>
                <a:cubicBezTo>
                  <a:pt x="1132" y="1537"/>
                  <a:pt x="1034" y="1472"/>
                  <a:pt x="940" y="1401"/>
                </a:cubicBezTo>
                <a:cubicBezTo>
                  <a:pt x="830" y="1318"/>
                  <a:pt x="726" y="1227"/>
                  <a:pt x="634" y="1124"/>
                </a:cubicBezTo>
                <a:cubicBezTo>
                  <a:pt x="575" y="1058"/>
                  <a:pt x="521" y="990"/>
                  <a:pt x="476" y="914"/>
                </a:cubicBezTo>
                <a:cubicBezTo>
                  <a:pt x="472" y="907"/>
                  <a:pt x="467" y="900"/>
                  <a:pt x="460" y="890"/>
                </a:cubicBezTo>
                <a:cubicBezTo>
                  <a:pt x="453" y="904"/>
                  <a:pt x="447" y="915"/>
                  <a:pt x="441" y="926"/>
                </a:cubicBezTo>
                <a:cubicBezTo>
                  <a:pt x="433" y="944"/>
                  <a:pt x="425" y="963"/>
                  <a:pt x="416" y="980"/>
                </a:cubicBezTo>
                <a:cubicBezTo>
                  <a:pt x="399" y="1014"/>
                  <a:pt x="365" y="1022"/>
                  <a:pt x="334" y="999"/>
                </a:cubicBezTo>
                <a:cubicBezTo>
                  <a:pt x="294" y="970"/>
                  <a:pt x="254" y="940"/>
                  <a:pt x="214" y="910"/>
                </a:cubicBezTo>
                <a:cubicBezTo>
                  <a:pt x="200" y="899"/>
                  <a:pt x="188" y="895"/>
                  <a:pt x="171" y="903"/>
                </a:cubicBezTo>
                <a:cubicBezTo>
                  <a:pt x="143" y="916"/>
                  <a:pt x="114" y="927"/>
                  <a:pt x="86" y="938"/>
                </a:cubicBezTo>
                <a:cubicBezTo>
                  <a:pt x="43" y="955"/>
                  <a:pt x="24" y="950"/>
                  <a:pt x="0" y="913"/>
                </a:cubicBezTo>
                <a:cubicBezTo>
                  <a:pt x="0" y="905"/>
                  <a:pt x="0" y="897"/>
                  <a:pt x="0" y="88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9">
            <a:extLst>
              <a:ext uri="{FF2B5EF4-FFF2-40B4-BE49-F238E27FC236}">
                <a16:creationId xmlns:a16="http://schemas.microsoft.com/office/drawing/2014/main" id="{01CB6879-03D9-9FA0-6171-3045135336D9}"/>
              </a:ext>
            </a:extLst>
          </p:cNvPr>
          <p:cNvSpPr>
            <a:spLocks/>
          </p:cNvSpPr>
          <p:nvPr/>
        </p:nvSpPr>
        <p:spPr bwMode="auto">
          <a:xfrm>
            <a:off x="10934434" y="2381832"/>
            <a:ext cx="722087" cy="489213"/>
          </a:xfrm>
          <a:custGeom>
            <a:avLst/>
            <a:gdLst>
              <a:gd name="T0" fmla="*/ 2584 w 4353"/>
              <a:gd name="T1" fmla="*/ 201 h 2953"/>
              <a:gd name="T2" fmla="*/ 2512 w 4353"/>
              <a:gd name="T3" fmla="*/ 201 h 2953"/>
              <a:gd name="T4" fmla="*/ 2345 w 4353"/>
              <a:gd name="T5" fmla="*/ 231 h 2953"/>
              <a:gd name="T6" fmla="*/ 2299 w 4353"/>
              <a:gd name="T7" fmla="*/ 372 h 2953"/>
              <a:gd name="T8" fmla="*/ 2325 w 4353"/>
              <a:gd name="T9" fmla="*/ 396 h 2953"/>
              <a:gd name="T10" fmla="*/ 2371 w 4353"/>
              <a:gd name="T11" fmla="*/ 456 h 2953"/>
              <a:gd name="T12" fmla="*/ 2413 w 4353"/>
              <a:gd name="T13" fmla="*/ 641 h 2953"/>
              <a:gd name="T14" fmla="*/ 2467 w 4353"/>
              <a:gd name="T15" fmla="*/ 1436 h 2953"/>
              <a:gd name="T16" fmla="*/ 2401 w 4353"/>
              <a:gd name="T17" fmla="*/ 1582 h 2953"/>
              <a:gd name="T18" fmla="*/ 2196 w 4353"/>
              <a:gd name="T19" fmla="*/ 1709 h 2953"/>
              <a:gd name="T20" fmla="*/ 1887 w 4353"/>
              <a:gd name="T21" fmla="*/ 1855 h 2953"/>
              <a:gd name="T22" fmla="*/ 1642 w 4353"/>
              <a:gd name="T23" fmla="*/ 2035 h 2953"/>
              <a:gd name="T24" fmla="*/ 1142 w 4353"/>
              <a:gd name="T25" fmla="*/ 2551 h 2953"/>
              <a:gd name="T26" fmla="*/ 835 w 4353"/>
              <a:gd name="T27" fmla="*/ 2866 h 2953"/>
              <a:gd name="T28" fmla="*/ 551 w 4353"/>
              <a:gd name="T29" fmla="*/ 2809 h 2953"/>
              <a:gd name="T30" fmla="*/ 262 w 4353"/>
              <a:gd name="T31" fmla="*/ 2058 h 2953"/>
              <a:gd name="T32" fmla="*/ 101 w 4353"/>
              <a:gd name="T33" fmla="*/ 1623 h 2953"/>
              <a:gd name="T34" fmla="*/ 17 w 4353"/>
              <a:gd name="T35" fmla="*/ 1308 h 2953"/>
              <a:gd name="T36" fmla="*/ 138 w 4353"/>
              <a:gd name="T37" fmla="*/ 632 h 2953"/>
              <a:gd name="T38" fmla="*/ 473 w 4353"/>
              <a:gd name="T39" fmla="*/ 285 h 2953"/>
              <a:gd name="T40" fmla="*/ 1194 w 4353"/>
              <a:gd name="T41" fmla="*/ 29 h 2953"/>
              <a:gd name="T42" fmla="*/ 1900 w 4353"/>
              <a:gd name="T43" fmla="*/ 41 h 2953"/>
              <a:gd name="T44" fmla="*/ 2242 w 4353"/>
              <a:gd name="T45" fmla="*/ 64 h 2953"/>
              <a:gd name="T46" fmla="*/ 2690 w 4353"/>
              <a:gd name="T47" fmla="*/ 72 h 2953"/>
              <a:gd name="T48" fmla="*/ 3364 w 4353"/>
              <a:gd name="T49" fmla="*/ 95 h 2953"/>
              <a:gd name="T50" fmla="*/ 3942 w 4353"/>
              <a:gd name="T51" fmla="*/ 134 h 2953"/>
              <a:gd name="T52" fmla="*/ 4211 w 4353"/>
              <a:gd name="T53" fmla="*/ 161 h 2953"/>
              <a:gd name="T54" fmla="*/ 4318 w 4353"/>
              <a:gd name="T55" fmla="*/ 337 h 2953"/>
              <a:gd name="T56" fmla="*/ 4234 w 4353"/>
              <a:gd name="T57" fmla="*/ 476 h 2953"/>
              <a:gd name="T58" fmla="*/ 3491 w 4353"/>
              <a:gd name="T59" fmla="*/ 1137 h 2953"/>
              <a:gd name="T60" fmla="*/ 2926 w 4353"/>
              <a:gd name="T61" fmla="*/ 1432 h 2953"/>
              <a:gd name="T62" fmla="*/ 2706 w 4353"/>
              <a:gd name="T63" fmla="*/ 1442 h 2953"/>
              <a:gd name="T64" fmla="*/ 2594 w 4353"/>
              <a:gd name="T65" fmla="*/ 1354 h 2953"/>
              <a:gd name="T66" fmla="*/ 2548 w 4353"/>
              <a:gd name="T67" fmla="*/ 1204 h 2953"/>
              <a:gd name="T68" fmla="*/ 2494 w 4353"/>
              <a:gd name="T69" fmla="*/ 607 h 2953"/>
              <a:gd name="T70" fmla="*/ 2577 w 4353"/>
              <a:gd name="T71" fmla="*/ 219 h 2953"/>
              <a:gd name="T72" fmla="*/ 2584 w 4353"/>
              <a:gd name="T73" fmla="*/ 201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53" h="2953">
                <a:moveTo>
                  <a:pt x="2584" y="201"/>
                </a:moveTo>
                <a:cubicBezTo>
                  <a:pt x="2558" y="201"/>
                  <a:pt x="2534" y="198"/>
                  <a:pt x="2512" y="201"/>
                </a:cubicBezTo>
                <a:cubicBezTo>
                  <a:pt x="2456" y="209"/>
                  <a:pt x="2400" y="218"/>
                  <a:pt x="2345" y="231"/>
                </a:cubicBezTo>
                <a:cubicBezTo>
                  <a:pt x="2284" y="245"/>
                  <a:pt x="2260" y="322"/>
                  <a:pt x="2299" y="372"/>
                </a:cubicBezTo>
                <a:cubicBezTo>
                  <a:pt x="2306" y="381"/>
                  <a:pt x="2315" y="390"/>
                  <a:pt x="2325" y="396"/>
                </a:cubicBezTo>
                <a:cubicBezTo>
                  <a:pt x="2350" y="409"/>
                  <a:pt x="2365" y="430"/>
                  <a:pt x="2371" y="456"/>
                </a:cubicBezTo>
                <a:cubicBezTo>
                  <a:pt x="2387" y="517"/>
                  <a:pt x="2404" y="578"/>
                  <a:pt x="2413" y="641"/>
                </a:cubicBezTo>
                <a:cubicBezTo>
                  <a:pt x="2451" y="904"/>
                  <a:pt x="2463" y="1170"/>
                  <a:pt x="2467" y="1436"/>
                </a:cubicBezTo>
                <a:cubicBezTo>
                  <a:pt x="2468" y="1497"/>
                  <a:pt x="2445" y="1543"/>
                  <a:pt x="2401" y="1582"/>
                </a:cubicBezTo>
                <a:cubicBezTo>
                  <a:pt x="2341" y="1637"/>
                  <a:pt x="2269" y="1674"/>
                  <a:pt x="2196" y="1709"/>
                </a:cubicBezTo>
                <a:cubicBezTo>
                  <a:pt x="2094" y="1758"/>
                  <a:pt x="1990" y="1806"/>
                  <a:pt x="1887" y="1855"/>
                </a:cubicBezTo>
                <a:cubicBezTo>
                  <a:pt x="1794" y="1900"/>
                  <a:pt x="1714" y="1962"/>
                  <a:pt x="1642" y="2035"/>
                </a:cubicBezTo>
                <a:cubicBezTo>
                  <a:pt x="1474" y="2206"/>
                  <a:pt x="1309" y="2379"/>
                  <a:pt x="1142" y="2551"/>
                </a:cubicBezTo>
                <a:cubicBezTo>
                  <a:pt x="1040" y="2656"/>
                  <a:pt x="940" y="2763"/>
                  <a:pt x="835" y="2866"/>
                </a:cubicBezTo>
                <a:cubicBezTo>
                  <a:pt x="745" y="2953"/>
                  <a:pt x="605" y="2924"/>
                  <a:pt x="551" y="2809"/>
                </a:cubicBezTo>
                <a:cubicBezTo>
                  <a:pt x="435" y="2566"/>
                  <a:pt x="346" y="2313"/>
                  <a:pt x="262" y="2058"/>
                </a:cubicBezTo>
                <a:cubicBezTo>
                  <a:pt x="213" y="1911"/>
                  <a:pt x="155" y="1768"/>
                  <a:pt x="101" y="1623"/>
                </a:cubicBezTo>
                <a:cubicBezTo>
                  <a:pt x="62" y="1521"/>
                  <a:pt x="24" y="1418"/>
                  <a:pt x="17" y="1308"/>
                </a:cubicBezTo>
                <a:cubicBezTo>
                  <a:pt x="0" y="1073"/>
                  <a:pt x="21" y="844"/>
                  <a:pt x="138" y="632"/>
                </a:cubicBezTo>
                <a:cubicBezTo>
                  <a:pt x="218" y="486"/>
                  <a:pt x="335" y="376"/>
                  <a:pt x="473" y="285"/>
                </a:cubicBezTo>
                <a:cubicBezTo>
                  <a:pt x="692" y="141"/>
                  <a:pt x="935" y="61"/>
                  <a:pt x="1194" y="29"/>
                </a:cubicBezTo>
                <a:cubicBezTo>
                  <a:pt x="1430" y="0"/>
                  <a:pt x="1664" y="9"/>
                  <a:pt x="1900" y="41"/>
                </a:cubicBezTo>
                <a:cubicBezTo>
                  <a:pt x="2013" y="57"/>
                  <a:pt x="2128" y="59"/>
                  <a:pt x="2242" y="64"/>
                </a:cubicBezTo>
                <a:cubicBezTo>
                  <a:pt x="2392" y="69"/>
                  <a:pt x="2541" y="74"/>
                  <a:pt x="2690" y="72"/>
                </a:cubicBezTo>
                <a:cubicBezTo>
                  <a:pt x="2915" y="68"/>
                  <a:pt x="3139" y="83"/>
                  <a:pt x="3364" y="95"/>
                </a:cubicBezTo>
                <a:cubicBezTo>
                  <a:pt x="3557" y="106"/>
                  <a:pt x="3749" y="119"/>
                  <a:pt x="3942" y="134"/>
                </a:cubicBezTo>
                <a:cubicBezTo>
                  <a:pt x="4032" y="140"/>
                  <a:pt x="4121" y="150"/>
                  <a:pt x="4211" y="161"/>
                </a:cubicBezTo>
                <a:cubicBezTo>
                  <a:pt x="4315" y="174"/>
                  <a:pt x="4353" y="237"/>
                  <a:pt x="4318" y="337"/>
                </a:cubicBezTo>
                <a:cubicBezTo>
                  <a:pt x="4299" y="389"/>
                  <a:pt x="4272" y="436"/>
                  <a:pt x="4234" y="476"/>
                </a:cubicBezTo>
                <a:cubicBezTo>
                  <a:pt x="4009" y="721"/>
                  <a:pt x="3765" y="946"/>
                  <a:pt x="3491" y="1137"/>
                </a:cubicBezTo>
                <a:cubicBezTo>
                  <a:pt x="3316" y="1259"/>
                  <a:pt x="3127" y="1358"/>
                  <a:pt x="2926" y="1432"/>
                </a:cubicBezTo>
                <a:cubicBezTo>
                  <a:pt x="2854" y="1459"/>
                  <a:pt x="2780" y="1461"/>
                  <a:pt x="2706" y="1442"/>
                </a:cubicBezTo>
                <a:cubicBezTo>
                  <a:pt x="2656" y="1428"/>
                  <a:pt x="2619" y="1399"/>
                  <a:pt x="2594" y="1354"/>
                </a:cubicBezTo>
                <a:cubicBezTo>
                  <a:pt x="2569" y="1307"/>
                  <a:pt x="2557" y="1256"/>
                  <a:pt x="2548" y="1204"/>
                </a:cubicBezTo>
                <a:cubicBezTo>
                  <a:pt x="2516" y="1006"/>
                  <a:pt x="2494" y="808"/>
                  <a:pt x="2494" y="607"/>
                </a:cubicBezTo>
                <a:cubicBezTo>
                  <a:pt x="2494" y="472"/>
                  <a:pt x="2523" y="343"/>
                  <a:pt x="2577" y="219"/>
                </a:cubicBezTo>
                <a:cubicBezTo>
                  <a:pt x="2579" y="214"/>
                  <a:pt x="2581" y="209"/>
                  <a:pt x="2584" y="20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2" name="Group 71">
            <a:extLst>
              <a:ext uri="{FF2B5EF4-FFF2-40B4-BE49-F238E27FC236}">
                <a16:creationId xmlns:a16="http://schemas.microsoft.com/office/drawing/2014/main" id="{D05E5874-6EC3-19C8-6F10-9B4B2B670677}"/>
              </a:ext>
            </a:extLst>
          </p:cNvPr>
          <p:cNvGrpSpPr/>
          <p:nvPr/>
        </p:nvGrpSpPr>
        <p:grpSpPr>
          <a:xfrm>
            <a:off x="10788384" y="4657096"/>
            <a:ext cx="877092" cy="357999"/>
            <a:chOff x="4125658" y="1206132"/>
            <a:chExt cx="372953" cy="212466"/>
          </a:xfrm>
        </p:grpSpPr>
        <p:sp>
          <p:nvSpPr>
            <p:cNvPr id="73" name="Freeform: Shape 72">
              <a:extLst>
                <a:ext uri="{FF2B5EF4-FFF2-40B4-BE49-F238E27FC236}">
                  <a16:creationId xmlns:a16="http://schemas.microsoft.com/office/drawing/2014/main" id="{4E30C38A-7465-BB3A-7668-F2AB82B01896}"/>
                </a:ext>
              </a:extLst>
            </p:cNvPr>
            <p:cNvSpPr/>
            <p:nvPr/>
          </p:nvSpPr>
          <p:spPr>
            <a:xfrm>
              <a:off x="4223146" y="1234069"/>
              <a:ext cx="186047" cy="54383"/>
            </a:xfrm>
            <a:custGeom>
              <a:avLst/>
              <a:gdLst>
                <a:gd name="connsiteX0" fmla="*/ 118803 w 248063"/>
                <a:gd name="connsiteY0" fmla="*/ 16563 h 72510"/>
                <a:gd name="connsiteX1" fmla="*/ 48315 w 248063"/>
                <a:gd name="connsiteY1" fmla="*/ 12441 h 72510"/>
                <a:gd name="connsiteX2" fmla="*/ 0 w 248063"/>
                <a:gd name="connsiteY2" fmla="*/ 3778 h 72510"/>
                <a:gd name="connsiteX3" fmla="*/ 34614 w 248063"/>
                <a:gd name="connsiteY3" fmla="*/ 35912 h 72510"/>
                <a:gd name="connsiteX4" fmla="*/ 208221 w 248063"/>
                <a:gd name="connsiteY4" fmla="*/ 35912 h 72510"/>
                <a:gd name="connsiteX5" fmla="*/ 250315 w 248063"/>
                <a:gd name="connsiteY5" fmla="*/ 0 h 72510"/>
                <a:gd name="connsiteX6" fmla="*/ 189291 w 248063"/>
                <a:gd name="connsiteY6" fmla="*/ 12480 h 72510"/>
                <a:gd name="connsiteX7" fmla="*/ 118803 w 248063"/>
                <a:gd name="connsiteY7" fmla="*/ 16563 h 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063" h="72510">
                  <a:moveTo>
                    <a:pt x="118803" y="16563"/>
                  </a:moveTo>
                  <a:cubicBezTo>
                    <a:pt x="99073" y="16563"/>
                    <a:pt x="71938" y="14579"/>
                    <a:pt x="48315" y="12441"/>
                  </a:cubicBezTo>
                  <a:cubicBezTo>
                    <a:pt x="31905" y="10953"/>
                    <a:pt x="15723" y="8014"/>
                    <a:pt x="0" y="3778"/>
                  </a:cubicBezTo>
                  <a:cubicBezTo>
                    <a:pt x="11716" y="10381"/>
                    <a:pt x="23967" y="20456"/>
                    <a:pt x="34614" y="35912"/>
                  </a:cubicBezTo>
                  <a:cubicBezTo>
                    <a:pt x="67549" y="83769"/>
                    <a:pt x="173950" y="85677"/>
                    <a:pt x="208221" y="35912"/>
                  </a:cubicBezTo>
                  <a:cubicBezTo>
                    <a:pt x="221158" y="17097"/>
                    <a:pt x="236462" y="6259"/>
                    <a:pt x="250315" y="0"/>
                  </a:cubicBezTo>
                  <a:cubicBezTo>
                    <a:pt x="230661" y="6335"/>
                    <a:pt x="210167" y="10571"/>
                    <a:pt x="189291" y="12480"/>
                  </a:cubicBezTo>
                  <a:cubicBezTo>
                    <a:pt x="165707" y="14579"/>
                    <a:pt x="138572" y="16563"/>
                    <a:pt x="118803" y="16563"/>
                  </a:cubicBezTo>
                  <a:close/>
                </a:path>
              </a:pathLst>
            </a:custGeom>
            <a:solidFill>
              <a:schemeClr val="tx1"/>
            </a:solidFill>
            <a:ln w="3816" cap="flat">
              <a:noFill/>
              <a:prstDash val="solid"/>
              <a:miter/>
            </a:ln>
          </p:spPr>
          <p:txBody>
            <a:bodyPr rtlCol="0" anchor="ctr"/>
            <a:lstStyle/>
            <a:p>
              <a:endParaRPr lang="en-CA" sz="1350"/>
            </a:p>
          </p:txBody>
        </p:sp>
        <p:sp>
          <p:nvSpPr>
            <p:cNvPr id="74" name="Freeform: Shape 73">
              <a:extLst>
                <a:ext uri="{FF2B5EF4-FFF2-40B4-BE49-F238E27FC236}">
                  <a16:creationId xmlns:a16="http://schemas.microsoft.com/office/drawing/2014/main" id="{CDEC2E4C-40B5-0D08-93D0-4718B95DE5FC}"/>
                </a:ext>
              </a:extLst>
            </p:cNvPr>
            <p:cNvSpPr/>
            <p:nvPr/>
          </p:nvSpPr>
          <p:spPr>
            <a:xfrm>
              <a:off x="4200821" y="1369945"/>
              <a:ext cx="226119" cy="45797"/>
            </a:xfrm>
            <a:custGeom>
              <a:avLst/>
              <a:gdLst>
                <a:gd name="connsiteX0" fmla="*/ 302829 w 301492"/>
                <a:gd name="connsiteY0" fmla="*/ 61017 h 61061"/>
                <a:gd name="connsiteX1" fmla="*/ 229325 w 301492"/>
                <a:gd name="connsiteY1" fmla="*/ 27624 h 61061"/>
                <a:gd name="connsiteX2" fmla="*/ 73503 w 301492"/>
                <a:gd name="connsiteY2" fmla="*/ 27624 h 61061"/>
                <a:gd name="connsiteX3" fmla="*/ 0 w 301492"/>
                <a:gd name="connsiteY3" fmla="*/ 61017 h 61061"/>
                <a:gd name="connsiteX4" fmla="*/ 302829 w 301492"/>
                <a:gd name="connsiteY4" fmla="*/ 61017 h 6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92" h="61061">
                  <a:moveTo>
                    <a:pt x="302829" y="61017"/>
                  </a:moveTo>
                  <a:cubicBezTo>
                    <a:pt x="302829" y="61017"/>
                    <a:pt x="259093" y="63955"/>
                    <a:pt x="229325" y="27624"/>
                  </a:cubicBezTo>
                  <a:cubicBezTo>
                    <a:pt x="198604" y="-9929"/>
                    <a:pt x="103080" y="-8479"/>
                    <a:pt x="73503" y="27624"/>
                  </a:cubicBezTo>
                  <a:cubicBezTo>
                    <a:pt x="43736" y="63955"/>
                    <a:pt x="0" y="61017"/>
                    <a:pt x="0" y="61017"/>
                  </a:cubicBezTo>
                  <a:lnTo>
                    <a:pt x="302829" y="61017"/>
                  </a:lnTo>
                  <a:close/>
                </a:path>
              </a:pathLst>
            </a:custGeom>
            <a:solidFill>
              <a:schemeClr val="tx1"/>
            </a:solidFill>
            <a:ln w="3816" cap="flat">
              <a:noFill/>
              <a:prstDash val="solid"/>
              <a:miter/>
            </a:ln>
          </p:spPr>
          <p:txBody>
            <a:bodyPr rtlCol="0" anchor="ctr"/>
            <a:lstStyle/>
            <a:p>
              <a:endParaRPr lang="en-CA" sz="1350"/>
            </a:p>
          </p:txBody>
        </p:sp>
        <p:sp>
          <p:nvSpPr>
            <p:cNvPr id="75" name="Freeform: Shape 74">
              <a:extLst>
                <a:ext uri="{FF2B5EF4-FFF2-40B4-BE49-F238E27FC236}">
                  <a16:creationId xmlns:a16="http://schemas.microsoft.com/office/drawing/2014/main" id="{A4DEEB67-3A8A-7E89-FD3F-7E49C0AA2B08}"/>
                </a:ext>
              </a:extLst>
            </p:cNvPr>
            <p:cNvSpPr/>
            <p:nvPr/>
          </p:nvSpPr>
          <p:spPr>
            <a:xfrm>
              <a:off x="4125658" y="1415736"/>
              <a:ext cx="372095" cy="2862"/>
            </a:xfrm>
            <a:custGeom>
              <a:avLst/>
              <a:gdLst>
                <a:gd name="connsiteX0" fmla="*/ 498417 w 496126"/>
                <a:gd name="connsiteY0" fmla="*/ 0 h 0"/>
                <a:gd name="connsiteX1" fmla="*/ 0 w 496126"/>
                <a:gd name="connsiteY1" fmla="*/ 0 h 0"/>
              </a:gdLst>
              <a:ahLst/>
              <a:cxnLst>
                <a:cxn ang="0">
                  <a:pos x="connsiteX0" y="connsiteY0"/>
                </a:cxn>
                <a:cxn ang="0">
                  <a:pos x="connsiteX1" y="connsiteY1"/>
                </a:cxn>
              </a:cxnLst>
              <a:rect l="l" t="t" r="r" b="b"/>
              <a:pathLst>
                <a:path w="496126">
                  <a:moveTo>
                    <a:pt x="498417" y="0"/>
                  </a:moveTo>
                  <a:lnTo>
                    <a:pt x="0" y="0"/>
                  </a:lnTo>
                </a:path>
              </a:pathLst>
            </a:custGeom>
            <a:ln w="11448" cap="flat">
              <a:solidFill>
                <a:srgbClr val="344154"/>
              </a:solidFill>
              <a:prstDash val="solid"/>
              <a:miter/>
            </a:ln>
          </p:spPr>
          <p:txBody>
            <a:bodyPr rtlCol="0" anchor="ctr"/>
            <a:lstStyle/>
            <a:p>
              <a:endParaRPr lang="en-CA" sz="1350"/>
            </a:p>
          </p:txBody>
        </p:sp>
        <p:sp>
          <p:nvSpPr>
            <p:cNvPr id="76" name="Freeform: Shape 75">
              <a:extLst>
                <a:ext uri="{FF2B5EF4-FFF2-40B4-BE49-F238E27FC236}">
                  <a16:creationId xmlns:a16="http://schemas.microsoft.com/office/drawing/2014/main" id="{348B080F-54AD-69F0-A6A3-806FB8F17F90}"/>
                </a:ext>
              </a:extLst>
            </p:cNvPr>
            <p:cNvSpPr/>
            <p:nvPr/>
          </p:nvSpPr>
          <p:spPr>
            <a:xfrm>
              <a:off x="4387461" y="1316459"/>
              <a:ext cx="25760" cy="22898"/>
            </a:xfrm>
            <a:custGeom>
              <a:avLst/>
              <a:gdLst>
                <a:gd name="connsiteX0" fmla="*/ 11499 w 34347"/>
                <a:gd name="connsiteY0" fmla="*/ 28451 h 30530"/>
                <a:gd name="connsiteX1" fmla="*/ 1309 w 34347"/>
                <a:gd name="connsiteY1" fmla="*/ 4560 h 30530"/>
                <a:gd name="connsiteX2" fmla="*/ 25162 w 34347"/>
                <a:gd name="connsiteY2" fmla="*/ 5362 h 30530"/>
                <a:gd name="connsiteX3" fmla="*/ 35351 w 34347"/>
                <a:gd name="connsiteY3" fmla="*/ 29252 h 30530"/>
                <a:gd name="connsiteX4" fmla="*/ 11499 w 34347"/>
                <a:gd name="connsiteY4" fmla="*/ 28451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0530">
                  <a:moveTo>
                    <a:pt x="11499" y="28451"/>
                  </a:moveTo>
                  <a:cubicBezTo>
                    <a:pt x="2111" y="21619"/>
                    <a:pt x="-2431" y="10934"/>
                    <a:pt x="1309" y="4560"/>
                  </a:cubicBezTo>
                  <a:cubicBezTo>
                    <a:pt x="5088" y="-1813"/>
                    <a:pt x="15774" y="-1470"/>
                    <a:pt x="25162" y="5362"/>
                  </a:cubicBezTo>
                  <a:cubicBezTo>
                    <a:pt x="34550" y="12193"/>
                    <a:pt x="39091" y="22879"/>
                    <a:pt x="35351" y="29252"/>
                  </a:cubicBezTo>
                  <a:cubicBezTo>
                    <a:pt x="31535" y="35625"/>
                    <a:pt x="20887" y="35282"/>
                    <a:pt x="11499" y="28451"/>
                  </a:cubicBezTo>
                  <a:close/>
                </a:path>
              </a:pathLst>
            </a:custGeom>
            <a:noFill/>
            <a:ln w="11448" cap="flat">
              <a:solidFill>
                <a:srgbClr val="344154"/>
              </a:solidFill>
              <a:prstDash val="solid"/>
              <a:miter/>
            </a:ln>
          </p:spPr>
          <p:txBody>
            <a:bodyPr rtlCol="0" anchor="ctr"/>
            <a:lstStyle/>
            <a:p>
              <a:endParaRPr lang="en-CA" sz="1350"/>
            </a:p>
          </p:txBody>
        </p:sp>
        <p:sp>
          <p:nvSpPr>
            <p:cNvPr id="77" name="Freeform: Shape 76">
              <a:extLst>
                <a:ext uri="{FF2B5EF4-FFF2-40B4-BE49-F238E27FC236}">
                  <a16:creationId xmlns:a16="http://schemas.microsoft.com/office/drawing/2014/main" id="{3BA960F7-546A-F790-C190-80852C4E70AF}"/>
                </a:ext>
              </a:extLst>
            </p:cNvPr>
            <p:cNvSpPr/>
            <p:nvPr/>
          </p:nvSpPr>
          <p:spPr>
            <a:xfrm>
              <a:off x="4435186" y="1362482"/>
              <a:ext cx="25760" cy="25760"/>
            </a:xfrm>
            <a:custGeom>
              <a:avLst/>
              <a:gdLst>
                <a:gd name="connsiteX0" fmla="*/ 25452 w 34347"/>
                <a:gd name="connsiteY0" fmla="*/ 28530 h 34347"/>
                <a:gd name="connsiteX1" fmla="*/ 1753 w 34347"/>
                <a:gd name="connsiteY1" fmla="*/ 31545 h 34347"/>
                <a:gd name="connsiteX2" fmla="*/ 10072 w 34347"/>
                <a:gd name="connsiteY2" fmla="*/ 6776 h 34347"/>
                <a:gd name="connsiteX3" fmla="*/ 33772 w 34347"/>
                <a:gd name="connsiteY3" fmla="*/ 3762 h 34347"/>
                <a:gd name="connsiteX4" fmla="*/ 25452 w 34347"/>
                <a:gd name="connsiteY4" fmla="*/ 28530 h 34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4347">
                  <a:moveTo>
                    <a:pt x="25452" y="28530"/>
                  </a:moveTo>
                  <a:cubicBezTo>
                    <a:pt x="16598" y="36201"/>
                    <a:pt x="6027" y="37574"/>
                    <a:pt x="1753" y="31545"/>
                  </a:cubicBezTo>
                  <a:cubicBezTo>
                    <a:pt x="-2484" y="25553"/>
                    <a:pt x="1218" y="14447"/>
                    <a:pt x="10072" y="6776"/>
                  </a:cubicBezTo>
                  <a:cubicBezTo>
                    <a:pt x="18888" y="-894"/>
                    <a:pt x="29498" y="-2268"/>
                    <a:pt x="33772" y="3762"/>
                  </a:cubicBezTo>
                  <a:cubicBezTo>
                    <a:pt x="38008" y="9753"/>
                    <a:pt x="34306" y="20859"/>
                    <a:pt x="25452" y="28530"/>
                  </a:cubicBezTo>
                  <a:close/>
                </a:path>
              </a:pathLst>
            </a:custGeom>
            <a:noFill/>
            <a:ln w="11448" cap="flat">
              <a:solidFill>
                <a:srgbClr val="344154"/>
              </a:solidFill>
              <a:prstDash val="solid"/>
              <a:miter/>
            </a:ln>
          </p:spPr>
          <p:txBody>
            <a:bodyPr rtlCol="0" anchor="ctr"/>
            <a:lstStyle/>
            <a:p>
              <a:endParaRPr lang="en-CA" sz="1350"/>
            </a:p>
          </p:txBody>
        </p:sp>
        <p:sp>
          <p:nvSpPr>
            <p:cNvPr id="78" name="Freeform: Shape 77">
              <a:extLst>
                <a:ext uri="{FF2B5EF4-FFF2-40B4-BE49-F238E27FC236}">
                  <a16:creationId xmlns:a16="http://schemas.microsoft.com/office/drawing/2014/main" id="{92C4A06B-1AC7-EB20-CD41-6F1AA2DA436E}"/>
                </a:ext>
              </a:extLst>
            </p:cNvPr>
            <p:cNvSpPr/>
            <p:nvPr/>
          </p:nvSpPr>
          <p:spPr>
            <a:xfrm>
              <a:off x="4146878" y="1368320"/>
              <a:ext cx="28623" cy="20036"/>
            </a:xfrm>
            <a:custGeom>
              <a:avLst/>
              <a:gdLst>
                <a:gd name="connsiteX0" fmla="*/ 12350 w 38163"/>
                <a:gd name="connsiteY0" fmla="*/ 25975 h 26714"/>
                <a:gd name="connsiteX1" fmla="*/ 1511 w 38163"/>
                <a:gd name="connsiteY1" fmla="*/ 4680 h 26714"/>
                <a:gd name="connsiteX2" fmla="*/ 27615 w 38163"/>
                <a:gd name="connsiteY2" fmla="*/ 4145 h 26714"/>
                <a:gd name="connsiteX3" fmla="*/ 38454 w 38163"/>
                <a:gd name="connsiteY3" fmla="*/ 25441 h 26714"/>
                <a:gd name="connsiteX4" fmla="*/ 12350 w 38163"/>
                <a:gd name="connsiteY4" fmla="*/ 25975 h 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3" h="26714">
                  <a:moveTo>
                    <a:pt x="12350" y="25975"/>
                  </a:moveTo>
                  <a:cubicBezTo>
                    <a:pt x="2160" y="20250"/>
                    <a:pt x="-2687" y="10709"/>
                    <a:pt x="1511" y="4680"/>
                  </a:cubicBezTo>
                  <a:cubicBezTo>
                    <a:pt x="5747" y="-1350"/>
                    <a:pt x="17426" y="-1579"/>
                    <a:pt x="27615" y="4145"/>
                  </a:cubicBezTo>
                  <a:cubicBezTo>
                    <a:pt x="37805" y="9870"/>
                    <a:pt x="42652" y="19411"/>
                    <a:pt x="38454" y="25441"/>
                  </a:cubicBezTo>
                  <a:cubicBezTo>
                    <a:pt x="34217" y="31470"/>
                    <a:pt x="22539" y="31699"/>
                    <a:pt x="12350" y="25975"/>
                  </a:cubicBezTo>
                  <a:close/>
                </a:path>
              </a:pathLst>
            </a:custGeom>
            <a:noFill/>
            <a:ln w="11448" cap="flat">
              <a:solidFill>
                <a:srgbClr val="344154"/>
              </a:solidFill>
              <a:prstDash val="solid"/>
              <a:miter/>
            </a:ln>
          </p:spPr>
          <p:txBody>
            <a:bodyPr rtlCol="0" anchor="ctr"/>
            <a:lstStyle/>
            <a:p>
              <a:endParaRPr lang="en-CA" sz="1350"/>
            </a:p>
          </p:txBody>
        </p:sp>
        <p:sp>
          <p:nvSpPr>
            <p:cNvPr id="79" name="Freeform: Shape 78">
              <a:extLst>
                <a:ext uri="{FF2B5EF4-FFF2-40B4-BE49-F238E27FC236}">
                  <a16:creationId xmlns:a16="http://schemas.microsoft.com/office/drawing/2014/main" id="{D8575AC7-F054-2952-BB52-4BED8BCE047F}"/>
                </a:ext>
              </a:extLst>
            </p:cNvPr>
            <p:cNvSpPr/>
            <p:nvPr/>
          </p:nvSpPr>
          <p:spPr>
            <a:xfrm>
              <a:off x="4219384" y="1326709"/>
              <a:ext cx="25760" cy="22898"/>
            </a:xfrm>
            <a:custGeom>
              <a:avLst/>
              <a:gdLst>
                <a:gd name="connsiteX0" fmla="*/ 11276 w 34347"/>
                <a:gd name="connsiteY0" fmla="*/ 28484 h 30530"/>
                <a:gd name="connsiteX1" fmla="*/ 1392 w 34347"/>
                <a:gd name="connsiteY1" fmla="*/ 4441 h 30530"/>
                <a:gd name="connsiteX2" fmla="*/ 25206 w 34347"/>
                <a:gd name="connsiteY2" fmla="*/ 5586 h 30530"/>
                <a:gd name="connsiteX3" fmla="*/ 35090 w 34347"/>
                <a:gd name="connsiteY3" fmla="*/ 29629 h 30530"/>
                <a:gd name="connsiteX4" fmla="*/ 11276 w 34347"/>
                <a:gd name="connsiteY4" fmla="*/ 28484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0530">
                  <a:moveTo>
                    <a:pt x="11276" y="28484"/>
                  </a:moveTo>
                  <a:cubicBezTo>
                    <a:pt x="1964" y="21538"/>
                    <a:pt x="-2463" y="10776"/>
                    <a:pt x="1392" y="4441"/>
                  </a:cubicBezTo>
                  <a:cubicBezTo>
                    <a:pt x="5246" y="-1894"/>
                    <a:pt x="15894" y="-1398"/>
                    <a:pt x="25206" y="5586"/>
                  </a:cubicBezTo>
                  <a:cubicBezTo>
                    <a:pt x="34518" y="12532"/>
                    <a:pt x="38945" y="23294"/>
                    <a:pt x="35090" y="29629"/>
                  </a:cubicBezTo>
                  <a:cubicBezTo>
                    <a:pt x="31274" y="35964"/>
                    <a:pt x="20588" y="35468"/>
                    <a:pt x="11276" y="28484"/>
                  </a:cubicBezTo>
                  <a:close/>
                </a:path>
              </a:pathLst>
            </a:custGeom>
            <a:noFill/>
            <a:ln w="11448" cap="flat">
              <a:solidFill>
                <a:srgbClr val="344154"/>
              </a:solidFill>
              <a:prstDash val="solid"/>
              <a:miter/>
            </a:ln>
          </p:spPr>
          <p:txBody>
            <a:bodyPr rtlCol="0" anchor="ctr"/>
            <a:lstStyle/>
            <a:p>
              <a:endParaRPr lang="en-CA" sz="1350"/>
            </a:p>
          </p:txBody>
        </p:sp>
        <p:sp>
          <p:nvSpPr>
            <p:cNvPr id="80" name="Freeform: Shape 79">
              <a:extLst>
                <a:ext uri="{FF2B5EF4-FFF2-40B4-BE49-F238E27FC236}">
                  <a16:creationId xmlns:a16="http://schemas.microsoft.com/office/drawing/2014/main" id="{A07114FE-6275-1199-AB9A-AFC3FE78938F}"/>
                </a:ext>
              </a:extLst>
            </p:cNvPr>
            <p:cNvSpPr/>
            <p:nvPr/>
          </p:nvSpPr>
          <p:spPr>
            <a:xfrm>
              <a:off x="4433055" y="1264589"/>
              <a:ext cx="28623" cy="31485"/>
            </a:xfrm>
            <a:custGeom>
              <a:avLst/>
              <a:gdLst>
                <a:gd name="connsiteX0" fmla="*/ 30735 w 38163"/>
                <a:gd name="connsiteY0" fmla="*/ 34181 h 41979"/>
                <a:gd name="connsiteX1" fmla="*/ 2647 w 38163"/>
                <a:gd name="connsiteY1" fmla="*/ 40249 h 41979"/>
                <a:gd name="connsiteX2" fmla="*/ 10508 w 38163"/>
                <a:gd name="connsiteY2" fmla="*/ 9757 h 41979"/>
                <a:gd name="connsiteX3" fmla="*/ 38596 w 38163"/>
                <a:gd name="connsiteY3" fmla="*/ 3689 h 41979"/>
                <a:gd name="connsiteX4" fmla="*/ 30735 w 38163"/>
                <a:gd name="connsiteY4" fmla="*/ 34181 h 4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3" h="41979">
                  <a:moveTo>
                    <a:pt x="30735" y="34181"/>
                  </a:moveTo>
                  <a:cubicBezTo>
                    <a:pt x="20812" y="44257"/>
                    <a:pt x="8218" y="46966"/>
                    <a:pt x="2647" y="40249"/>
                  </a:cubicBezTo>
                  <a:cubicBezTo>
                    <a:pt x="-2926" y="33494"/>
                    <a:pt x="586" y="19870"/>
                    <a:pt x="10508" y="9757"/>
                  </a:cubicBezTo>
                  <a:cubicBezTo>
                    <a:pt x="20431" y="-318"/>
                    <a:pt x="33025" y="-3028"/>
                    <a:pt x="38596" y="3689"/>
                  </a:cubicBezTo>
                  <a:cubicBezTo>
                    <a:pt x="44169" y="10444"/>
                    <a:pt x="40657" y="24068"/>
                    <a:pt x="30735" y="34181"/>
                  </a:cubicBezTo>
                  <a:close/>
                </a:path>
              </a:pathLst>
            </a:custGeom>
            <a:noFill/>
            <a:ln w="11448" cap="flat">
              <a:solidFill>
                <a:srgbClr val="344154"/>
              </a:solidFill>
              <a:prstDash val="solid"/>
              <a:miter/>
            </a:ln>
          </p:spPr>
          <p:txBody>
            <a:bodyPr rtlCol="0" anchor="ctr"/>
            <a:lstStyle/>
            <a:p>
              <a:endParaRPr lang="en-CA" sz="1350"/>
            </a:p>
          </p:txBody>
        </p:sp>
        <p:sp>
          <p:nvSpPr>
            <p:cNvPr id="81" name="Freeform: Shape 80">
              <a:extLst>
                <a:ext uri="{FF2B5EF4-FFF2-40B4-BE49-F238E27FC236}">
                  <a16:creationId xmlns:a16="http://schemas.microsoft.com/office/drawing/2014/main" id="{2D216FB0-3FB9-57BD-B247-16B1B2A636D3}"/>
                </a:ext>
              </a:extLst>
            </p:cNvPr>
            <p:cNvSpPr/>
            <p:nvPr/>
          </p:nvSpPr>
          <p:spPr>
            <a:xfrm>
              <a:off x="4294274" y="1314327"/>
              <a:ext cx="34347" cy="22898"/>
            </a:xfrm>
            <a:custGeom>
              <a:avLst/>
              <a:gdLst>
                <a:gd name="connsiteX0" fmla="*/ 24387 w 45796"/>
                <a:gd name="connsiteY0" fmla="*/ 33126 h 30530"/>
                <a:gd name="connsiteX1" fmla="*/ 0 w 45796"/>
                <a:gd name="connsiteY1" fmla="*/ 16563 h 30530"/>
                <a:gd name="connsiteX2" fmla="*/ 24387 w 45796"/>
                <a:gd name="connsiteY2" fmla="*/ 0 h 30530"/>
                <a:gd name="connsiteX3" fmla="*/ 48773 w 45796"/>
                <a:gd name="connsiteY3" fmla="*/ 16563 h 30530"/>
                <a:gd name="connsiteX4" fmla="*/ 24387 w 45796"/>
                <a:gd name="connsiteY4" fmla="*/ 33126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96" h="30530">
                  <a:moveTo>
                    <a:pt x="24387" y="33126"/>
                  </a:moveTo>
                  <a:cubicBezTo>
                    <a:pt x="10915" y="33126"/>
                    <a:pt x="0" y="25722"/>
                    <a:pt x="0" y="16563"/>
                  </a:cubicBezTo>
                  <a:cubicBezTo>
                    <a:pt x="0" y="7404"/>
                    <a:pt x="10915" y="0"/>
                    <a:pt x="24387" y="0"/>
                  </a:cubicBezTo>
                  <a:cubicBezTo>
                    <a:pt x="37858" y="0"/>
                    <a:pt x="48773" y="7404"/>
                    <a:pt x="48773" y="16563"/>
                  </a:cubicBezTo>
                  <a:cubicBezTo>
                    <a:pt x="48773" y="25684"/>
                    <a:pt x="37858" y="33126"/>
                    <a:pt x="24387" y="33126"/>
                  </a:cubicBezTo>
                  <a:close/>
                </a:path>
              </a:pathLst>
            </a:custGeom>
            <a:noFill/>
            <a:ln w="11448" cap="flat">
              <a:solidFill>
                <a:srgbClr val="344154"/>
              </a:solidFill>
              <a:prstDash val="solid"/>
              <a:miter/>
            </a:ln>
          </p:spPr>
          <p:txBody>
            <a:bodyPr rtlCol="0" anchor="ctr"/>
            <a:lstStyle/>
            <a:p>
              <a:endParaRPr lang="en-CA" sz="1350"/>
            </a:p>
          </p:txBody>
        </p:sp>
        <p:sp>
          <p:nvSpPr>
            <p:cNvPr id="82" name="Freeform: Shape 81">
              <a:extLst>
                <a:ext uri="{FF2B5EF4-FFF2-40B4-BE49-F238E27FC236}">
                  <a16:creationId xmlns:a16="http://schemas.microsoft.com/office/drawing/2014/main" id="{B5306970-F52C-B4D2-4827-2CA14144017C}"/>
                </a:ext>
              </a:extLst>
            </p:cNvPr>
            <p:cNvSpPr/>
            <p:nvPr/>
          </p:nvSpPr>
          <p:spPr>
            <a:xfrm>
              <a:off x="4171306" y="1268991"/>
              <a:ext cx="31485" cy="28623"/>
            </a:xfrm>
            <a:custGeom>
              <a:avLst/>
              <a:gdLst>
                <a:gd name="connsiteX0" fmla="*/ 30079 w 41979"/>
                <a:gd name="connsiteY0" fmla="*/ 34114 h 38163"/>
                <a:gd name="connsiteX1" fmla="*/ 1456 w 41979"/>
                <a:gd name="connsiteY1" fmla="*/ 34305 h 38163"/>
                <a:gd name="connsiteX2" fmla="*/ 14279 w 41979"/>
                <a:gd name="connsiteY2" fmla="*/ 5949 h 38163"/>
                <a:gd name="connsiteX3" fmla="*/ 42902 w 41979"/>
                <a:gd name="connsiteY3" fmla="*/ 5758 h 38163"/>
                <a:gd name="connsiteX4" fmla="*/ 30079 w 41979"/>
                <a:gd name="connsiteY4" fmla="*/ 34114 h 3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9" h="38163">
                  <a:moveTo>
                    <a:pt x="30079" y="34114"/>
                  </a:moveTo>
                  <a:cubicBezTo>
                    <a:pt x="18630" y="41976"/>
                    <a:pt x="5807" y="42052"/>
                    <a:pt x="1456" y="34305"/>
                  </a:cubicBezTo>
                  <a:cubicBezTo>
                    <a:pt x="-2894" y="26519"/>
                    <a:pt x="2830" y="13849"/>
                    <a:pt x="14279" y="5949"/>
                  </a:cubicBezTo>
                  <a:cubicBezTo>
                    <a:pt x="25728" y="-1912"/>
                    <a:pt x="38551" y="-1989"/>
                    <a:pt x="42902" y="5758"/>
                  </a:cubicBezTo>
                  <a:cubicBezTo>
                    <a:pt x="47291" y="13544"/>
                    <a:pt x="41528" y="26252"/>
                    <a:pt x="30079" y="34114"/>
                  </a:cubicBezTo>
                  <a:close/>
                </a:path>
              </a:pathLst>
            </a:custGeom>
            <a:noFill/>
            <a:ln w="11448" cap="flat">
              <a:solidFill>
                <a:srgbClr val="344154"/>
              </a:solidFill>
              <a:prstDash val="solid"/>
              <a:miter/>
            </a:ln>
          </p:spPr>
          <p:txBody>
            <a:bodyPr rtlCol="0" anchor="ctr"/>
            <a:lstStyle/>
            <a:p>
              <a:endParaRPr lang="en-CA" sz="1350"/>
            </a:p>
          </p:txBody>
        </p:sp>
        <p:sp>
          <p:nvSpPr>
            <p:cNvPr id="84" name="Freeform: Shape 83">
              <a:extLst>
                <a:ext uri="{FF2B5EF4-FFF2-40B4-BE49-F238E27FC236}">
                  <a16:creationId xmlns:a16="http://schemas.microsoft.com/office/drawing/2014/main" id="{7BA66D6F-7041-EF3E-DE34-912E75C231B4}"/>
                </a:ext>
              </a:extLst>
            </p:cNvPr>
            <p:cNvSpPr/>
            <p:nvPr/>
          </p:nvSpPr>
          <p:spPr>
            <a:xfrm>
              <a:off x="4126516" y="1206132"/>
              <a:ext cx="372095" cy="37210"/>
            </a:xfrm>
            <a:custGeom>
              <a:avLst/>
              <a:gdLst>
                <a:gd name="connsiteX0" fmla="*/ 496127 w 496126"/>
                <a:gd name="connsiteY0" fmla="*/ 0 h 49612"/>
                <a:gd name="connsiteX1" fmla="*/ 463230 w 496126"/>
                <a:gd name="connsiteY1" fmla="*/ 5915 h 49612"/>
                <a:gd name="connsiteX2" fmla="*/ 401290 w 496126"/>
                <a:gd name="connsiteY2" fmla="*/ 25493 h 49612"/>
                <a:gd name="connsiteX3" fmla="*/ 401290 w 496126"/>
                <a:gd name="connsiteY3" fmla="*/ 25493 h 49612"/>
                <a:gd name="connsiteX4" fmla="*/ 314125 w 496126"/>
                <a:gd name="connsiteY4" fmla="*/ 48926 h 49612"/>
                <a:gd name="connsiteX5" fmla="*/ 248063 w 496126"/>
                <a:gd name="connsiteY5" fmla="*/ 52780 h 49612"/>
                <a:gd name="connsiteX6" fmla="*/ 182002 w 496126"/>
                <a:gd name="connsiteY6" fmla="*/ 48926 h 49612"/>
                <a:gd name="connsiteX7" fmla="*/ 94836 w 496126"/>
                <a:gd name="connsiteY7" fmla="*/ 25493 h 49612"/>
                <a:gd name="connsiteX8" fmla="*/ 94836 w 496126"/>
                <a:gd name="connsiteY8" fmla="*/ 25493 h 49612"/>
                <a:gd name="connsiteX9" fmla="*/ 32897 w 496126"/>
                <a:gd name="connsiteY9" fmla="*/ 5915 h 49612"/>
                <a:gd name="connsiteX10" fmla="*/ 0 w 496126"/>
                <a:gd name="connsiteY10" fmla="*/ 0 h 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6126" h="49612">
                  <a:moveTo>
                    <a:pt x="496127" y="0"/>
                  </a:moveTo>
                  <a:lnTo>
                    <a:pt x="463230" y="5915"/>
                  </a:lnTo>
                  <a:cubicBezTo>
                    <a:pt x="441629" y="9808"/>
                    <a:pt x="420792" y="16372"/>
                    <a:pt x="401290" y="25493"/>
                  </a:cubicBezTo>
                  <a:lnTo>
                    <a:pt x="401290" y="25493"/>
                  </a:lnTo>
                  <a:cubicBezTo>
                    <a:pt x="374194" y="38164"/>
                    <a:pt x="344618" y="46140"/>
                    <a:pt x="314125" y="48926"/>
                  </a:cubicBezTo>
                  <a:cubicBezTo>
                    <a:pt x="291990" y="50948"/>
                    <a:pt x="266573" y="52780"/>
                    <a:pt x="248063" y="52780"/>
                  </a:cubicBezTo>
                  <a:cubicBezTo>
                    <a:pt x="229554" y="52780"/>
                    <a:pt x="204099" y="50910"/>
                    <a:pt x="182002" y="48926"/>
                  </a:cubicBezTo>
                  <a:cubicBezTo>
                    <a:pt x="151510" y="46178"/>
                    <a:pt x="121933" y="38164"/>
                    <a:pt x="94836" y="25493"/>
                  </a:cubicBezTo>
                  <a:lnTo>
                    <a:pt x="94836" y="25493"/>
                  </a:lnTo>
                  <a:cubicBezTo>
                    <a:pt x="75335" y="16410"/>
                    <a:pt x="54498" y="9808"/>
                    <a:pt x="32897" y="5915"/>
                  </a:cubicBezTo>
                  <a:lnTo>
                    <a:pt x="0" y="0"/>
                  </a:lnTo>
                </a:path>
              </a:pathLst>
            </a:custGeom>
            <a:noFill/>
            <a:ln w="11448" cap="flat">
              <a:solidFill>
                <a:srgbClr val="344154"/>
              </a:solidFill>
              <a:prstDash val="solid"/>
              <a:miter/>
            </a:ln>
          </p:spPr>
          <p:txBody>
            <a:bodyPr rtlCol="0" anchor="ctr"/>
            <a:lstStyle/>
            <a:p>
              <a:endParaRPr lang="en-CA" sz="1350"/>
            </a:p>
          </p:txBody>
        </p:sp>
      </p:grpSp>
    </p:spTree>
    <p:extLst>
      <p:ext uri="{BB962C8B-B14F-4D97-AF65-F5344CB8AC3E}">
        <p14:creationId xmlns:p14="http://schemas.microsoft.com/office/powerpoint/2010/main" val="2381855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6839-BC45-80E1-B946-269802F88565}"/>
              </a:ext>
            </a:extLst>
          </p:cNvPr>
          <p:cNvSpPr>
            <a:spLocks noGrp="1"/>
          </p:cNvSpPr>
          <p:nvPr>
            <p:ph type="title"/>
          </p:nvPr>
        </p:nvSpPr>
        <p:spPr/>
        <p:txBody>
          <a:bodyPr/>
          <a:lstStyle/>
          <a:p>
            <a:r>
              <a:rPr lang="en-US" dirty="0"/>
              <a:t>Influence of biological sex and sex hormones on obesity</a:t>
            </a:r>
          </a:p>
        </p:txBody>
      </p:sp>
      <p:sp>
        <p:nvSpPr>
          <p:cNvPr id="3" name="Text Placeholder 2">
            <a:extLst>
              <a:ext uri="{FF2B5EF4-FFF2-40B4-BE49-F238E27FC236}">
                <a16:creationId xmlns:a16="http://schemas.microsoft.com/office/drawing/2014/main" id="{0256A674-364F-4FD1-8174-F1D885CBE4FE}"/>
              </a:ext>
            </a:extLst>
          </p:cNvPr>
          <p:cNvSpPr>
            <a:spLocks noGrp="1"/>
          </p:cNvSpPr>
          <p:nvPr>
            <p:ph type="body" sz="quarter" idx="13"/>
          </p:nvPr>
        </p:nvSpPr>
        <p:spPr/>
        <p:txBody>
          <a:bodyPr/>
          <a:lstStyle/>
          <a:p>
            <a:r>
              <a:rPr lang="en-US" sz="1000" i="0" dirty="0"/>
              <a:t>*Subcutaneous deposition of adipose tissue is associated with lower risk of obesity-related complications.</a:t>
            </a:r>
            <a:br>
              <a:rPr lang="en-US" sz="1000" i="0" dirty="0"/>
            </a:br>
            <a:r>
              <a:rPr lang="en-US" sz="1000" i="0" dirty="0"/>
              <a:t>1. Link JC &amp; </a:t>
            </a:r>
            <a:r>
              <a:rPr lang="en-US" sz="1000" i="0" dirty="0" err="1"/>
              <a:t>Reue</a:t>
            </a:r>
            <a:r>
              <a:rPr lang="en-US" sz="1000" i="0" dirty="0"/>
              <a:t> K. Annu Rev </a:t>
            </a:r>
            <a:r>
              <a:rPr lang="en-US" sz="1000" i="0" dirty="0" err="1"/>
              <a:t>Nutr</a:t>
            </a:r>
            <a:r>
              <a:rPr lang="en-US" sz="1000" i="0" dirty="0"/>
              <a:t>. 2017;37:225–245; 2. </a:t>
            </a:r>
            <a:r>
              <a:rPr lang="en-US" sz="1000" i="0" dirty="0" err="1"/>
              <a:t>Kurylowicz</a:t>
            </a:r>
            <a:r>
              <a:rPr lang="en-US" sz="1000" i="0" dirty="0"/>
              <a:t> A. Biomedicines. 2023;11:690.</a:t>
            </a:r>
          </a:p>
        </p:txBody>
      </p:sp>
      <p:sp>
        <p:nvSpPr>
          <p:cNvPr id="22" name="Rectangle 21">
            <a:extLst>
              <a:ext uri="{FF2B5EF4-FFF2-40B4-BE49-F238E27FC236}">
                <a16:creationId xmlns:a16="http://schemas.microsoft.com/office/drawing/2014/main" id="{68553AD2-2EFE-C395-E868-7DBBAC71A22A}"/>
              </a:ext>
            </a:extLst>
          </p:cNvPr>
          <p:cNvSpPr/>
          <p:nvPr/>
        </p:nvSpPr>
        <p:spPr>
          <a:xfrm>
            <a:off x="0" y="5484646"/>
            <a:ext cx="12192000" cy="6861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health risk of an individual with obesity is determined not only by the total amount of adipose tissue </a:t>
            </a:r>
            <a:br>
              <a:rPr lang="en-US" dirty="0"/>
            </a:br>
            <a:r>
              <a:rPr lang="en-US" dirty="0"/>
              <a:t>but also by its distribution and metabolic activity</a:t>
            </a:r>
            <a:r>
              <a:rPr lang="en-US" baseline="30000" dirty="0"/>
              <a:t>2</a:t>
            </a:r>
          </a:p>
        </p:txBody>
      </p:sp>
      <p:sp>
        <p:nvSpPr>
          <p:cNvPr id="31" name="Rectangle 30">
            <a:extLst>
              <a:ext uri="{FF2B5EF4-FFF2-40B4-BE49-F238E27FC236}">
                <a16:creationId xmlns:a16="http://schemas.microsoft.com/office/drawing/2014/main" id="{BAEDA2EE-271C-BD97-2429-A8FEA51ED41A}"/>
              </a:ext>
            </a:extLst>
          </p:cNvPr>
          <p:cNvSpPr/>
          <p:nvPr/>
        </p:nvSpPr>
        <p:spPr>
          <a:xfrm>
            <a:off x="1175796" y="1903252"/>
            <a:ext cx="3256908" cy="352120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B4C9F40-0D16-2D9F-30F1-F4465F1B4673}"/>
              </a:ext>
            </a:extLst>
          </p:cNvPr>
          <p:cNvSpPr/>
          <p:nvPr/>
        </p:nvSpPr>
        <p:spPr>
          <a:xfrm>
            <a:off x="7759297" y="1903252"/>
            <a:ext cx="3256908" cy="352120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84C8AFA-8FDD-6559-1FD2-446943EBEC74}"/>
              </a:ext>
            </a:extLst>
          </p:cNvPr>
          <p:cNvGrpSpPr/>
          <p:nvPr/>
        </p:nvGrpSpPr>
        <p:grpSpPr>
          <a:xfrm>
            <a:off x="1294676" y="2043568"/>
            <a:ext cx="3019148" cy="3240571"/>
            <a:chOff x="1346847" y="2089598"/>
            <a:chExt cx="3019148" cy="3240571"/>
          </a:xfrm>
        </p:grpSpPr>
        <p:sp>
          <p:nvSpPr>
            <p:cNvPr id="7" name="TextBox 6">
              <a:extLst>
                <a:ext uri="{FF2B5EF4-FFF2-40B4-BE49-F238E27FC236}">
                  <a16:creationId xmlns:a16="http://schemas.microsoft.com/office/drawing/2014/main" id="{E0AC01F8-4052-FC1C-1073-C916CE4F79BE}"/>
                </a:ext>
              </a:extLst>
            </p:cNvPr>
            <p:cNvSpPr txBox="1"/>
            <p:nvPr/>
          </p:nvSpPr>
          <p:spPr>
            <a:xfrm>
              <a:off x="2026196" y="2382950"/>
              <a:ext cx="2339799" cy="338554"/>
            </a:xfrm>
            <a:prstGeom prst="rect">
              <a:avLst/>
            </a:prstGeom>
            <a:noFill/>
          </p:spPr>
          <p:txBody>
            <a:bodyPr wrap="square" rtlCol="0">
              <a:spAutoFit/>
            </a:bodyPr>
            <a:lstStyle/>
            <a:p>
              <a:pPr algn="r"/>
              <a:r>
                <a:rPr lang="en-US" sz="1600" dirty="0">
                  <a:cs typeface="Times New Roman" panose="02020603050405020304" pitchFamily="18" charset="0"/>
                </a:rPr>
                <a:t>↑ </a:t>
              </a:r>
              <a:r>
                <a:rPr lang="en-US" sz="1600" dirty="0"/>
                <a:t>% lean mass</a:t>
              </a:r>
            </a:p>
          </p:txBody>
        </p:sp>
        <p:sp>
          <p:nvSpPr>
            <p:cNvPr id="8" name="TextBox 7">
              <a:extLst>
                <a:ext uri="{FF2B5EF4-FFF2-40B4-BE49-F238E27FC236}">
                  <a16:creationId xmlns:a16="http://schemas.microsoft.com/office/drawing/2014/main" id="{49424BDB-862D-9F0A-BCC7-C6CF5F9CE3F9}"/>
                </a:ext>
              </a:extLst>
            </p:cNvPr>
            <p:cNvSpPr txBox="1"/>
            <p:nvPr/>
          </p:nvSpPr>
          <p:spPr>
            <a:xfrm>
              <a:off x="1799537" y="2758494"/>
              <a:ext cx="2566458" cy="338554"/>
            </a:xfrm>
            <a:prstGeom prst="rect">
              <a:avLst/>
            </a:prstGeom>
            <a:noFill/>
          </p:spPr>
          <p:txBody>
            <a:bodyPr wrap="square" rtlCol="0">
              <a:spAutoFit/>
            </a:bodyPr>
            <a:lstStyle/>
            <a:p>
              <a:pPr algn="r"/>
              <a:r>
                <a:rPr lang="en-US" sz="1600" dirty="0">
                  <a:cs typeface="Times New Roman" panose="02020603050405020304" pitchFamily="18" charset="0"/>
                </a:rPr>
                <a:t>↑ </a:t>
              </a:r>
              <a:r>
                <a:rPr lang="en-US" sz="1600" dirty="0"/>
                <a:t>visceral adipose tissue</a:t>
              </a:r>
            </a:p>
          </p:txBody>
        </p:sp>
        <p:sp>
          <p:nvSpPr>
            <p:cNvPr id="9" name="TextBox 8">
              <a:extLst>
                <a:ext uri="{FF2B5EF4-FFF2-40B4-BE49-F238E27FC236}">
                  <a16:creationId xmlns:a16="http://schemas.microsoft.com/office/drawing/2014/main" id="{72887347-4465-5591-8F8A-ED93D6DEE7EF}"/>
                </a:ext>
              </a:extLst>
            </p:cNvPr>
            <p:cNvSpPr txBox="1"/>
            <p:nvPr/>
          </p:nvSpPr>
          <p:spPr>
            <a:xfrm>
              <a:off x="1686209" y="3134038"/>
              <a:ext cx="2679786" cy="338554"/>
            </a:xfrm>
            <a:prstGeom prst="rect">
              <a:avLst/>
            </a:prstGeom>
            <a:noFill/>
          </p:spPr>
          <p:txBody>
            <a:bodyPr wrap="square" rtlCol="0">
              <a:spAutoFit/>
            </a:bodyPr>
            <a:lstStyle/>
            <a:p>
              <a:pPr algn="r"/>
              <a:r>
                <a:rPr lang="en-US" sz="1600" dirty="0">
                  <a:cs typeface="Times New Roman" panose="02020603050405020304" pitchFamily="18" charset="0"/>
                </a:rPr>
                <a:t>↑ </a:t>
              </a:r>
              <a:r>
                <a:rPr lang="en-US" sz="1600" dirty="0"/>
                <a:t>plasma triglyceride levels</a:t>
              </a:r>
            </a:p>
          </p:txBody>
        </p:sp>
        <p:sp>
          <p:nvSpPr>
            <p:cNvPr id="13" name="TextBox 12">
              <a:extLst>
                <a:ext uri="{FF2B5EF4-FFF2-40B4-BE49-F238E27FC236}">
                  <a16:creationId xmlns:a16="http://schemas.microsoft.com/office/drawing/2014/main" id="{9062E9DC-F104-0C7C-9B56-34CF496125A0}"/>
                </a:ext>
              </a:extLst>
            </p:cNvPr>
            <p:cNvSpPr txBox="1"/>
            <p:nvPr/>
          </p:nvSpPr>
          <p:spPr>
            <a:xfrm>
              <a:off x="1686209" y="4461353"/>
              <a:ext cx="2679786" cy="338554"/>
            </a:xfrm>
            <a:prstGeom prst="rect">
              <a:avLst/>
            </a:prstGeom>
            <a:noFill/>
          </p:spPr>
          <p:txBody>
            <a:bodyPr wrap="square" rtlCol="0">
              <a:spAutoFit/>
            </a:bodyPr>
            <a:lstStyle/>
            <a:p>
              <a:pPr algn="r"/>
              <a:r>
                <a:rPr lang="en-US" sz="1600" b="1" dirty="0">
                  <a:cs typeface="Times New Roman" panose="02020603050405020304" pitchFamily="18" charset="0"/>
                </a:rPr>
                <a:t>Gonadal hormones:</a:t>
              </a:r>
              <a:r>
                <a:rPr lang="en-US" sz="1600" b="1" baseline="30000" dirty="0">
                  <a:cs typeface="Times New Roman" panose="02020603050405020304" pitchFamily="18" charset="0"/>
                </a:rPr>
                <a:t>2</a:t>
              </a:r>
              <a:endParaRPr lang="en-US" sz="1600" b="1" baseline="30000" dirty="0"/>
            </a:p>
          </p:txBody>
        </p:sp>
        <p:sp>
          <p:nvSpPr>
            <p:cNvPr id="15" name="TextBox 14">
              <a:extLst>
                <a:ext uri="{FF2B5EF4-FFF2-40B4-BE49-F238E27FC236}">
                  <a16:creationId xmlns:a16="http://schemas.microsoft.com/office/drawing/2014/main" id="{8F3687A1-31F1-9D5F-E7B3-D509FFB3BD1A}"/>
                </a:ext>
              </a:extLst>
            </p:cNvPr>
            <p:cNvSpPr txBox="1"/>
            <p:nvPr/>
          </p:nvSpPr>
          <p:spPr>
            <a:xfrm>
              <a:off x="1686209" y="2089598"/>
              <a:ext cx="2679786" cy="338554"/>
            </a:xfrm>
            <a:prstGeom prst="rect">
              <a:avLst/>
            </a:prstGeom>
            <a:noFill/>
          </p:spPr>
          <p:txBody>
            <a:bodyPr wrap="square" rtlCol="0">
              <a:spAutoFit/>
            </a:bodyPr>
            <a:lstStyle/>
            <a:p>
              <a:pPr algn="r"/>
              <a:r>
                <a:rPr lang="en-US" sz="1600" b="1" dirty="0">
                  <a:cs typeface="Times New Roman" panose="02020603050405020304" pitchFamily="18" charset="0"/>
                </a:rPr>
                <a:t>Chromosomal (XY) sex:</a:t>
              </a:r>
              <a:r>
                <a:rPr lang="en-US" sz="1600" b="1" baseline="30000" dirty="0">
                  <a:cs typeface="Times New Roman" panose="02020603050405020304" pitchFamily="18" charset="0"/>
                </a:rPr>
                <a:t>1</a:t>
              </a:r>
              <a:endParaRPr lang="en-US" sz="1600" b="1" baseline="30000" dirty="0"/>
            </a:p>
          </p:txBody>
        </p:sp>
        <p:sp>
          <p:nvSpPr>
            <p:cNvPr id="21" name="TextBox 20">
              <a:extLst>
                <a:ext uri="{FF2B5EF4-FFF2-40B4-BE49-F238E27FC236}">
                  <a16:creationId xmlns:a16="http://schemas.microsoft.com/office/drawing/2014/main" id="{5D372607-A7F3-B6D3-12EB-072A8042EDCE}"/>
                </a:ext>
              </a:extLst>
            </p:cNvPr>
            <p:cNvSpPr txBox="1"/>
            <p:nvPr/>
          </p:nvSpPr>
          <p:spPr>
            <a:xfrm>
              <a:off x="1346847" y="4745394"/>
              <a:ext cx="3019148" cy="584775"/>
            </a:xfrm>
            <a:prstGeom prst="rect">
              <a:avLst/>
            </a:prstGeom>
            <a:noFill/>
          </p:spPr>
          <p:txBody>
            <a:bodyPr wrap="square" rtlCol="0">
              <a:spAutoFit/>
            </a:bodyPr>
            <a:lstStyle/>
            <a:p>
              <a:pPr algn="r"/>
              <a:r>
                <a:rPr lang="en-US" sz="1600" dirty="0">
                  <a:cs typeface="Times New Roman" panose="02020603050405020304" pitchFamily="18" charset="0"/>
                </a:rPr>
                <a:t>Visceral (android) adipose tissue distribution</a:t>
              </a:r>
              <a:endParaRPr lang="en-US" sz="1600" dirty="0"/>
            </a:p>
          </p:txBody>
        </p:sp>
        <p:sp>
          <p:nvSpPr>
            <p:cNvPr id="23" name="TextBox 22">
              <a:extLst>
                <a:ext uri="{FF2B5EF4-FFF2-40B4-BE49-F238E27FC236}">
                  <a16:creationId xmlns:a16="http://schemas.microsoft.com/office/drawing/2014/main" id="{312963ED-536E-9CB3-0FEE-5693BF31C606}"/>
                </a:ext>
              </a:extLst>
            </p:cNvPr>
            <p:cNvSpPr txBox="1"/>
            <p:nvPr/>
          </p:nvSpPr>
          <p:spPr>
            <a:xfrm>
              <a:off x="1686209" y="3509582"/>
              <a:ext cx="2679786" cy="338554"/>
            </a:xfrm>
            <a:prstGeom prst="rect">
              <a:avLst/>
            </a:prstGeom>
            <a:noFill/>
          </p:spPr>
          <p:txBody>
            <a:bodyPr wrap="square" rtlCol="0">
              <a:spAutoFit/>
            </a:bodyPr>
            <a:lstStyle/>
            <a:p>
              <a:pPr algn="r"/>
              <a:r>
                <a:rPr lang="en-US" sz="1600" dirty="0">
                  <a:cs typeface="Times New Roman" panose="02020603050405020304" pitchFamily="18" charset="0"/>
                </a:rPr>
                <a:t>↑ </a:t>
              </a:r>
              <a:r>
                <a:rPr lang="en-US" sz="1600" dirty="0"/>
                <a:t>hyperinsulinemia</a:t>
              </a:r>
            </a:p>
          </p:txBody>
        </p:sp>
        <p:sp>
          <p:nvSpPr>
            <p:cNvPr id="24" name="TextBox 23">
              <a:extLst>
                <a:ext uri="{FF2B5EF4-FFF2-40B4-BE49-F238E27FC236}">
                  <a16:creationId xmlns:a16="http://schemas.microsoft.com/office/drawing/2014/main" id="{97A3F63B-3B57-8FCF-763C-66417A5BB37E}"/>
                </a:ext>
              </a:extLst>
            </p:cNvPr>
            <p:cNvSpPr txBox="1"/>
            <p:nvPr/>
          </p:nvSpPr>
          <p:spPr>
            <a:xfrm>
              <a:off x="1686209" y="3885125"/>
              <a:ext cx="2679786" cy="338554"/>
            </a:xfrm>
            <a:prstGeom prst="rect">
              <a:avLst/>
            </a:prstGeom>
            <a:noFill/>
          </p:spPr>
          <p:txBody>
            <a:bodyPr wrap="square" rtlCol="0">
              <a:spAutoFit/>
            </a:bodyPr>
            <a:lstStyle/>
            <a:p>
              <a:pPr algn="r"/>
              <a:r>
                <a:rPr lang="en-US" sz="1600" dirty="0">
                  <a:cs typeface="Times New Roman" panose="02020603050405020304" pitchFamily="18" charset="0"/>
                </a:rPr>
                <a:t>↑ </a:t>
              </a:r>
              <a:r>
                <a:rPr lang="en-US" sz="1600" dirty="0"/>
                <a:t>cardiometabolic risk</a:t>
              </a:r>
            </a:p>
          </p:txBody>
        </p:sp>
      </p:grpSp>
      <p:grpSp>
        <p:nvGrpSpPr>
          <p:cNvPr id="28" name="Group 27">
            <a:extLst>
              <a:ext uri="{FF2B5EF4-FFF2-40B4-BE49-F238E27FC236}">
                <a16:creationId xmlns:a16="http://schemas.microsoft.com/office/drawing/2014/main" id="{E0455767-4CF0-730C-72AA-BC0258BC029F}"/>
              </a:ext>
            </a:extLst>
          </p:cNvPr>
          <p:cNvGrpSpPr/>
          <p:nvPr/>
        </p:nvGrpSpPr>
        <p:grpSpPr>
          <a:xfrm>
            <a:off x="7878177" y="2043568"/>
            <a:ext cx="3019148" cy="3240571"/>
            <a:chOff x="8022143" y="2089598"/>
            <a:chExt cx="3019148" cy="3240571"/>
          </a:xfrm>
        </p:grpSpPr>
        <p:sp>
          <p:nvSpPr>
            <p:cNvPr id="10" name="TextBox 9">
              <a:extLst>
                <a:ext uri="{FF2B5EF4-FFF2-40B4-BE49-F238E27FC236}">
                  <a16:creationId xmlns:a16="http://schemas.microsoft.com/office/drawing/2014/main" id="{4331A9A3-CC72-A360-B610-2CE2C0EF0FAB}"/>
                </a:ext>
              </a:extLst>
            </p:cNvPr>
            <p:cNvSpPr txBox="1"/>
            <p:nvPr/>
          </p:nvSpPr>
          <p:spPr>
            <a:xfrm>
              <a:off x="8022143" y="2382950"/>
              <a:ext cx="2566458" cy="338554"/>
            </a:xfrm>
            <a:prstGeom prst="rect">
              <a:avLst/>
            </a:prstGeom>
            <a:noFill/>
          </p:spPr>
          <p:txBody>
            <a:bodyPr wrap="square" rtlCol="0">
              <a:spAutoFit/>
            </a:bodyPr>
            <a:lstStyle/>
            <a:p>
              <a:r>
                <a:rPr lang="en-US" sz="1600" dirty="0">
                  <a:cs typeface="Times New Roman" panose="02020603050405020304" pitchFamily="18" charset="0"/>
                </a:rPr>
                <a:t>↑ % fat mass</a:t>
              </a:r>
              <a:endParaRPr lang="en-US" sz="1600" dirty="0"/>
            </a:p>
          </p:txBody>
        </p:sp>
        <p:sp>
          <p:nvSpPr>
            <p:cNvPr id="11" name="TextBox 10">
              <a:extLst>
                <a:ext uri="{FF2B5EF4-FFF2-40B4-BE49-F238E27FC236}">
                  <a16:creationId xmlns:a16="http://schemas.microsoft.com/office/drawing/2014/main" id="{28918783-8BA7-FBED-7F27-64DD48D75AE4}"/>
                </a:ext>
              </a:extLst>
            </p:cNvPr>
            <p:cNvSpPr txBox="1"/>
            <p:nvPr/>
          </p:nvSpPr>
          <p:spPr>
            <a:xfrm>
              <a:off x="8022143" y="2758494"/>
              <a:ext cx="3019148" cy="338554"/>
            </a:xfrm>
            <a:prstGeom prst="rect">
              <a:avLst/>
            </a:prstGeom>
            <a:noFill/>
          </p:spPr>
          <p:txBody>
            <a:bodyPr wrap="square" rtlCol="0">
              <a:spAutoFit/>
            </a:bodyPr>
            <a:lstStyle/>
            <a:p>
              <a:r>
                <a:rPr lang="en-US" sz="1600" dirty="0">
                  <a:cs typeface="Times New Roman" panose="02020603050405020304" pitchFamily="18" charset="0"/>
                </a:rPr>
                <a:t>↑ subcutaneous</a:t>
              </a:r>
              <a:r>
                <a:rPr lang="en-US" sz="1600" baseline="30000" dirty="0">
                  <a:cs typeface="Times New Roman" panose="02020603050405020304" pitchFamily="18" charset="0"/>
                </a:rPr>
                <a:t>*</a:t>
              </a:r>
              <a:r>
                <a:rPr lang="en-US" sz="1600" dirty="0">
                  <a:cs typeface="Times New Roman" panose="02020603050405020304" pitchFamily="18" charset="0"/>
                </a:rPr>
                <a:t> adipose tissue</a:t>
              </a:r>
              <a:endParaRPr lang="en-US" sz="1600" dirty="0"/>
            </a:p>
          </p:txBody>
        </p:sp>
        <p:sp>
          <p:nvSpPr>
            <p:cNvPr id="12" name="TextBox 11">
              <a:extLst>
                <a:ext uri="{FF2B5EF4-FFF2-40B4-BE49-F238E27FC236}">
                  <a16:creationId xmlns:a16="http://schemas.microsoft.com/office/drawing/2014/main" id="{2D21099D-FD94-B264-71B4-5806E6CFC537}"/>
                </a:ext>
              </a:extLst>
            </p:cNvPr>
            <p:cNvSpPr txBox="1"/>
            <p:nvPr/>
          </p:nvSpPr>
          <p:spPr>
            <a:xfrm>
              <a:off x="8022143" y="3134038"/>
              <a:ext cx="3019148" cy="338554"/>
            </a:xfrm>
            <a:prstGeom prst="rect">
              <a:avLst/>
            </a:prstGeom>
            <a:noFill/>
          </p:spPr>
          <p:txBody>
            <a:bodyPr wrap="square" rtlCol="0">
              <a:spAutoFit/>
            </a:bodyPr>
            <a:lstStyle/>
            <a:p>
              <a:r>
                <a:rPr lang="en-US" sz="1600" dirty="0">
                  <a:cs typeface="Times New Roman" panose="02020603050405020304" pitchFamily="18" charset="0"/>
                </a:rPr>
                <a:t>↑ HDL cholesterol</a:t>
              </a:r>
              <a:endParaRPr lang="en-US" sz="1600" dirty="0"/>
            </a:p>
          </p:txBody>
        </p:sp>
        <p:sp>
          <p:nvSpPr>
            <p:cNvPr id="14" name="TextBox 13">
              <a:extLst>
                <a:ext uri="{FF2B5EF4-FFF2-40B4-BE49-F238E27FC236}">
                  <a16:creationId xmlns:a16="http://schemas.microsoft.com/office/drawing/2014/main" id="{C6BFA460-EBE7-E9D1-28BD-7F1AEE1DD3C8}"/>
                </a:ext>
              </a:extLst>
            </p:cNvPr>
            <p:cNvSpPr txBox="1"/>
            <p:nvPr/>
          </p:nvSpPr>
          <p:spPr>
            <a:xfrm>
              <a:off x="8022143" y="4461353"/>
              <a:ext cx="2679786" cy="338554"/>
            </a:xfrm>
            <a:prstGeom prst="rect">
              <a:avLst/>
            </a:prstGeom>
            <a:noFill/>
          </p:spPr>
          <p:txBody>
            <a:bodyPr wrap="square" rtlCol="0">
              <a:spAutoFit/>
            </a:bodyPr>
            <a:lstStyle/>
            <a:p>
              <a:r>
                <a:rPr lang="en-US" sz="1600" b="1" dirty="0">
                  <a:cs typeface="Times New Roman" panose="02020603050405020304" pitchFamily="18" charset="0"/>
                </a:rPr>
                <a:t>Gonadal hormones:</a:t>
              </a:r>
              <a:r>
                <a:rPr lang="en-US" sz="1600" b="1" baseline="30000" dirty="0">
                  <a:cs typeface="Times New Roman" panose="02020603050405020304" pitchFamily="18" charset="0"/>
                </a:rPr>
                <a:t>2</a:t>
              </a:r>
              <a:endParaRPr lang="en-US" sz="1600" b="1" baseline="30000" dirty="0"/>
            </a:p>
          </p:txBody>
        </p:sp>
        <p:sp>
          <p:nvSpPr>
            <p:cNvPr id="16" name="TextBox 15">
              <a:extLst>
                <a:ext uri="{FF2B5EF4-FFF2-40B4-BE49-F238E27FC236}">
                  <a16:creationId xmlns:a16="http://schemas.microsoft.com/office/drawing/2014/main" id="{EABC73B1-D5BD-2268-6DEB-B958F8B1FD3B}"/>
                </a:ext>
              </a:extLst>
            </p:cNvPr>
            <p:cNvSpPr txBox="1"/>
            <p:nvPr/>
          </p:nvSpPr>
          <p:spPr>
            <a:xfrm>
              <a:off x="8022143" y="2089598"/>
              <a:ext cx="2679786" cy="338554"/>
            </a:xfrm>
            <a:prstGeom prst="rect">
              <a:avLst/>
            </a:prstGeom>
            <a:noFill/>
          </p:spPr>
          <p:txBody>
            <a:bodyPr wrap="square" rtlCol="0">
              <a:spAutoFit/>
            </a:bodyPr>
            <a:lstStyle/>
            <a:p>
              <a:r>
                <a:rPr lang="en-US" sz="1600" b="1" dirty="0">
                  <a:cs typeface="Times New Roman" panose="02020603050405020304" pitchFamily="18" charset="0"/>
                </a:rPr>
                <a:t>Chromosomal (XX) sex:</a:t>
              </a:r>
              <a:r>
                <a:rPr lang="en-US" sz="1600" b="1" baseline="30000" dirty="0">
                  <a:cs typeface="Times New Roman" panose="02020603050405020304" pitchFamily="18" charset="0"/>
                </a:rPr>
                <a:t>1</a:t>
              </a:r>
              <a:endParaRPr lang="en-US" sz="1600" b="1" baseline="30000" dirty="0"/>
            </a:p>
          </p:txBody>
        </p:sp>
        <p:sp>
          <p:nvSpPr>
            <p:cNvPr id="20" name="TextBox 19">
              <a:extLst>
                <a:ext uri="{FF2B5EF4-FFF2-40B4-BE49-F238E27FC236}">
                  <a16:creationId xmlns:a16="http://schemas.microsoft.com/office/drawing/2014/main" id="{B77678B1-6562-82D8-A3ED-028F6052732B}"/>
                </a:ext>
              </a:extLst>
            </p:cNvPr>
            <p:cNvSpPr txBox="1"/>
            <p:nvPr/>
          </p:nvSpPr>
          <p:spPr>
            <a:xfrm>
              <a:off x="8022143" y="4745394"/>
              <a:ext cx="3019148" cy="584775"/>
            </a:xfrm>
            <a:prstGeom prst="rect">
              <a:avLst/>
            </a:prstGeom>
            <a:noFill/>
          </p:spPr>
          <p:txBody>
            <a:bodyPr wrap="square" rtlCol="0">
              <a:spAutoFit/>
            </a:bodyPr>
            <a:lstStyle/>
            <a:p>
              <a:r>
                <a:rPr lang="en-US" sz="1600" dirty="0">
                  <a:cs typeface="Times New Roman" panose="02020603050405020304" pitchFamily="18" charset="0"/>
                </a:rPr>
                <a:t>Gynoid adipose tissue distribution</a:t>
              </a:r>
              <a:endParaRPr lang="en-US" sz="1600" dirty="0"/>
            </a:p>
          </p:txBody>
        </p:sp>
        <p:sp>
          <p:nvSpPr>
            <p:cNvPr id="25" name="TextBox 24">
              <a:extLst>
                <a:ext uri="{FF2B5EF4-FFF2-40B4-BE49-F238E27FC236}">
                  <a16:creationId xmlns:a16="http://schemas.microsoft.com/office/drawing/2014/main" id="{68A208B8-9980-48EA-DE43-EE72F674FBF2}"/>
                </a:ext>
              </a:extLst>
            </p:cNvPr>
            <p:cNvSpPr txBox="1"/>
            <p:nvPr/>
          </p:nvSpPr>
          <p:spPr>
            <a:xfrm>
              <a:off x="8022143" y="3885125"/>
              <a:ext cx="3019148" cy="338554"/>
            </a:xfrm>
            <a:prstGeom prst="rect">
              <a:avLst/>
            </a:prstGeom>
            <a:noFill/>
          </p:spPr>
          <p:txBody>
            <a:bodyPr wrap="square" rtlCol="0">
              <a:spAutoFit/>
            </a:bodyPr>
            <a:lstStyle/>
            <a:p>
              <a:r>
                <a:rPr lang="en-US" sz="1600" dirty="0">
                  <a:cs typeface="Times New Roman" panose="02020603050405020304" pitchFamily="18" charset="0"/>
                </a:rPr>
                <a:t>↑ cardiometabolic risk</a:t>
              </a:r>
              <a:endParaRPr lang="en-US" sz="1600" dirty="0"/>
            </a:p>
          </p:txBody>
        </p:sp>
        <p:sp>
          <p:nvSpPr>
            <p:cNvPr id="26" name="TextBox 25">
              <a:extLst>
                <a:ext uri="{FF2B5EF4-FFF2-40B4-BE49-F238E27FC236}">
                  <a16:creationId xmlns:a16="http://schemas.microsoft.com/office/drawing/2014/main" id="{44F29186-CFB4-883F-CB08-600C1AA18BB0}"/>
                </a:ext>
              </a:extLst>
            </p:cNvPr>
            <p:cNvSpPr txBox="1"/>
            <p:nvPr/>
          </p:nvSpPr>
          <p:spPr>
            <a:xfrm>
              <a:off x="8022143" y="3509582"/>
              <a:ext cx="3019148" cy="338554"/>
            </a:xfrm>
            <a:prstGeom prst="rect">
              <a:avLst/>
            </a:prstGeom>
            <a:noFill/>
          </p:spPr>
          <p:txBody>
            <a:bodyPr wrap="square" rtlCol="0">
              <a:spAutoFit/>
            </a:bodyPr>
            <a:lstStyle/>
            <a:p>
              <a:r>
                <a:rPr lang="en-US" sz="1600" dirty="0">
                  <a:cs typeface="Times New Roman" panose="02020603050405020304" pitchFamily="18" charset="0"/>
                </a:rPr>
                <a:t>↑ hyperinsulinemia</a:t>
              </a:r>
              <a:endParaRPr lang="en-US" sz="1600" dirty="0"/>
            </a:p>
          </p:txBody>
        </p:sp>
      </p:grpSp>
      <p:grpSp>
        <p:nvGrpSpPr>
          <p:cNvPr id="19" name="Group 18">
            <a:extLst>
              <a:ext uri="{FF2B5EF4-FFF2-40B4-BE49-F238E27FC236}">
                <a16:creationId xmlns:a16="http://schemas.microsoft.com/office/drawing/2014/main" id="{F7CA34E9-353B-87D3-022F-60DB63C9F8BB}"/>
              </a:ext>
            </a:extLst>
          </p:cNvPr>
          <p:cNvGrpSpPr/>
          <p:nvPr/>
        </p:nvGrpSpPr>
        <p:grpSpPr>
          <a:xfrm>
            <a:off x="4540964" y="1748105"/>
            <a:ext cx="3110073" cy="3673143"/>
            <a:chOff x="4649224" y="1748105"/>
            <a:chExt cx="3110073" cy="3673143"/>
          </a:xfrm>
        </p:grpSpPr>
        <p:sp>
          <p:nvSpPr>
            <p:cNvPr id="17" name="Freeform 5">
              <a:extLst>
                <a:ext uri="{FF2B5EF4-FFF2-40B4-BE49-F238E27FC236}">
                  <a16:creationId xmlns:a16="http://schemas.microsoft.com/office/drawing/2014/main" id="{092DDA54-6CA1-AA4A-54E8-7841F08FA319}"/>
                </a:ext>
              </a:extLst>
            </p:cNvPr>
            <p:cNvSpPr>
              <a:spLocks/>
            </p:cNvSpPr>
            <p:nvPr/>
          </p:nvSpPr>
          <p:spPr bwMode="auto">
            <a:xfrm>
              <a:off x="4649224" y="1748105"/>
              <a:ext cx="1559456" cy="3673143"/>
            </a:xfrm>
            <a:custGeom>
              <a:avLst/>
              <a:gdLst>
                <a:gd name="T0" fmla="*/ 846 w 874"/>
                <a:gd name="T1" fmla="*/ 650 h 1828"/>
                <a:gd name="T2" fmla="*/ 614 w 874"/>
                <a:gd name="T3" fmla="*/ 296 h 1828"/>
                <a:gd name="T4" fmla="*/ 601 w 874"/>
                <a:gd name="T5" fmla="*/ 292 h 1828"/>
                <a:gd name="T6" fmla="*/ 588 w 874"/>
                <a:gd name="T7" fmla="*/ 287 h 1828"/>
                <a:gd name="T8" fmla="*/ 532 w 874"/>
                <a:gd name="T9" fmla="*/ 256 h 1828"/>
                <a:gd name="T10" fmla="*/ 541 w 874"/>
                <a:gd name="T11" fmla="*/ 154 h 1828"/>
                <a:gd name="T12" fmla="*/ 550 w 874"/>
                <a:gd name="T13" fmla="*/ 74 h 1828"/>
                <a:gd name="T14" fmla="*/ 511 w 874"/>
                <a:gd name="T15" fmla="*/ 17 h 1828"/>
                <a:gd name="T16" fmla="*/ 385 w 874"/>
                <a:gd name="T17" fmla="*/ 6 h 1828"/>
                <a:gd name="T18" fmla="*/ 325 w 874"/>
                <a:gd name="T19" fmla="*/ 54 h 1828"/>
                <a:gd name="T20" fmla="*/ 328 w 874"/>
                <a:gd name="T21" fmla="*/ 132 h 1828"/>
                <a:gd name="T22" fmla="*/ 362 w 874"/>
                <a:gd name="T23" fmla="*/ 224 h 1828"/>
                <a:gd name="T24" fmla="*/ 279 w 874"/>
                <a:gd name="T25" fmla="*/ 289 h 1828"/>
                <a:gd name="T26" fmla="*/ 266 w 874"/>
                <a:gd name="T27" fmla="*/ 294 h 1828"/>
                <a:gd name="T28" fmla="*/ 254 w 874"/>
                <a:gd name="T29" fmla="*/ 298 h 1828"/>
                <a:gd name="T30" fmla="*/ 10 w 874"/>
                <a:gd name="T31" fmla="*/ 835 h 1828"/>
                <a:gd name="T32" fmla="*/ 84 w 874"/>
                <a:gd name="T33" fmla="*/ 1017 h 1828"/>
                <a:gd name="T34" fmla="*/ 114 w 874"/>
                <a:gd name="T35" fmla="*/ 966 h 1828"/>
                <a:gd name="T36" fmla="*/ 86 w 874"/>
                <a:gd name="T37" fmla="*/ 855 h 1828"/>
                <a:gd name="T38" fmla="*/ 188 w 874"/>
                <a:gd name="T39" fmla="*/ 564 h 1828"/>
                <a:gd name="T40" fmla="*/ 188 w 874"/>
                <a:gd name="T41" fmla="*/ 568 h 1828"/>
                <a:gd name="T42" fmla="*/ 188 w 874"/>
                <a:gd name="T43" fmla="*/ 571 h 1828"/>
                <a:gd name="T44" fmla="*/ 187 w 874"/>
                <a:gd name="T45" fmla="*/ 575 h 1828"/>
                <a:gd name="T46" fmla="*/ 186 w 874"/>
                <a:gd name="T47" fmla="*/ 579 h 1828"/>
                <a:gd name="T48" fmla="*/ 185 w 874"/>
                <a:gd name="T49" fmla="*/ 584 h 1828"/>
                <a:gd name="T50" fmla="*/ 182 w 874"/>
                <a:gd name="T51" fmla="*/ 595 h 1828"/>
                <a:gd name="T52" fmla="*/ 139 w 874"/>
                <a:gd name="T53" fmla="*/ 805 h 1828"/>
                <a:gd name="T54" fmla="*/ 138 w 874"/>
                <a:gd name="T55" fmla="*/ 841 h 1828"/>
                <a:gd name="T56" fmla="*/ 140 w 874"/>
                <a:gd name="T57" fmla="*/ 882 h 1828"/>
                <a:gd name="T58" fmla="*/ 210 w 874"/>
                <a:gd name="T59" fmla="*/ 1188 h 1828"/>
                <a:gd name="T60" fmla="*/ 313 w 874"/>
                <a:gd name="T61" fmla="*/ 1738 h 1828"/>
                <a:gd name="T62" fmla="*/ 411 w 874"/>
                <a:gd name="T63" fmla="*/ 1741 h 1828"/>
                <a:gd name="T64" fmla="*/ 419 w 874"/>
                <a:gd name="T65" fmla="*/ 1210 h 1828"/>
                <a:gd name="T66" fmla="*/ 437 w 874"/>
                <a:gd name="T67" fmla="*/ 972 h 1828"/>
                <a:gd name="T68" fmla="*/ 468 w 874"/>
                <a:gd name="T69" fmla="*/ 1686 h 1828"/>
                <a:gd name="T70" fmla="*/ 581 w 874"/>
                <a:gd name="T71" fmla="*/ 1788 h 1828"/>
                <a:gd name="T72" fmla="*/ 617 w 874"/>
                <a:gd name="T73" fmla="*/ 1303 h 1828"/>
                <a:gd name="T74" fmla="*/ 733 w 874"/>
                <a:gd name="T75" fmla="*/ 887 h 1828"/>
                <a:gd name="T76" fmla="*/ 735 w 874"/>
                <a:gd name="T77" fmla="*/ 856 h 1828"/>
                <a:gd name="T78" fmla="*/ 735 w 874"/>
                <a:gd name="T79" fmla="*/ 805 h 1828"/>
                <a:gd name="T80" fmla="*/ 691 w 874"/>
                <a:gd name="T81" fmla="*/ 595 h 1828"/>
                <a:gd name="T82" fmla="*/ 688 w 874"/>
                <a:gd name="T83" fmla="*/ 584 h 1828"/>
                <a:gd name="T84" fmla="*/ 687 w 874"/>
                <a:gd name="T85" fmla="*/ 579 h 1828"/>
                <a:gd name="T86" fmla="*/ 686 w 874"/>
                <a:gd name="T87" fmla="*/ 574 h 1828"/>
                <a:gd name="T88" fmla="*/ 685 w 874"/>
                <a:gd name="T89" fmla="*/ 570 h 1828"/>
                <a:gd name="T90" fmla="*/ 685 w 874"/>
                <a:gd name="T91" fmla="*/ 567 h 1828"/>
                <a:gd name="T92" fmla="*/ 734 w 874"/>
                <a:gd name="T93" fmla="*/ 645 h 1828"/>
                <a:gd name="T94" fmla="*/ 791 w 874"/>
                <a:gd name="T95" fmla="*/ 876 h 1828"/>
                <a:gd name="T96" fmla="*/ 807 w 874"/>
                <a:gd name="T97" fmla="*/ 916 h 1828"/>
                <a:gd name="T98" fmla="*/ 865 w 874"/>
                <a:gd name="T99" fmla="*/ 867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4" h="1828">
                  <a:moveTo>
                    <a:pt x="865" y="867"/>
                  </a:moveTo>
                  <a:cubicBezTo>
                    <a:pt x="865" y="866"/>
                    <a:pt x="865" y="866"/>
                    <a:pt x="865" y="865"/>
                  </a:cubicBezTo>
                  <a:cubicBezTo>
                    <a:pt x="865" y="856"/>
                    <a:pt x="863" y="846"/>
                    <a:pt x="863" y="835"/>
                  </a:cubicBezTo>
                  <a:cubicBezTo>
                    <a:pt x="864" y="741"/>
                    <a:pt x="863" y="690"/>
                    <a:pt x="846" y="650"/>
                  </a:cubicBezTo>
                  <a:cubicBezTo>
                    <a:pt x="846" y="648"/>
                    <a:pt x="845" y="645"/>
                    <a:pt x="845" y="644"/>
                  </a:cubicBezTo>
                  <a:cubicBezTo>
                    <a:pt x="840" y="441"/>
                    <a:pt x="729" y="319"/>
                    <a:pt x="621" y="298"/>
                  </a:cubicBezTo>
                  <a:cubicBezTo>
                    <a:pt x="621" y="298"/>
                    <a:pt x="620" y="298"/>
                    <a:pt x="620" y="298"/>
                  </a:cubicBezTo>
                  <a:cubicBezTo>
                    <a:pt x="618" y="297"/>
                    <a:pt x="616" y="297"/>
                    <a:pt x="614" y="296"/>
                  </a:cubicBezTo>
                  <a:cubicBezTo>
                    <a:pt x="614" y="296"/>
                    <a:pt x="614" y="296"/>
                    <a:pt x="613" y="296"/>
                  </a:cubicBezTo>
                  <a:cubicBezTo>
                    <a:pt x="612" y="295"/>
                    <a:pt x="610" y="295"/>
                    <a:pt x="608" y="294"/>
                  </a:cubicBezTo>
                  <a:cubicBezTo>
                    <a:pt x="607" y="294"/>
                    <a:pt x="607" y="294"/>
                    <a:pt x="607" y="294"/>
                  </a:cubicBezTo>
                  <a:cubicBezTo>
                    <a:pt x="605" y="293"/>
                    <a:pt x="603" y="292"/>
                    <a:pt x="601" y="292"/>
                  </a:cubicBezTo>
                  <a:cubicBezTo>
                    <a:pt x="601" y="292"/>
                    <a:pt x="601" y="292"/>
                    <a:pt x="601" y="292"/>
                  </a:cubicBezTo>
                  <a:cubicBezTo>
                    <a:pt x="599" y="291"/>
                    <a:pt x="597" y="290"/>
                    <a:pt x="594" y="289"/>
                  </a:cubicBezTo>
                  <a:cubicBezTo>
                    <a:pt x="594" y="289"/>
                    <a:pt x="594" y="289"/>
                    <a:pt x="594" y="289"/>
                  </a:cubicBezTo>
                  <a:cubicBezTo>
                    <a:pt x="592" y="288"/>
                    <a:pt x="590" y="288"/>
                    <a:pt x="588" y="287"/>
                  </a:cubicBezTo>
                  <a:cubicBezTo>
                    <a:pt x="588" y="287"/>
                    <a:pt x="588" y="287"/>
                    <a:pt x="588" y="287"/>
                  </a:cubicBezTo>
                  <a:cubicBezTo>
                    <a:pt x="581" y="284"/>
                    <a:pt x="574" y="281"/>
                    <a:pt x="567" y="278"/>
                  </a:cubicBezTo>
                  <a:cubicBezTo>
                    <a:pt x="567" y="278"/>
                    <a:pt x="567" y="278"/>
                    <a:pt x="567" y="278"/>
                  </a:cubicBezTo>
                  <a:cubicBezTo>
                    <a:pt x="552" y="271"/>
                    <a:pt x="538" y="263"/>
                    <a:pt x="532" y="256"/>
                  </a:cubicBezTo>
                  <a:cubicBezTo>
                    <a:pt x="521" y="245"/>
                    <a:pt x="515" y="234"/>
                    <a:pt x="512" y="224"/>
                  </a:cubicBezTo>
                  <a:cubicBezTo>
                    <a:pt x="516" y="218"/>
                    <a:pt x="519" y="212"/>
                    <a:pt x="521" y="207"/>
                  </a:cubicBezTo>
                  <a:cubicBezTo>
                    <a:pt x="524" y="196"/>
                    <a:pt x="528" y="187"/>
                    <a:pt x="530" y="175"/>
                  </a:cubicBezTo>
                  <a:cubicBezTo>
                    <a:pt x="535" y="169"/>
                    <a:pt x="538" y="162"/>
                    <a:pt x="541" y="154"/>
                  </a:cubicBezTo>
                  <a:cubicBezTo>
                    <a:pt x="545" y="145"/>
                    <a:pt x="541" y="141"/>
                    <a:pt x="546" y="132"/>
                  </a:cubicBezTo>
                  <a:cubicBezTo>
                    <a:pt x="550" y="126"/>
                    <a:pt x="552" y="118"/>
                    <a:pt x="550" y="112"/>
                  </a:cubicBezTo>
                  <a:cubicBezTo>
                    <a:pt x="549" y="105"/>
                    <a:pt x="553" y="99"/>
                    <a:pt x="554" y="93"/>
                  </a:cubicBezTo>
                  <a:cubicBezTo>
                    <a:pt x="555" y="86"/>
                    <a:pt x="551" y="80"/>
                    <a:pt x="550" y="74"/>
                  </a:cubicBezTo>
                  <a:cubicBezTo>
                    <a:pt x="549" y="67"/>
                    <a:pt x="551" y="61"/>
                    <a:pt x="548" y="54"/>
                  </a:cubicBezTo>
                  <a:cubicBezTo>
                    <a:pt x="546" y="50"/>
                    <a:pt x="540" y="46"/>
                    <a:pt x="537" y="42"/>
                  </a:cubicBezTo>
                  <a:cubicBezTo>
                    <a:pt x="534" y="36"/>
                    <a:pt x="532" y="32"/>
                    <a:pt x="528" y="27"/>
                  </a:cubicBezTo>
                  <a:cubicBezTo>
                    <a:pt x="523" y="21"/>
                    <a:pt x="517" y="20"/>
                    <a:pt x="511" y="17"/>
                  </a:cubicBezTo>
                  <a:cubicBezTo>
                    <a:pt x="502" y="13"/>
                    <a:pt x="498" y="8"/>
                    <a:pt x="488" y="6"/>
                  </a:cubicBezTo>
                  <a:cubicBezTo>
                    <a:pt x="471" y="3"/>
                    <a:pt x="455" y="0"/>
                    <a:pt x="437" y="0"/>
                  </a:cubicBezTo>
                  <a:cubicBezTo>
                    <a:pt x="436" y="0"/>
                    <a:pt x="436" y="0"/>
                    <a:pt x="436" y="0"/>
                  </a:cubicBezTo>
                  <a:cubicBezTo>
                    <a:pt x="418" y="0"/>
                    <a:pt x="403" y="3"/>
                    <a:pt x="385" y="6"/>
                  </a:cubicBezTo>
                  <a:cubicBezTo>
                    <a:pt x="375" y="8"/>
                    <a:pt x="372" y="13"/>
                    <a:pt x="363" y="17"/>
                  </a:cubicBezTo>
                  <a:cubicBezTo>
                    <a:pt x="356" y="20"/>
                    <a:pt x="350" y="21"/>
                    <a:pt x="346" y="27"/>
                  </a:cubicBezTo>
                  <a:cubicBezTo>
                    <a:pt x="341" y="32"/>
                    <a:pt x="340" y="36"/>
                    <a:pt x="336" y="42"/>
                  </a:cubicBezTo>
                  <a:cubicBezTo>
                    <a:pt x="333" y="46"/>
                    <a:pt x="327" y="50"/>
                    <a:pt x="325" y="54"/>
                  </a:cubicBezTo>
                  <a:cubicBezTo>
                    <a:pt x="323" y="61"/>
                    <a:pt x="325" y="67"/>
                    <a:pt x="324" y="74"/>
                  </a:cubicBezTo>
                  <a:cubicBezTo>
                    <a:pt x="322" y="80"/>
                    <a:pt x="319" y="86"/>
                    <a:pt x="319" y="93"/>
                  </a:cubicBezTo>
                  <a:cubicBezTo>
                    <a:pt x="320" y="99"/>
                    <a:pt x="324" y="105"/>
                    <a:pt x="323" y="112"/>
                  </a:cubicBezTo>
                  <a:cubicBezTo>
                    <a:pt x="322" y="118"/>
                    <a:pt x="324" y="126"/>
                    <a:pt x="328" y="132"/>
                  </a:cubicBezTo>
                  <a:cubicBezTo>
                    <a:pt x="333" y="141"/>
                    <a:pt x="329" y="145"/>
                    <a:pt x="332" y="154"/>
                  </a:cubicBezTo>
                  <a:cubicBezTo>
                    <a:pt x="335" y="162"/>
                    <a:pt x="339" y="169"/>
                    <a:pt x="343" y="175"/>
                  </a:cubicBezTo>
                  <a:cubicBezTo>
                    <a:pt x="345" y="187"/>
                    <a:pt x="350" y="196"/>
                    <a:pt x="353" y="207"/>
                  </a:cubicBezTo>
                  <a:cubicBezTo>
                    <a:pt x="355" y="212"/>
                    <a:pt x="358" y="218"/>
                    <a:pt x="362" y="224"/>
                  </a:cubicBezTo>
                  <a:cubicBezTo>
                    <a:pt x="358" y="234"/>
                    <a:pt x="352" y="245"/>
                    <a:pt x="342" y="256"/>
                  </a:cubicBezTo>
                  <a:cubicBezTo>
                    <a:pt x="335" y="263"/>
                    <a:pt x="321" y="271"/>
                    <a:pt x="306" y="278"/>
                  </a:cubicBezTo>
                  <a:cubicBezTo>
                    <a:pt x="306" y="278"/>
                    <a:pt x="306" y="278"/>
                    <a:pt x="306" y="278"/>
                  </a:cubicBezTo>
                  <a:cubicBezTo>
                    <a:pt x="297" y="282"/>
                    <a:pt x="288" y="286"/>
                    <a:pt x="279" y="289"/>
                  </a:cubicBezTo>
                  <a:cubicBezTo>
                    <a:pt x="279" y="289"/>
                    <a:pt x="279" y="289"/>
                    <a:pt x="279" y="289"/>
                  </a:cubicBezTo>
                  <a:cubicBezTo>
                    <a:pt x="277" y="290"/>
                    <a:pt x="275" y="291"/>
                    <a:pt x="273" y="292"/>
                  </a:cubicBezTo>
                  <a:cubicBezTo>
                    <a:pt x="273" y="292"/>
                    <a:pt x="273" y="292"/>
                    <a:pt x="272" y="292"/>
                  </a:cubicBezTo>
                  <a:cubicBezTo>
                    <a:pt x="270" y="292"/>
                    <a:pt x="268" y="293"/>
                    <a:pt x="266" y="294"/>
                  </a:cubicBezTo>
                  <a:cubicBezTo>
                    <a:pt x="266" y="294"/>
                    <a:pt x="266" y="294"/>
                    <a:pt x="266" y="294"/>
                  </a:cubicBezTo>
                  <a:cubicBezTo>
                    <a:pt x="264" y="295"/>
                    <a:pt x="262" y="295"/>
                    <a:pt x="260" y="296"/>
                  </a:cubicBezTo>
                  <a:cubicBezTo>
                    <a:pt x="260" y="296"/>
                    <a:pt x="260" y="296"/>
                    <a:pt x="260" y="296"/>
                  </a:cubicBezTo>
                  <a:cubicBezTo>
                    <a:pt x="258" y="297"/>
                    <a:pt x="256" y="297"/>
                    <a:pt x="254" y="298"/>
                  </a:cubicBezTo>
                  <a:cubicBezTo>
                    <a:pt x="253" y="298"/>
                    <a:pt x="253" y="298"/>
                    <a:pt x="252" y="298"/>
                  </a:cubicBezTo>
                  <a:cubicBezTo>
                    <a:pt x="145" y="319"/>
                    <a:pt x="33" y="441"/>
                    <a:pt x="28" y="644"/>
                  </a:cubicBezTo>
                  <a:cubicBezTo>
                    <a:pt x="28" y="645"/>
                    <a:pt x="28" y="648"/>
                    <a:pt x="28" y="650"/>
                  </a:cubicBezTo>
                  <a:cubicBezTo>
                    <a:pt x="10" y="690"/>
                    <a:pt x="9" y="741"/>
                    <a:pt x="10" y="835"/>
                  </a:cubicBezTo>
                  <a:cubicBezTo>
                    <a:pt x="10" y="846"/>
                    <a:pt x="8" y="856"/>
                    <a:pt x="8" y="865"/>
                  </a:cubicBezTo>
                  <a:cubicBezTo>
                    <a:pt x="8" y="866"/>
                    <a:pt x="8" y="866"/>
                    <a:pt x="9" y="867"/>
                  </a:cubicBezTo>
                  <a:cubicBezTo>
                    <a:pt x="0" y="892"/>
                    <a:pt x="5" y="920"/>
                    <a:pt x="14" y="943"/>
                  </a:cubicBezTo>
                  <a:cubicBezTo>
                    <a:pt x="34" y="999"/>
                    <a:pt x="76" y="1025"/>
                    <a:pt x="84" y="1017"/>
                  </a:cubicBezTo>
                  <a:cubicBezTo>
                    <a:pt x="93" y="1008"/>
                    <a:pt x="80" y="997"/>
                    <a:pt x="71" y="977"/>
                  </a:cubicBezTo>
                  <a:cubicBezTo>
                    <a:pt x="56" y="946"/>
                    <a:pt x="68" y="929"/>
                    <a:pt x="67" y="916"/>
                  </a:cubicBezTo>
                  <a:cubicBezTo>
                    <a:pt x="73" y="926"/>
                    <a:pt x="78" y="921"/>
                    <a:pt x="88" y="952"/>
                  </a:cubicBezTo>
                  <a:cubicBezTo>
                    <a:pt x="93" y="964"/>
                    <a:pt x="114" y="967"/>
                    <a:pt x="114" y="966"/>
                  </a:cubicBezTo>
                  <a:cubicBezTo>
                    <a:pt x="112" y="954"/>
                    <a:pt x="109" y="941"/>
                    <a:pt x="107" y="928"/>
                  </a:cubicBezTo>
                  <a:cubicBezTo>
                    <a:pt x="100" y="893"/>
                    <a:pt x="90" y="884"/>
                    <a:pt x="83" y="876"/>
                  </a:cubicBezTo>
                  <a:cubicBezTo>
                    <a:pt x="83" y="875"/>
                    <a:pt x="84" y="874"/>
                    <a:pt x="84" y="873"/>
                  </a:cubicBezTo>
                  <a:cubicBezTo>
                    <a:pt x="84" y="873"/>
                    <a:pt x="84" y="863"/>
                    <a:pt x="86" y="855"/>
                  </a:cubicBezTo>
                  <a:cubicBezTo>
                    <a:pt x="99" y="807"/>
                    <a:pt x="141" y="758"/>
                    <a:pt x="142" y="686"/>
                  </a:cubicBezTo>
                  <a:cubicBezTo>
                    <a:pt x="142" y="669"/>
                    <a:pt x="141" y="656"/>
                    <a:pt x="140" y="645"/>
                  </a:cubicBezTo>
                  <a:cubicBezTo>
                    <a:pt x="154" y="625"/>
                    <a:pt x="172" y="596"/>
                    <a:pt x="188" y="564"/>
                  </a:cubicBezTo>
                  <a:cubicBezTo>
                    <a:pt x="188" y="564"/>
                    <a:pt x="188" y="564"/>
                    <a:pt x="188" y="564"/>
                  </a:cubicBezTo>
                  <a:cubicBezTo>
                    <a:pt x="188" y="565"/>
                    <a:pt x="188" y="566"/>
                    <a:pt x="188" y="567"/>
                  </a:cubicBezTo>
                  <a:cubicBezTo>
                    <a:pt x="188" y="567"/>
                    <a:pt x="188" y="567"/>
                    <a:pt x="188" y="567"/>
                  </a:cubicBezTo>
                  <a:cubicBezTo>
                    <a:pt x="188" y="567"/>
                    <a:pt x="188" y="568"/>
                    <a:pt x="188" y="568"/>
                  </a:cubicBezTo>
                  <a:cubicBezTo>
                    <a:pt x="188" y="568"/>
                    <a:pt x="188" y="568"/>
                    <a:pt x="188" y="568"/>
                  </a:cubicBezTo>
                  <a:cubicBezTo>
                    <a:pt x="188" y="569"/>
                    <a:pt x="188" y="569"/>
                    <a:pt x="188" y="570"/>
                  </a:cubicBezTo>
                  <a:cubicBezTo>
                    <a:pt x="188" y="570"/>
                    <a:pt x="188" y="570"/>
                    <a:pt x="188" y="570"/>
                  </a:cubicBezTo>
                  <a:cubicBezTo>
                    <a:pt x="188" y="570"/>
                    <a:pt x="188" y="571"/>
                    <a:pt x="188" y="571"/>
                  </a:cubicBezTo>
                  <a:cubicBezTo>
                    <a:pt x="188" y="571"/>
                    <a:pt x="188" y="571"/>
                    <a:pt x="188" y="571"/>
                  </a:cubicBezTo>
                  <a:cubicBezTo>
                    <a:pt x="188" y="572"/>
                    <a:pt x="188" y="573"/>
                    <a:pt x="188" y="573"/>
                  </a:cubicBezTo>
                  <a:cubicBezTo>
                    <a:pt x="188" y="574"/>
                    <a:pt x="188" y="574"/>
                    <a:pt x="188" y="574"/>
                  </a:cubicBezTo>
                  <a:cubicBezTo>
                    <a:pt x="188" y="574"/>
                    <a:pt x="188" y="574"/>
                    <a:pt x="187" y="575"/>
                  </a:cubicBezTo>
                  <a:cubicBezTo>
                    <a:pt x="187" y="575"/>
                    <a:pt x="187" y="575"/>
                    <a:pt x="187" y="575"/>
                  </a:cubicBezTo>
                  <a:cubicBezTo>
                    <a:pt x="187" y="576"/>
                    <a:pt x="187" y="577"/>
                    <a:pt x="187" y="578"/>
                  </a:cubicBezTo>
                  <a:cubicBezTo>
                    <a:pt x="187" y="578"/>
                    <a:pt x="187" y="578"/>
                    <a:pt x="187" y="578"/>
                  </a:cubicBezTo>
                  <a:cubicBezTo>
                    <a:pt x="187" y="578"/>
                    <a:pt x="187" y="579"/>
                    <a:pt x="186" y="579"/>
                  </a:cubicBezTo>
                  <a:cubicBezTo>
                    <a:pt x="186" y="579"/>
                    <a:pt x="186" y="579"/>
                    <a:pt x="186" y="579"/>
                  </a:cubicBezTo>
                  <a:cubicBezTo>
                    <a:pt x="186" y="580"/>
                    <a:pt x="186" y="582"/>
                    <a:pt x="186" y="583"/>
                  </a:cubicBezTo>
                  <a:cubicBezTo>
                    <a:pt x="186" y="583"/>
                    <a:pt x="186" y="583"/>
                    <a:pt x="186" y="583"/>
                  </a:cubicBezTo>
                  <a:cubicBezTo>
                    <a:pt x="186" y="583"/>
                    <a:pt x="185" y="583"/>
                    <a:pt x="185" y="584"/>
                  </a:cubicBezTo>
                  <a:cubicBezTo>
                    <a:pt x="185" y="584"/>
                    <a:pt x="185" y="584"/>
                    <a:pt x="185" y="584"/>
                  </a:cubicBezTo>
                  <a:cubicBezTo>
                    <a:pt x="185" y="585"/>
                    <a:pt x="185" y="586"/>
                    <a:pt x="184" y="587"/>
                  </a:cubicBezTo>
                  <a:cubicBezTo>
                    <a:pt x="184" y="588"/>
                    <a:pt x="184" y="589"/>
                    <a:pt x="184" y="590"/>
                  </a:cubicBezTo>
                  <a:cubicBezTo>
                    <a:pt x="184" y="590"/>
                    <a:pt x="184" y="590"/>
                    <a:pt x="183" y="590"/>
                  </a:cubicBezTo>
                  <a:cubicBezTo>
                    <a:pt x="183" y="592"/>
                    <a:pt x="183" y="593"/>
                    <a:pt x="182" y="595"/>
                  </a:cubicBezTo>
                  <a:cubicBezTo>
                    <a:pt x="182" y="595"/>
                    <a:pt x="182" y="595"/>
                    <a:pt x="182" y="595"/>
                  </a:cubicBezTo>
                  <a:cubicBezTo>
                    <a:pt x="181" y="597"/>
                    <a:pt x="181" y="600"/>
                    <a:pt x="180" y="602"/>
                  </a:cubicBezTo>
                  <a:cubicBezTo>
                    <a:pt x="166" y="645"/>
                    <a:pt x="141" y="718"/>
                    <a:pt x="139" y="805"/>
                  </a:cubicBezTo>
                  <a:cubicBezTo>
                    <a:pt x="139" y="805"/>
                    <a:pt x="139" y="805"/>
                    <a:pt x="139" y="805"/>
                  </a:cubicBezTo>
                  <a:cubicBezTo>
                    <a:pt x="139" y="805"/>
                    <a:pt x="139" y="805"/>
                    <a:pt x="139" y="805"/>
                  </a:cubicBezTo>
                  <a:cubicBezTo>
                    <a:pt x="139" y="805"/>
                    <a:pt x="139" y="805"/>
                    <a:pt x="139" y="805"/>
                  </a:cubicBezTo>
                  <a:cubicBezTo>
                    <a:pt x="138" y="816"/>
                    <a:pt x="138" y="828"/>
                    <a:pt x="138" y="840"/>
                  </a:cubicBezTo>
                  <a:cubicBezTo>
                    <a:pt x="138" y="840"/>
                    <a:pt x="138" y="841"/>
                    <a:pt x="138" y="841"/>
                  </a:cubicBezTo>
                  <a:cubicBezTo>
                    <a:pt x="138" y="846"/>
                    <a:pt x="139" y="851"/>
                    <a:pt x="139" y="856"/>
                  </a:cubicBezTo>
                  <a:cubicBezTo>
                    <a:pt x="139" y="858"/>
                    <a:pt x="139" y="859"/>
                    <a:pt x="139" y="861"/>
                  </a:cubicBezTo>
                  <a:cubicBezTo>
                    <a:pt x="139" y="865"/>
                    <a:pt x="139" y="869"/>
                    <a:pt x="140" y="873"/>
                  </a:cubicBezTo>
                  <a:cubicBezTo>
                    <a:pt x="140" y="876"/>
                    <a:pt x="140" y="879"/>
                    <a:pt x="140" y="882"/>
                  </a:cubicBezTo>
                  <a:cubicBezTo>
                    <a:pt x="141" y="884"/>
                    <a:pt x="141" y="886"/>
                    <a:pt x="141" y="888"/>
                  </a:cubicBezTo>
                  <a:cubicBezTo>
                    <a:pt x="143" y="909"/>
                    <a:pt x="145" y="931"/>
                    <a:pt x="149" y="953"/>
                  </a:cubicBezTo>
                  <a:cubicBezTo>
                    <a:pt x="149" y="953"/>
                    <a:pt x="149" y="953"/>
                    <a:pt x="149" y="953"/>
                  </a:cubicBezTo>
                  <a:cubicBezTo>
                    <a:pt x="164" y="1054"/>
                    <a:pt x="193" y="1152"/>
                    <a:pt x="210" y="1188"/>
                  </a:cubicBezTo>
                  <a:cubicBezTo>
                    <a:pt x="230" y="1229"/>
                    <a:pt x="249" y="1251"/>
                    <a:pt x="257" y="1303"/>
                  </a:cubicBezTo>
                  <a:cubicBezTo>
                    <a:pt x="261" y="1334"/>
                    <a:pt x="254" y="1376"/>
                    <a:pt x="254" y="1425"/>
                  </a:cubicBezTo>
                  <a:cubicBezTo>
                    <a:pt x="255" y="1500"/>
                    <a:pt x="300" y="1616"/>
                    <a:pt x="327" y="1691"/>
                  </a:cubicBezTo>
                  <a:cubicBezTo>
                    <a:pt x="329" y="1698"/>
                    <a:pt x="314" y="1726"/>
                    <a:pt x="313" y="1738"/>
                  </a:cubicBezTo>
                  <a:cubicBezTo>
                    <a:pt x="310" y="1761"/>
                    <a:pt x="295" y="1775"/>
                    <a:pt x="293" y="1788"/>
                  </a:cubicBezTo>
                  <a:cubicBezTo>
                    <a:pt x="289" y="1809"/>
                    <a:pt x="342" y="1815"/>
                    <a:pt x="357" y="1816"/>
                  </a:cubicBezTo>
                  <a:cubicBezTo>
                    <a:pt x="368" y="1817"/>
                    <a:pt x="422" y="1828"/>
                    <a:pt x="423" y="1801"/>
                  </a:cubicBezTo>
                  <a:cubicBezTo>
                    <a:pt x="423" y="1792"/>
                    <a:pt x="413" y="1767"/>
                    <a:pt x="411" y="1741"/>
                  </a:cubicBezTo>
                  <a:cubicBezTo>
                    <a:pt x="408" y="1714"/>
                    <a:pt x="407" y="1700"/>
                    <a:pt x="406" y="1686"/>
                  </a:cubicBezTo>
                  <a:cubicBezTo>
                    <a:pt x="403" y="1630"/>
                    <a:pt x="426" y="1531"/>
                    <a:pt x="429" y="1446"/>
                  </a:cubicBezTo>
                  <a:cubicBezTo>
                    <a:pt x="432" y="1380"/>
                    <a:pt x="419" y="1349"/>
                    <a:pt x="417" y="1314"/>
                  </a:cubicBezTo>
                  <a:cubicBezTo>
                    <a:pt x="415" y="1286"/>
                    <a:pt x="427" y="1272"/>
                    <a:pt x="419" y="1210"/>
                  </a:cubicBezTo>
                  <a:cubicBezTo>
                    <a:pt x="417" y="1197"/>
                    <a:pt x="434" y="1085"/>
                    <a:pt x="437" y="972"/>
                  </a:cubicBezTo>
                  <a:cubicBezTo>
                    <a:pt x="437" y="972"/>
                    <a:pt x="437" y="972"/>
                    <a:pt x="437" y="972"/>
                  </a:cubicBezTo>
                  <a:cubicBezTo>
                    <a:pt x="437" y="965"/>
                    <a:pt x="437" y="965"/>
                    <a:pt x="437" y="972"/>
                  </a:cubicBezTo>
                  <a:cubicBezTo>
                    <a:pt x="437" y="972"/>
                    <a:pt x="437" y="972"/>
                    <a:pt x="437" y="972"/>
                  </a:cubicBezTo>
                  <a:cubicBezTo>
                    <a:pt x="439" y="1085"/>
                    <a:pt x="457" y="1197"/>
                    <a:pt x="455" y="1210"/>
                  </a:cubicBezTo>
                  <a:cubicBezTo>
                    <a:pt x="447" y="1272"/>
                    <a:pt x="458" y="1286"/>
                    <a:pt x="457" y="1314"/>
                  </a:cubicBezTo>
                  <a:cubicBezTo>
                    <a:pt x="454" y="1349"/>
                    <a:pt x="442" y="1380"/>
                    <a:pt x="444" y="1446"/>
                  </a:cubicBezTo>
                  <a:cubicBezTo>
                    <a:pt x="448" y="1531"/>
                    <a:pt x="471" y="1630"/>
                    <a:pt x="468" y="1686"/>
                  </a:cubicBezTo>
                  <a:cubicBezTo>
                    <a:pt x="467" y="1700"/>
                    <a:pt x="465" y="1714"/>
                    <a:pt x="463" y="1741"/>
                  </a:cubicBezTo>
                  <a:cubicBezTo>
                    <a:pt x="460" y="1767"/>
                    <a:pt x="450" y="1792"/>
                    <a:pt x="450" y="1801"/>
                  </a:cubicBezTo>
                  <a:cubicBezTo>
                    <a:pt x="451" y="1828"/>
                    <a:pt x="505" y="1817"/>
                    <a:pt x="517" y="1816"/>
                  </a:cubicBezTo>
                  <a:cubicBezTo>
                    <a:pt x="531" y="1815"/>
                    <a:pt x="585" y="1809"/>
                    <a:pt x="581" y="1788"/>
                  </a:cubicBezTo>
                  <a:cubicBezTo>
                    <a:pt x="578" y="1775"/>
                    <a:pt x="564" y="1761"/>
                    <a:pt x="561" y="1738"/>
                  </a:cubicBezTo>
                  <a:cubicBezTo>
                    <a:pt x="559" y="1726"/>
                    <a:pt x="544" y="1698"/>
                    <a:pt x="546" y="1691"/>
                  </a:cubicBezTo>
                  <a:cubicBezTo>
                    <a:pt x="574" y="1616"/>
                    <a:pt x="618" y="1500"/>
                    <a:pt x="619" y="1425"/>
                  </a:cubicBezTo>
                  <a:cubicBezTo>
                    <a:pt x="620" y="1376"/>
                    <a:pt x="612" y="1334"/>
                    <a:pt x="617" y="1303"/>
                  </a:cubicBezTo>
                  <a:cubicBezTo>
                    <a:pt x="625" y="1251"/>
                    <a:pt x="643" y="1229"/>
                    <a:pt x="664" y="1188"/>
                  </a:cubicBezTo>
                  <a:cubicBezTo>
                    <a:pt x="681" y="1152"/>
                    <a:pt x="709" y="1054"/>
                    <a:pt x="725" y="953"/>
                  </a:cubicBezTo>
                  <a:cubicBezTo>
                    <a:pt x="725" y="953"/>
                    <a:pt x="725" y="953"/>
                    <a:pt x="725" y="953"/>
                  </a:cubicBezTo>
                  <a:cubicBezTo>
                    <a:pt x="728" y="931"/>
                    <a:pt x="731" y="909"/>
                    <a:pt x="733" y="887"/>
                  </a:cubicBezTo>
                  <a:cubicBezTo>
                    <a:pt x="733" y="886"/>
                    <a:pt x="733" y="884"/>
                    <a:pt x="733" y="883"/>
                  </a:cubicBezTo>
                  <a:cubicBezTo>
                    <a:pt x="733" y="879"/>
                    <a:pt x="734" y="876"/>
                    <a:pt x="734" y="872"/>
                  </a:cubicBezTo>
                  <a:cubicBezTo>
                    <a:pt x="734" y="869"/>
                    <a:pt x="734" y="865"/>
                    <a:pt x="735" y="861"/>
                  </a:cubicBezTo>
                  <a:cubicBezTo>
                    <a:pt x="735" y="859"/>
                    <a:pt x="735" y="858"/>
                    <a:pt x="735" y="856"/>
                  </a:cubicBezTo>
                  <a:cubicBezTo>
                    <a:pt x="735" y="851"/>
                    <a:pt x="735" y="846"/>
                    <a:pt x="735" y="841"/>
                  </a:cubicBezTo>
                  <a:cubicBezTo>
                    <a:pt x="735" y="841"/>
                    <a:pt x="735" y="840"/>
                    <a:pt x="735" y="840"/>
                  </a:cubicBezTo>
                  <a:cubicBezTo>
                    <a:pt x="736" y="828"/>
                    <a:pt x="735" y="816"/>
                    <a:pt x="735" y="805"/>
                  </a:cubicBezTo>
                  <a:cubicBezTo>
                    <a:pt x="735" y="805"/>
                    <a:pt x="735" y="805"/>
                    <a:pt x="735" y="805"/>
                  </a:cubicBezTo>
                  <a:cubicBezTo>
                    <a:pt x="735" y="805"/>
                    <a:pt x="735" y="805"/>
                    <a:pt x="735" y="805"/>
                  </a:cubicBezTo>
                  <a:cubicBezTo>
                    <a:pt x="735" y="805"/>
                    <a:pt x="735" y="805"/>
                    <a:pt x="735" y="805"/>
                  </a:cubicBezTo>
                  <a:cubicBezTo>
                    <a:pt x="733" y="718"/>
                    <a:pt x="707" y="645"/>
                    <a:pt x="694" y="602"/>
                  </a:cubicBezTo>
                  <a:cubicBezTo>
                    <a:pt x="693" y="600"/>
                    <a:pt x="692" y="597"/>
                    <a:pt x="691" y="595"/>
                  </a:cubicBezTo>
                  <a:cubicBezTo>
                    <a:pt x="691" y="595"/>
                    <a:pt x="691" y="595"/>
                    <a:pt x="691" y="595"/>
                  </a:cubicBezTo>
                  <a:cubicBezTo>
                    <a:pt x="691" y="593"/>
                    <a:pt x="690" y="591"/>
                    <a:pt x="690" y="589"/>
                  </a:cubicBezTo>
                  <a:cubicBezTo>
                    <a:pt x="690" y="589"/>
                    <a:pt x="689" y="588"/>
                    <a:pt x="689" y="587"/>
                  </a:cubicBezTo>
                  <a:cubicBezTo>
                    <a:pt x="689" y="586"/>
                    <a:pt x="688" y="585"/>
                    <a:pt x="688" y="584"/>
                  </a:cubicBezTo>
                  <a:cubicBezTo>
                    <a:pt x="688" y="584"/>
                    <a:pt x="688" y="584"/>
                    <a:pt x="688" y="584"/>
                  </a:cubicBezTo>
                  <a:cubicBezTo>
                    <a:pt x="688" y="583"/>
                    <a:pt x="688" y="583"/>
                    <a:pt x="688" y="583"/>
                  </a:cubicBezTo>
                  <a:cubicBezTo>
                    <a:pt x="688" y="582"/>
                    <a:pt x="687" y="580"/>
                    <a:pt x="687" y="579"/>
                  </a:cubicBezTo>
                  <a:cubicBezTo>
                    <a:pt x="687" y="579"/>
                    <a:pt x="687" y="579"/>
                    <a:pt x="687" y="579"/>
                  </a:cubicBezTo>
                  <a:cubicBezTo>
                    <a:pt x="687" y="579"/>
                    <a:pt x="687" y="578"/>
                    <a:pt x="687" y="578"/>
                  </a:cubicBezTo>
                  <a:cubicBezTo>
                    <a:pt x="686" y="577"/>
                    <a:pt x="686" y="576"/>
                    <a:pt x="686" y="575"/>
                  </a:cubicBezTo>
                  <a:cubicBezTo>
                    <a:pt x="686" y="575"/>
                    <a:pt x="686" y="575"/>
                    <a:pt x="686" y="575"/>
                  </a:cubicBezTo>
                  <a:cubicBezTo>
                    <a:pt x="686" y="574"/>
                    <a:pt x="686" y="574"/>
                    <a:pt x="686" y="574"/>
                  </a:cubicBezTo>
                  <a:cubicBezTo>
                    <a:pt x="686" y="574"/>
                    <a:pt x="686" y="574"/>
                    <a:pt x="686" y="574"/>
                  </a:cubicBezTo>
                  <a:cubicBezTo>
                    <a:pt x="686" y="573"/>
                    <a:pt x="686" y="572"/>
                    <a:pt x="685" y="571"/>
                  </a:cubicBezTo>
                  <a:cubicBezTo>
                    <a:pt x="685" y="571"/>
                    <a:pt x="685" y="571"/>
                    <a:pt x="685" y="571"/>
                  </a:cubicBezTo>
                  <a:cubicBezTo>
                    <a:pt x="685" y="571"/>
                    <a:pt x="685" y="570"/>
                    <a:pt x="685" y="570"/>
                  </a:cubicBezTo>
                  <a:cubicBezTo>
                    <a:pt x="685" y="570"/>
                    <a:pt x="685" y="570"/>
                    <a:pt x="685" y="570"/>
                  </a:cubicBezTo>
                  <a:cubicBezTo>
                    <a:pt x="685" y="569"/>
                    <a:pt x="685" y="569"/>
                    <a:pt x="685" y="568"/>
                  </a:cubicBezTo>
                  <a:cubicBezTo>
                    <a:pt x="685" y="568"/>
                    <a:pt x="685" y="568"/>
                    <a:pt x="685" y="568"/>
                  </a:cubicBezTo>
                  <a:cubicBezTo>
                    <a:pt x="685" y="568"/>
                    <a:pt x="685" y="567"/>
                    <a:pt x="685" y="567"/>
                  </a:cubicBezTo>
                  <a:cubicBezTo>
                    <a:pt x="685" y="567"/>
                    <a:pt x="685" y="567"/>
                    <a:pt x="685" y="567"/>
                  </a:cubicBezTo>
                  <a:cubicBezTo>
                    <a:pt x="685" y="566"/>
                    <a:pt x="685" y="565"/>
                    <a:pt x="685" y="564"/>
                  </a:cubicBezTo>
                  <a:cubicBezTo>
                    <a:pt x="685" y="564"/>
                    <a:pt x="685" y="564"/>
                    <a:pt x="685" y="564"/>
                  </a:cubicBezTo>
                  <a:cubicBezTo>
                    <a:pt x="702" y="596"/>
                    <a:pt x="719" y="625"/>
                    <a:pt x="734" y="645"/>
                  </a:cubicBezTo>
                  <a:cubicBezTo>
                    <a:pt x="732" y="656"/>
                    <a:pt x="732" y="669"/>
                    <a:pt x="732" y="686"/>
                  </a:cubicBezTo>
                  <a:cubicBezTo>
                    <a:pt x="732" y="758"/>
                    <a:pt x="775" y="807"/>
                    <a:pt x="787" y="855"/>
                  </a:cubicBezTo>
                  <a:cubicBezTo>
                    <a:pt x="789" y="863"/>
                    <a:pt x="790" y="873"/>
                    <a:pt x="790" y="873"/>
                  </a:cubicBezTo>
                  <a:cubicBezTo>
                    <a:pt x="790" y="874"/>
                    <a:pt x="790" y="875"/>
                    <a:pt x="791" y="876"/>
                  </a:cubicBezTo>
                  <a:cubicBezTo>
                    <a:pt x="783" y="884"/>
                    <a:pt x="773" y="893"/>
                    <a:pt x="767" y="928"/>
                  </a:cubicBezTo>
                  <a:cubicBezTo>
                    <a:pt x="764" y="941"/>
                    <a:pt x="761" y="954"/>
                    <a:pt x="760" y="966"/>
                  </a:cubicBezTo>
                  <a:cubicBezTo>
                    <a:pt x="760" y="967"/>
                    <a:pt x="781" y="964"/>
                    <a:pt x="785" y="952"/>
                  </a:cubicBezTo>
                  <a:cubicBezTo>
                    <a:pt x="796" y="921"/>
                    <a:pt x="800" y="926"/>
                    <a:pt x="807" y="916"/>
                  </a:cubicBezTo>
                  <a:cubicBezTo>
                    <a:pt x="806" y="929"/>
                    <a:pt x="817" y="946"/>
                    <a:pt x="803" y="977"/>
                  </a:cubicBezTo>
                  <a:cubicBezTo>
                    <a:pt x="793" y="997"/>
                    <a:pt x="780" y="1008"/>
                    <a:pt x="789" y="1017"/>
                  </a:cubicBezTo>
                  <a:cubicBezTo>
                    <a:pt x="798" y="1025"/>
                    <a:pt x="839" y="999"/>
                    <a:pt x="860" y="943"/>
                  </a:cubicBezTo>
                  <a:cubicBezTo>
                    <a:pt x="868" y="920"/>
                    <a:pt x="874" y="892"/>
                    <a:pt x="865" y="867"/>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E1EECFF2-2090-4AA8-1DCF-FDB19827C0D0}"/>
                </a:ext>
              </a:extLst>
            </p:cNvPr>
            <p:cNvSpPr>
              <a:spLocks/>
            </p:cNvSpPr>
            <p:nvPr/>
          </p:nvSpPr>
          <p:spPr bwMode="auto">
            <a:xfrm>
              <a:off x="6347964" y="1900045"/>
              <a:ext cx="1411333" cy="3521203"/>
            </a:xfrm>
            <a:custGeom>
              <a:avLst/>
              <a:gdLst>
                <a:gd name="T0" fmla="*/ 697 w 791"/>
                <a:gd name="T1" fmla="*/ 386 h 1753"/>
                <a:gd name="T2" fmla="*/ 590 w 791"/>
                <a:gd name="T3" fmla="*/ 302 h 1753"/>
                <a:gd name="T4" fmla="*/ 586 w 791"/>
                <a:gd name="T5" fmla="*/ 300 h 1753"/>
                <a:gd name="T6" fmla="*/ 582 w 791"/>
                <a:gd name="T7" fmla="*/ 299 h 1753"/>
                <a:gd name="T8" fmla="*/ 512 w 791"/>
                <a:gd name="T9" fmla="*/ 283 h 1753"/>
                <a:gd name="T10" fmla="*/ 508 w 791"/>
                <a:gd name="T11" fmla="*/ 127 h 1753"/>
                <a:gd name="T12" fmla="*/ 396 w 791"/>
                <a:gd name="T13" fmla="*/ 0 h 1753"/>
                <a:gd name="T14" fmla="*/ 284 w 791"/>
                <a:gd name="T15" fmla="*/ 127 h 1753"/>
                <a:gd name="T16" fmla="*/ 279 w 791"/>
                <a:gd name="T17" fmla="*/ 283 h 1753"/>
                <a:gd name="T18" fmla="*/ 210 w 791"/>
                <a:gd name="T19" fmla="*/ 299 h 1753"/>
                <a:gd name="T20" fmla="*/ 206 w 791"/>
                <a:gd name="T21" fmla="*/ 300 h 1753"/>
                <a:gd name="T22" fmla="*/ 201 w 791"/>
                <a:gd name="T23" fmla="*/ 302 h 1753"/>
                <a:gd name="T24" fmla="*/ 94 w 791"/>
                <a:gd name="T25" fmla="*/ 386 h 1753"/>
                <a:gd name="T26" fmla="*/ 24 w 791"/>
                <a:gd name="T27" fmla="*/ 784 h 1753"/>
                <a:gd name="T28" fmla="*/ 25 w 791"/>
                <a:gd name="T29" fmla="*/ 814 h 1753"/>
                <a:gd name="T30" fmla="*/ 86 w 791"/>
                <a:gd name="T31" fmla="*/ 925 h 1753"/>
                <a:gd name="T32" fmla="*/ 95 w 791"/>
                <a:gd name="T33" fmla="*/ 907 h 1753"/>
                <a:gd name="T34" fmla="*/ 86 w 791"/>
                <a:gd name="T35" fmla="*/ 819 h 1753"/>
                <a:gd name="T36" fmla="*/ 116 w 791"/>
                <a:gd name="T37" fmla="*/ 618 h 1753"/>
                <a:gd name="T38" fmla="*/ 145 w 791"/>
                <a:gd name="T39" fmla="*/ 663 h 1753"/>
                <a:gd name="T40" fmla="*/ 121 w 791"/>
                <a:gd name="T41" fmla="*/ 745 h 1753"/>
                <a:gd name="T42" fmla="*/ 119 w 791"/>
                <a:gd name="T43" fmla="*/ 755 h 1753"/>
                <a:gd name="T44" fmla="*/ 116 w 791"/>
                <a:gd name="T45" fmla="*/ 765 h 1753"/>
                <a:gd name="T46" fmla="*/ 114 w 791"/>
                <a:gd name="T47" fmla="*/ 775 h 1753"/>
                <a:gd name="T48" fmla="*/ 113 w 791"/>
                <a:gd name="T49" fmla="*/ 783 h 1753"/>
                <a:gd name="T50" fmla="*/ 113 w 791"/>
                <a:gd name="T51" fmla="*/ 788 h 1753"/>
                <a:gd name="T52" fmla="*/ 225 w 791"/>
                <a:gd name="T53" fmla="*/ 1215 h 1753"/>
                <a:gd name="T54" fmla="*/ 293 w 791"/>
                <a:gd name="T55" fmla="*/ 1667 h 1753"/>
                <a:gd name="T56" fmla="*/ 381 w 791"/>
                <a:gd name="T57" fmla="*/ 1745 h 1753"/>
                <a:gd name="T58" fmla="*/ 367 w 791"/>
                <a:gd name="T59" fmla="*/ 1610 h 1753"/>
                <a:gd name="T60" fmla="*/ 383 w 791"/>
                <a:gd name="T61" fmla="*/ 1126 h 1753"/>
                <a:gd name="T62" fmla="*/ 416 w 791"/>
                <a:gd name="T63" fmla="*/ 1221 h 1753"/>
                <a:gd name="T64" fmla="*/ 418 w 791"/>
                <a:gd name="T65" fmla="*/ 1674 h 1753"/>
                <a:gd name="T66" fmla="*/ 446 w 791"/>
                <a:gd name="T67" fmla="*/ 1748 h 1753"/>
                <a:gd name="T68" fmla="*/ 507 w 791"/>
                <a:gd name="T69" fmla="*/ 1622 h 1753"/>
                <a:gd name="T70" fmla="*/ 603 w 791"/>
                <a:gd name="T71" fmla="*/ 1126 h 1753"/>
                <a:gd name="T72" fmla="*/ 678 w 791"/>
                <a:gd name="T73" fmla="*/ 782 h 1753"/>
                <a:gd name="T74" fmla="*/ 677 w 791"/>
                <a:gd name="T75" fmla="*/ 772 h 1753"/>
                <a:gd name="T76" fmla="*/ 675 w 791"/>
                <a:gd name="T77" fmla="*/ 762 h 1753"/>
                <a:gd name="T78" fmla="*/ 672 w 791"/>
                <a:gd name="T79" fmla="*/ 752 h 1753"/>
                <a:gd name="T80" fmla="*/ 668 w 791"/>
                <a:gd name="T81" fmla="*/ 738 h 1753"/>
                <a:gd name="T82" fmla="*/ 646 w 791"/>
                <a:gd name="T83" fmla="*/ 638 h 1753"/>
                <a:gd name="T84" fmla="*/ 677 w 791"/>
                <a:gd name="T85" fmla="*/ 619 h 1753"/>
                <a:gd name="T86" fmla="*/ 705 w 791"/>
                <a:gd name="T87" fmla="*/ 819 h 1753"/>
                <a:gd name="T88" fmla="*/ 696 w 791"/>
                <a:gd name="T89" fmla="*/ 907 h 1753"/>
                <a:gd name="T90" fmla="*/ 706 w 791"/>
                <a:gd name="T91" fmla="*/ 925 h 1753"/>
                <a:gd name="T92" fmla="*/ 766 w 791"/>
                <a:gd name="T93" fmla="*/ 814 h 1753"/>
                <a:gd name="T94" fmla="*/ 768 w 791"/>
                <a:gd name="T95" fmla="*/ 784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1" h="1753">
                  <a:moveTo>
                    <a:pt x="768" y="586"/>
                  </a:moveTo>
                  <a:cubicBezTo>
                    <a:pt x="765" y="577"/>
                    <a:pt x="761" y="569"/>
                    <a:pt x="756" y="564"/>
                  </a:cubicBezTo>
                  <a:cubicBezTo>
                    <a:pt x="750" y="517"/>
                    <a:pt x="726" y="437"/>
                    <a:pt x="697" y="386"/>
                  </a:cubicBezTo>
                  <a:cubicBezTo>
                    <a:pt x="664" y="326"/>
                    <a:pt x="623" y="307"/>
                    <a:pt x="592" y="303"/>
                  </a:cubicBezTo>
                  <a:cubicBezTo>
                    <a:pt x="592" y="303"/>
                    <a:pt x="592" y="303"/>
                    <a:pt x="592" y="303"/>
                  </a:cubicBezTo>
                  <a:cubicBezTo>
                    <a:pt x="592" y="302"/>
                    <a:pt x="591" y="302"/>
                    <a:pt x="590" y="302"/>
                  </a:cubicBezTo>
                  <a:cubicBezTo>
                    <a:pt x="590" y="302"/>
                    <a:pt x="590" y="301"/>
                    <a:pt x="589" y="301"/>
                  </a:cubicBezTo>
                  <a:cubicBezTo>
                    <a:pt x="589" y="301"/>
                    <a:pt x="588" y="301"/>
                    <a:pt x="588" y="301"/>
                  </a:cubicBezTo>
                  <a:cubicBezTo>
                    <a:pt x="587" y="301"/>
                    <a:pt x="587" y="300"/>
                    <a:pt x="586" y="300"/>
                  </a:cubicBezTo>
                  <a:cubicBezTo>
                    <a:pt x="586" y="300"/>
                    <a:pt x="586" y="300"/>
                    <a:pt x="585" y="300"/>
                  </a:cubicBezTo>
                  <a:cubicBezTo>
                    <a:pt x="584" y="300"/>
                    <a:pt x="584" y="299"/>
                    <a:pt x="583" y="299"/>
                  </a:cubicBezTo>
                  <a:cubicBezTo>
                    <a:pt x="582" y="299"/>
                    <a:pt x="582" y="299"/>
                    <a:pt x="582" y="299"/>
                  </a:cubicBezTo>
                  <a:cubicBezTo>
                    <a:pt x="569" y="295"/>
                    <a:pt x="546" y="292"/>
                    <a:pt x="523" y="286"/>
                  </a:cubicBezTo>
                  <a:cubicBezTo>
                    <a:pt x="523" y="286"/>
                    <a:pt x="523" y="286"/>
                    <a:pt x="523" y="286"/>
                  </a:cubicBezTo>
                  <a:cubicBezTo>
                    <a:pt x="520" y="285"/>
                    <a:pt x="516" y="284"/>
                    <a:pt x="512" y="283"/>
                  </a:cubicBezTo>
                  <a:cubicBezTo>
                    <a:pt x="522" y="275"/>
                    <a:pt x="529" y="266"/>
                    <a:pt x="535" y="256"/>
                  </a:cubicBezTo>
                  <a:cubicBezTo>
                    <a:pt x="513" y="263"/>
                    <a:pt x="502" y="238"/>
                    <a:pt x="499" y="223"/>
                  </a:cubicBezTo>
                  <a:cubicBezTo>
                    <a:pt x="493" y="193"/>
                    <a:pt x="507" y="159"/>
                    <a:pt x="508" y="127"/>
                  </a:cubicBezTo>
                  <a:cubicBezTo>
                    <a:pt x="511" y="58"/>
                    <a:pt x="481" y="29"/>
                    <a:pt x="466" y="19"/>
                  </a:cubicBezTo>
                  <a:cubicBezTo>
                    <a:pt x="449" y="6"/>
                    <a:pt x="427" y="0"/>
                    <a:pt x="396" y="0"/>
                  </a:cubicBezTo>
                  <a:cubicBezTo>
                    <a:pt x="396" y="0"/>
                    <a:pt x="396" y="0"/>
                    <a:pt x="396" y="0"/>
                  </a:cubicBezTo>
                  <a:cubicBezTo>
                    <a:pt x="396" y="0"/>
                    <a:pt x="396" y="0"/>
                    <a:pt x="396" y="0"/>
                  </a:cubicBezTo>
                  <a:cubicBezTo>
                    <a:pt x="365" y="0"/>
                    <a:pt x="342" y="6"/>
                    <a:pt x="326" y="19"/>
                  </a:cubicBezTo>
                  <a:cubicBezTo>
                    <a:pt x="311" y="29"/>
                    <a:pt x="280" y="58"/>
                    <a:pt x="284" y="127"/>
                  </a:cubicBezTo>
                  <a:cubicBezTo>
                    <a:pt x="285" y="159"/>
                    <a:pt x="299" y="193"/>
                    <a:pt x="293" y="223"/>
                  </a:cubicBezTo>
                  <a:cubicBezTo>
                    <a:pt x="289" y="238"/>
                    <a:pt x="279" y="263"/>
                    <a:pt x="257" y="256"/>
                  </a:cubicBezTo>
                  <a:cubicBezTo>
                    <a:pt x="263" y="266"/>
                    <a:pt x="270" y="275"/>
                    <a:pt x="279" y="283"/>
                  </a:cubicBezTo>
                  <a:cubicBezTo>
                    <a:pt x="276" y="284"/>
                    <a:pt x="272" y="285"/>
                    <a:pt x="268" y="286"/>
                  </a:cubicBezTo>
                  <a:cubicBezTo>
                    <a:pt x="268" y="286"/>
                    <a:pt x="268" y="286"/>
                    <a:pt x="268" y="286"/>
                  </a:cubicBezTo>
                  <a:cubicBezTo>
                    <a:pt x="246" y="292"/>
                    <a:pt x="223" y="295"/>
                    <a:pt x="210" y="299"/>
                  </a:cubicBezTo>
                  <a:cubicBezTo>
                    <a:pt x="209" y="299"/>
                    <a:pt x="209" y="299"/>
                    <a:pt x="209" y="299"/>
                  </a:cubicBezTo>
                  <a:cubicBezTo>
                    <a:pt x="208" y="299"/>
                    <a:pt x="207" y="300"/>
                    <a:pt x="206" y="300"/>
                  </a:cubicBezTo>
                  <a:cubicBezTo>
                    <a:pt x="206" y="300"/>
                    <a:pt x="206" y="300"/>
                    <a:pt x="206" y="300"/>
                  </a:cubicBezTo>
                  <a:cubicBezTo>
                    <a:pt x="205" y="300"/>
                    <a:pt x="204" y="301"/>
                    <a:pt x="204" y="301"/>
                  </a:cubicBezTo>
                  <a:cubicBezTo>
                    <a:pt x="203" y="301"/>
                    <a:pt x="203" y="301"/>
                    <a:pt x="202" y="301"/>
                  </a:cubicBezTo>
                  <a:cubicBezTo>
                    <a:pt x="202" y="301"/>
                    <a:pt x="202" y="302"/>
                    <a:pt x="201" y="302"/>
                  </a:cubicBezTo>
                  <a:cubicBezTo>
                    <a:pt x="201" y="302"/>
                    <a:pt x="200" y="302"/>
                    <a:pt x="199" y="303"/>
                  </a:cubicBezTo>
                  <a:cubicBezTo>
                    <a:pt x="199" y="303"/>
                    <a:pt x="199" y="303"/>
                    <a:pt x="199" y="303"/>
                  </a:cubicBezTo>
                  <a:cubicBezTo>
                    <a:pt x="169" y="307"/>
                    <a:pt x="128" y="326"/>
                    <a:pt x="94" y="386"/>
                  </a:cubicBezTo>
                  <a:cubicBezTo>
                    <a:pt x="66" y="437"/>
                    <a:pt x="42" y="517"/>
                    <a:pt x="36" y="564"/>
                  </a:cubicBezTo>
                  <a:cubicBezTo>
                    <a:pt x="31" y="569"/>
                    <a:pt x="27" y="577"/>
                    <a:pt x="24" y="586"/>
                  </a:cubicBezTo>
                  <a:cubicBezTo>
                    <a:pt x="0" y="653"/>
                    <a:pt x="5" y="712"/>
                    <a:pt x="24" y="784"/>
                  </a:cubicBezTo>
                  <a:cubicBezTo>
                    <a:pt x="26" y="794"/>
                    <a:pt x="24" y="805"/>
                    <a:pt x="25" y="813"/>
                  </a:cubicBezTo>
                  <a:cubicBezTo>
                    <a:pt x="25" y="813"/>
                    <a:pt x="25" y="813"/>
                    <a:pt x="25" y="813"/>
                  </a:cubicBezTo>
                  <a:cubicBezTo>
                    <a:pt x="25" y="814"/>
                    <a:pt x="25" y="814"/>
                    <a:pt x="25" y="814"/>
                  </a:cubicBezTo>
                  <a:cubicBezTo>
                    <a:pt x="25" y="841"/>
                    <a:pt x="25" y="866"/>
                    <a:pt x="29" y="885"/>
                  </a:cubicBezTo>
                  <a:cubicBezTo>
                    <a:pt x="39" y="936"/>
                    <a:pt x="86" y="970"/>
                    <a:pt x="93" y="963"/>
                  </a:cubicBezTo>
                  <a:cubicBezTo>
                    <a:pt x="100" y="956"/>
                    <a:pt x="94" y="944"/>
                    <a:pt x="86" y="925"/>
                  </a:cubicBezTo>
                  <a:cubicBezTo>
                    <a:pt x="75" y="902"/>
                    <a:pt x="81" y="889"/>
                    <a:pt x="82" y="879"/>
                  </a:cubicBezTo>
                  <a:cubicBezTo>
                    <a:pt x="82" y="877"/>
                    <a:pt x="85" y="876"/>
                    <a:pt x="86" y="878"/>
                  </a:cubicBezTo>
                  <a:cubicBezTo>
                    <a:pt x="89" y="882"/>
                    <a:pt x="92" y="887"/>
                    <a:pt x="95" y="907"/>
                  </a:cubicBezTo>
                  <a:cubicBezTo>
                    <a:pt x="98" y="919"/>
                    <a:pt x="106" y="917"/>
                    <a:pt x="106" y="916"/>
                  </a:cubicBezTo>
                  <a:cubicBezTo>
                    <a:pt x="109" y="907"/>
                    <a:pt x="109" y="900"/>
                    <a:pt x="108" y="887"/>
                  </a:cubicBezTo>
                  <a:cubicBezTo>
                    <a:pt x="105" y="841"/>
                    <a:pt x="101" y="834"/>
                    <a:pt x="86" y="819"/>
                  </a:cubicBezTo>
                  <a:cubicBezTo>
                    <a:pt x="84" y="814"/>
                    <a:pt x="83" y="810"/>
                    <a:pt x="81" y="807"/>
                  </a:cubicBezTo>
                  <a:cubicBezTo>
                    <a:pt x="96" y="721"/>
                    <a:pt x="111" y="676"/>
                    <a:pt x="115" y="619"/>
                  </a:cubicBezTo>
                  <a:cubicBezTo>
                    <a:pt x="115" y="619"/>
                    <a:pt x="115" y="618"/>
                    <a:pt x="116" y="618"/>
                  </a:cubicBezTo>
                  <a:cubicBezTo>
                    <a:pt x="133" y="594"/>
                    <a:pt x="147" y="570"/>
                    <a:pt x="160" y="547"/>
                  </a:cubicBezTo>
                  <a:cubicBezTo>
                    <a:pt x="172" y="565"/>
                    <a:pt x="145" y="586"/>
                    <a:pt x="145" y="638"/>
                  </a:cubicBezTo>
                  <a:cubicBezTo>
                    <a:pt x="145" y="651"/>
                    <a:pt x="145" y="658"/>
                    <a:pt x="145" y="663"/>
                  </a:cubicBezTo>
                  <a:cubicBezTo>
                    <a:pt x="145" y="670"/>
                    <a:pt x="145" y="673"/>
                    <a:pt x="145" y="678"/>
                  </a:cubicBezTo>
                  <a:cubicBezTo>
                    <a:pt x="145" y="681"/>
                    <a:pt x="138" y="696"/>
                    <a:pt x="124" y="738"/>
                  </a:cubicBezTo>
                  <a:cubicBezTo>
                    <a:pt x="123" y="740"/>
                    <a:pt x="122" y="743"/>
                    <a:pt x="121" y="745"/>
                  </a:cubicBezTo>
                  <a:cubicBezTo>
                    <a:pt x="121" y="746"/>
                    <a:pt x="121" y="747"/>
                    <a:pt x="121" y="748"/>
                  </a:cubicBezTo>
                  <a:cubicBezTo>
                    <a:pt x="120" y="749"/>
                    <a:pt x="120" y="751"/>
                    <a:pt x="119" y="752"/>
                  </a:cubicBezTo>
                  <a:cubicBezTo>
                    <a:pt x="119" y="753"/>
                    <a:pt x="119" y="754"/>
                    <a:pt x="119" y="755"/>
                  </a:cubicBezTo>
                  <a:cubicBezTo>
                    <a:pt x="118" y="756"/>
                    <a:pt x="118" y="758"/>
                    <a:pt x="118" y="759"/>
                  </a:cubicBezTo>
                  <a:cubicBezTo>
                    <a:pt x="117" y="760"/>
                    <a:pt x="117" y="761"/>
                    <a:pt x="117" y="762"/>
                  </a:cubicBezTo>
                  <a:cubicBezTo>
                    <a:pt x="117" y="763"/>
                    <a:pt x="116" y="764"/>
                    <a:pt x="116" y="765"/>
                  </a:cubicBezTo>
                  <a:cubicBezTo>
                    <a:pt x="116" y="767"/>
                    <a:pt x="116" y="768"/>
                    <a:pt x="115" y="769"/>
                  </a:cubicBezTo>
                  <a:cubicBezTo>
                    <a:pt x="115" y="770"/>
                    <a:pt x="115" y="771"/>
                    <a:pt x="115" y="772"/>
                  </a:cubicBezTo>
                  <a:cubicBezTo>
                    <a:pt x="115" y="773"/>
                    <a:pt x="114" y="774"/>
                    <a:pt x="114" y="775"/>
                  </a:cubicBezTo>
                  <a:cubicBezTo>
                    <a:pt x="114" y="776"/>
                    <a:pt x="114" y="777"/>
                    <a:pt x="114" y="778"/>
                  </a:cubicBezTo>
                  <a:cubicBezTo>
                    <a:pt x="114" y="779"/>
                    <a:pt x="113" y="780"/>
                    <a:pt x="113" y="782"/>
                  </a:cubicBezTo>
                  <a:cubicBezTo>
                    <a:pt x="113" y="782"/>
                    <a:pt x="113" y="783"/>
                    <a:pt x="113" y="783"/>
                  </a:cubicBezTo>
                  <a:cubicBezTo>
                    <a:pt x="113" y="785"/>
                    <a:pt x="113" y="786"/>
                    <a:pt x="113" y="788"/>
                  </a:cubicBezTo>
                  <a:cubicBezTo>
                    <a:pt x="113" y="788"/>
                    <a:pt x="113" y="788"/>
                    <a:pt x="113" y="788"/>
                  </a:cubicBezTo>
                  <a:cubicBezTo>
                    <a:pt x="113" y="788"/>
                    <a:pt x="113" y="788"/>
                    <a:pt x="113" y="788"/>
                  </a:cubicBezTo>
                  <a:cubicBezTo>
                    <a:pt x="111" y="798"/>
                    <a:pt x="111" y="808"/>
                    <a:pt x="111" y="816"/>
                  </a:cubicBezTo>
                  <a:cubicBezTo>
                    <a:pt x="97" y="947"/>
                    <a:pt x="175" y="1098"/>
                    <a:pt x="189" y="1126"/>
                  </a:cubicBezTo>
                  <a:cubicBezTo>
                    <a:pt x="210" y="1167"/>
                    <a:pt x="223" y="1200"/>
                    <a:pt x="225" y="1215"/>
                  </a:cubicBezTo>
                  <a:cubicBezTo>
                    <a:pt x="227" y="1239"/>
                    <a:pt x="210" y="1330"/>
                    <a:pt x="216" y="1382"/>
                  </a:cubicBezTo>
                  <a:cubicBezTo>
                    <a:pt x="224" y="1454"/>
                    <a:pt x="270" y="1560"/>
                    <a:pt x="284" y="1622"/>
                  </a:cubicBezTo>
                  <a:cubicBezTo>
                    <a:pt x="288" y="1636"/>
                    <a:pt x="295" y="1655"/>
                    <a:pt x="293" y="1667"/>
                  </a:cubicBezTo>
                  <a:cubicBezTo>
                    <a:pt x="291" y="1689"/>
                    <a:pt x="277" y="1706"/>
                    <a:pt x="274" y="1719"/>
                  </a:cubicBezTo>
                  <a:cubicBezTo>
                    <a:pt x="271" y="1739"/>
                    <a:pt x="332" y="1747"/>
                    <a:pt x="345" y="1748"/>
                  </a:cubicBezTo>
                  <a:cubicBezTo>
                    <a:pt x="353" y="1749"/>
                    <a:pt x="372" y="1753"/>
                    <a:pt x="381" y="1745"/>
                  </a:cubicBezTo>
                  <a:cubicBezTo>
                    <a:pt x="381" y="1709"/>
                    <a:pt x="381" y="1709"/>
                    <a:pt x="381" y="1709"/>
                  </a:cubicBezTo>
                  <a:cubicBezTo>
                    <a:pt x="378" y="1699"/>
                    <a:pt x="374" y="1687"/>
                    <a:pt x="373" y="1674"/>
                  </a:cubicBezTo>
                  <a:cubicBezTo>
                    <a:pt x="371" y="1648"/>
                    <a:pt x="367" y="1623"/>
                    <a:pt x="367" y="1610"/>
                  </a:cubicBezTo>
                  <a:cubicBezTo>
                    <a:pt x="364" y="1555"/>
                    <a:pt x="384" y="1440"/>
                    <a:pt x="387" y="1357"/>
                  </a:cubicBezTo>
                  <a:cubicBezTo>
                    <a:pt x="390" y="1293"/>
                    <a:pt x="378" y="1255"/>
                    <a:pt x="376" y="1221"/>
                  </a:cubicBezTo>
                  <a:cubicBezTo>
                    <a:pt x="374" y="1194"/>
                    <a:pt x="378" y="1173"/>
                    <a:pt x="383" y="1126"/>
                  </a:cubicBezTo>
                  <a:cubicBezTo>
                    <a:pt x="391" y="1042"/>
                    <a:pt x="395" y="962"/>
                    <a:pt x="396" y="901"/>
                  </a:cubicBezTo>
                  <a:cubicBezTo>
                    <a:pt x="396" y="962"/>
                    <a:pt x="400" y="1042"/>
                    <a:pt x="409" y="1126"/>
                  </a:cubicBezTo>
                  <a:cubicBezTo>
                    <a:pt x="414" y="1173"/>
                    <a:pt x="417" y="1194"/>
                    <a:pt x="416" y="1221"/>
                  </a:cubicBezTo>
                  <a:cubicBezTo>
                    <a:pt x="414" y="1255"/>
                    <a:pt x="402" y="1293"/>
                    <a:pt x="404" y="1357"/>
                  </a:cubicBezTo>
                  <a:cubicBezTo>
                    <a:pt x="408" y="1440"/>
                    <a:pt x="428" y="1555"/>
                    <a:pt x="425" y="1610"/>
                  </a:cubicBezTo>
                  <a:cubicBezTo>
                    <a:pt x="424" y="1623"/>
                    <a:pt x="421" y="1648"/>
                    <a:pt x="418" y="1674"/>
                  </a:cubicBezTo>
                  <a:cubicBezTo>
                    <a:pt x="417" y="1687"/>
                    <a:pt x="414" y="1699"/>
                    <a:pt x="411" y="1709"/>
                  </a:cubicBezTo>
                  <a:cubicBezTo>
                    <a:pt x="411" y="1745"/>
                    <a:pt x="411" y="1745"/>
                    <a:pt x="411" y="1745"/>
                  </a:cubicBezTo>
                  <a:cubicBezTo>
                    <a:pt x="420" y="1753"/>
                    <a:pt x="438" y="1749"/>
                    <a:pt x="446" y="1748"/>
                  </a:cubicBezTo>
                  <a:cubicBezTo>
                    <a:pt x="460" y="1747"/>
                    <a:pt x="521" y="1739"/>
                    <a:pt x="517" y="1719"/>
                  </a:cubicBezTo>
                  <a:cubicBezTo>
                    <a:pt x="515" y="1706"/>
                    <a:pt x="501" y="1689"/>
                    <a:pt x="498" y="1667"/>
                  </a:cubicBezTo>
                  <a:cubicBezTo>
                    <a:pt x="497" y="1655"/>
                    <a:pt x="504" y="1636"/>
                    <a:pt x="507" y="1622"/>
                  </a:cubicBezTo>
                  <a:cubicBezTo>
                    <a:pt x="522" y="1560"/>
                    <a:pt x="567" y="1454"/>
                    <a:pt x="576" y="1382"/>
                  </a:cubicBezTo>
                  <a:cubicBezTo>
                    <a:pt x="582" y="1330"/>
                    <a:pt x="565" y="1239"/>
                    <a:pt x="567" y="1215"/>
                  </a:cubicBezTo>
                  <a:cubicBezTo>
                    <a:pt x="569" y="1200"/>
                    <a:pt x="582" y="1167"/>
                    <a:pt x="603" y="1126"/>
                  </a:cubicBezTo>
                  <a:cubicBezTo>
                    <a:pt x="616" y="1098"/>
                    <a:pt x="694" y="947"/>
                    <a:pt x="680" y="816"/>
                  </a:cubicBezTo>
                  <a:cubicBezTo>
                    <a:pt x="681" y="806"/>
                    <a:pt x="680" y="795"/>
                    <a:pt x="679" y="783"/>
                  </a:cubicBezTo>
                  <a:cubicBezTo>
                    <a:pt x="679" y="783"/>
                    <a:pt x="678" y="782"/>
                    <a:pt x="678" y="782"/>
                  </a:cubicBezTo>
                  <a:cubicBezTo>
                    <a:pt x="678" y="780"/>
                    <a:pt x="678" y="779"/>
                    <a:pt x="678" y="778"/>
                  </a:cubicBezTo>
                  <a:cubicBezTo>
                    <a:pt x="678" y="777"/>
                    <a:pt x="678" y="776"/>
                    <a:pt x="677" y="776"/>
                  </a:cubicBezTo>
                  <a:cubicBezTo>
                    <a:pt x="677" y="774"/>
                    <a:pt x="677" y="773"/>
                    <a:pt x="677" y="772"/>
                  </a:cubicBezTo>
                  <a:cubicBezTo>
                    <a:pt x="677" y="771"/>
                    <a:pt x="676" y="770"/>
                    <a:pt x="676" y="769"/>
                  </a:cubicBezTo>
                  <a:cubicBezTo>
                    <a:pt x="676" y="768"/>
                    <a:pt x="676" y="767"/>
                    <a:pt x="676" y="765"/>
                  </a:cubicBezTo>
                  <a:cubicBezTo>
                    <a:pt x="675" y="764"/>
                    <a:pt x="675" y="763"/>
                    <a:pt x="675" y="762"/>
                  </a:cubicBezTo>
                  <a:cubicBezTo>
                    <a:pt x="675" y="761"/>
                    <a:pt x="674" y="760"/>
                    <a:pt x="674" y="759"/>
                  </a:cubicBezTo>
                  <a:cubicBezTo>
                    <a:pt x="674" y="758"/>
                    <a:pt x="673" y="756"/>
                    <a:pt x="673" y="755"/>
                  </a:cubicBezTo>
                  <a:cubicBezTo>
                    <a:pt x="673" y="754"/>
                    <a:pt x="673" y="753"/>
                    <a:pt x="672" y="752"/>
                  </a:cubicBezTo>
                  <a:cubicBezTo>
                    <a:pt x="672" y="751"/>
                    <a:pt x="671" y="749"/>
                    <a:pt x="671" y="748"/>
                  </a:cubicBezTo>
                  <a:cubicBezTo>
                    <a:pt x="671" y="747"/>
                    <a:pt x="671" y="746"/>
                    <a:pt x="670" y="745"/>
                  </a:cubicBezTo>
                  <a:cubicBezTo>
                    <a:pt x="669" y="743"/>
                    <a:pt x="669" y="740"/>
                    <a:pt x="668" y="738"/>
                  </a:cubicBezTo>
                  <a:cubicBezTo>
                    <a:pt x="654" y="696"/>
                    <a:pt x="646" y="681"/>
                    <a:pt x="646" y="678"/>
                  </a:cubicBezTo>
                  <a:cubicBezTo>
                    <a:pt x="646" y="673"/>
                    <a:pt x="646" y="670"/>
                    <a:pt x="646" y="663"/>
                  </a:cubicBezTo>
                  <a:cubicBezTo>
                    <a:pt x="646" y="658"/>
                    <a:pt x="646" y="651"/>
                    <a:pt x="646" y="638"/>
                  </a:cubicBezTo>
                  <a:cubicBezTo>
                    <a:pt x="646" y="586"/>
                    <a:pt x="620" y="565"/>
                    <a:pt x="632" y="547"/>
                  </a:cubicBezTo>
                  <a:cubicBezTo>
                    <a:pt x="644" y="570"/>
                    <a:pt x="659" y="594"/>
                    <a:pt x="676" y="618"/>
                  </a:cubicBezTo>
                  <a:cubicBezTo>
                    <a:pt x="676" y="618"/>
                    <a:pt x="677" y="619"/>
                    <a:pt x="677" y="619"/>
                  </a:cubicBezTo>
                  <a:cubicBezTo>
                    <a:pt x="681" y="676"/>
                    <a:pt x="696" y="721"/>
                    <a:pt x="711" y="807"/>
                  </a:cubicBezTo>
                  <a:cubicBezTo>
                    <a:pt x="711" y="807"/>
                    <a:pt x="711" y="807"/>
                    <a:pt x="711" y="807"/>
                  </a:cubicBezTo>
                  <a:cubicBezTo>
                    <a:pt x="709" y="810"/>
                    <a:pt x="707" y="814"/>
                    <a:pt x="705" y="819"/>
                  </a:cubicBezTo>
                  <a:cubicBezTo>
                    <a:pt x="691" y="834"/>
                    <a:pt x="686" y="841"/>
                    <a:pt x="684" y="887"/>
                  </a:cubicBezTo>
                  <a:cubicBezTo>
                    <a:pt x="683" y="900"/>
                    <a:pt x="683" y="907"/>
                    <a:pt x="686" y="916"/>
                  </a:cubicBezTo>
                  <a:cubicBezTo>
                    <a:pt x="686" y="917"/>
                    <a:pt x="694" y="919"/>
                    <a:pt x="696" y="907"/>
                  </a:cubicBezTo>
                  <a:cubicBezTo>
                    <a:pt x="700" y="887"/>
                    <a:pt x="703" y="882"/>
                    <a:pt x="705" y="878"/>
                  </a:cubicBezTo>
                  <a:cubicBezTo>
                    <a:pt x="707" y="876"/>
                    <a:pt x="710" y="877"/>
                    <a:pt x="710" y="879"/>
                  </a:cubicBezTo>
                  <a:cubicBezTo>
                    <a:pt x="711" y="889"/>
                    <a:pt x="716" y="902"/>
                    <a:pt x="706" y="925"/>
                  </a:cubicBezTo>
                  <a:cubicBezTo>
                    <a:pt x="697" y="944"/>
                    <a:pt x="692" y="956"/>
                    <a:pt x="699" y="963"/>
                  </a:cubicBezTo>
                  <a:cubicBezTo>
                    <a:pt x="706" y="970"/>
                    <a:pt x="753" y="936"/>
                    <a:pt x="763" y="885"/>
                  </a:cubicBezTo>
                  <a:cubicBezTo>
                    <a:pt x="767" y="866"/>
                    <a:pt x="766" y="841"/>
                    <a:pt x="766" y="814"/>
                  </a:cubicBezTo>
                  <a:cubicBezTo>
                    <a:pt x="766" y="814"/>
                    <a:pt x="766" y="814"/>
                    <a:pt x="766" y="813"/>
                  </a:cubicBezTo>
                  <a:cubicBezTo>
                    <a:pt x="766" y="813"/>
                    <a:pt x="766" y="813"/>
                    <a:pt x="767" y="813"/>
                  </a:cubicBezTo>
                  <a:cubicBezTo>
                    <a:pt x="768" y="805"/>
                    <a:pt x="765" y="794"/>
                    <a:pt x="768" y="784"/>
                  </a:cubicBezTo>
                  <a:cubicBezTo>
                    <a:pt x="787" y="712"/>
                    <a:pt x="791" y="653"/>
                    <a:pt x="768" y="586"/>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4732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370A1-AA38-28FE-7B4A-C537FFFDF49A}"/>
              </a:ext>
            </a:extLst>
          </p:cNvPr>
          <p:cNvSpPr>
            <a:spLocks noGrp="1"/>
          </p:cNvSpPr>
          <p:nvPr>
            <p:ph type="title"/>
          </p:nvPr>
        </p:nvSpPr>
        <p:spPr/>
        <p:txBody>
          <a:bodyPr>
            <a:normAutofit/>
          </a:bodyPr>
          <a:lstStyle/>
          <a:p>
            <a:r>
              <a:rPr lang="en-CA"/>
              <a:t>Environmental factors contributing to obesity</a:t>
            </a:r>
          </a:p>
        </p:txBody>
      </p:sp>
      <p:sp>
        <p:nvSpPr>
          <p:cNvPr id="4" name="Rectangle 3">
            <a:extLst>
              <a:ext uri="{FF2B5EF4-FFF2-40B4-BE49-F238E27FC236}">
                <a16:creationId xmlns:a16="http://schemas.microsoft.com/office/drawing/2014/main" id="{07598594-CBD5-4D8C-832B-6F926F4E6F11}"/>
              </a:ext>
            </a:extLst>
          </p:cNvPr>
          <p:cNvSpPr/>
          <p:nvPr/>
        </p:nvSpPr>
        <p:spPr>
          <a:xfrm>
            <a:off x="0" y="1993274"/>
            <a:ext cx="12192000" cy="333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CC026F6D-6D0B-D026-4B44-57CB25BC12CC}"/>
              </a:ext>
            </a:extLst>
          </p:cNvPr>
          <p:cNvSpPr>
            <a:spLocks noGrp="1"/>
          </p:cNvSpPr>
          <p:nvPr>
            <p:ph type="body" sz="quarter" idx="13"/>
          </p:nvPr>
        </p:nvSpPr>
        <p:spPr>
          <a:xfrm>
            <a:off x="647999" y="6215470"/>
            <a:ext cx="10794358" cy="318530"/>
          </a:xfrm>
        </p:spPr>
        <p:txBody>
          <a:bodyPr/>
          <a:lstStyle/>
          <a:p>
            <a:r>
              <a:rPr lang="en-CA" sz="1000" i="0" dirty="0"/>
              <a:t>1.. </a:t>
            </a:r>
            <a:r>
              <a:rPr lang="en-CA" sz="1000" i="0" dirty="0" err="1"/>
              <a:t>Lakerveld</a:t>
            </a:r>
            <a:r>
              <a:rPr lang="en-CA" sz="1000" i="0" dirty="0"/>
              <a:t> J et al. </a:t>
            </a:r>
            <a:r>
              <a:rPr lang="en-CA" sz="1000" i="0" dirty="0" err="1"/>
              <a:t>Obes</a:t>
            </a:r>
            <a:r>
              <a:rPr lang="en-CA" sz="1000" i="0" dirty="0"/>
              <a:t> Facts 2017;10(3):216</a:t>
            </a:r>
            <a:r>
              <a:rPr lang="en-CA" sz="1000" i="0" dirty="0">
                <a:cs typeface="Calibri" panose="020F0502020204030204" pitchFamily="34" charset="0"/>
              </a:rPr>
              <a:t>–2</a:t>
            </a:r>
            <a:r>
              <a:rPr lang="en-CA" sz="1000" i="0" dirty="0"/>
              <a:t>22; 2. Meldrum DR et al. </a:t>
            </a:r>
            <a:r>
              <a:rPr lang="en-CA" sz="1000" i="0" dirty="0" err="1"/>
              <a:t>Fertil</a:t>
            </a:r>
            <a:r>
              <a:rPr lang="en-CA" sz="1000" i="0" dirty="0"/>
              <a:t> </a:t>
            </a:r>
            <a:r>
              <a:rPr lang="en-CA" sz="1000" i="0" dirty="0" err="1"/>
              <a:t>Steril</a:t>
            </a:r>
            <a:r>
              <a:rPr lang="en-CA" sz="1000" i="0" dirty="0"/>
              <a:t> 2017;107(4):833</a:t>
            </a:r>
            <a:r>
              <a:rPr lang="en-CA" sz="1000" i="0" dirty="0">
                <a:cs typeface="Calibri" panose="020F0502020204030204" pitchFamily="34" charset="0"/>
              </a:rPr>
              <a:t>–83</a:t>
            </a:r>
            <a:r>
              <a:rPr lang="en-CA" sz="1000" i="0" dirty="0"/>
              <a:t>9.</a:t>
            </a:r>
          </a:p>
        </p:txBody>
      </p:sp>
      <p:grpSp>
        <p:nvGrpSpPr>
          <p:cNvPr id="33" name="Group 32">
            <a:extLst>
              <a:ext uri="{FF2B5EF4-FFF2-40B4-BE49-F238E27FC236}">
                <a16:creationId xmlns:a16="http://schemas.microsoft.com/office/drawing/2014/main" id="{B8F6F969-223A-867E-1DE9-7F7823FA1E4C}"/>
              </a:ext>
            </a:extLst>
          </p:cNvPr>
          <p:cNvGrpSpPr/>
          <p:nvPr/>
        </p:nvGrpSpPr>
        <p:grpSpPr>
          <a:xfrm>
            <a:off x="1021334" y="2141914"/>
            <a:ext cx="10149332" cy="3175858"/>
            <a:chOff x="1065853" y="1923922"/>
            <a:chExt cx="10149332" cy="3175858"/>
          </a:xfrm>
        </p:grpSpPr>
        <p:sp>
          <p:nvSpPr>
            <p:cNvPr id="9" name="Oval 8">
              <a:extLst>
                <a:ext uri="{FF2B5EF4-FFF2-40B4-BE49-F238E27FC236}">
                  <a16:creationId xmlns:a16="http://schemas.microsoft.com/office/drawing/2014/main" id="{DD246B48-E2FE-AB99-7B06-71D0AE8FCAEC}"/>
                </a:ext>
              </a:extLst>
            </p:cNvPr>
            <p:cNvSpPr/>
            <p:nvPr/>
          </p:nvSpPr>
          <p:spPr>
            <a:xfrm>
              <a:off x="5211151" y="2662177"/>
              <a:ext cx="1728000" cy="17280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tx1"/>
                </a:solidFill>
              </a:endParaRPr>
            </a:p>
          </p:txBody>
        </p:sp>
        <p:sp>
          <p:nvSpPr>
            <p:cNvPr id="10" name="TextBox 9">
              <a:extLst>
                <a:ext uri="{FF2B5EF4-FFF2-40B4-BE49-F238E27FC236}">
                  <a16:creationId xmlns:a16="http://schemas.microsoft.com/office/drawing/2014/main" id="{C07AB6E2-DD5F-9624-850A-70A5179B999F}"/>
                </a:ext>
              </a:extLst>
            </p:cNvPr>
            <p:cNvSpPr txBox="1"/>
            <p:nvPr/>
          </p:nvSpPr>
          <p:spPr>
            <a:xfrm>
              <a:off x="4978863" y="3211008"/>
              <a:ext cx="2202305" cy="584775"/>
            </a:xfrm>
            <a:prstGeom prst="rect">
              <a:avLst/>
            </a:prstGeom>
            <a:noFill/>
          </p:spPr>
          <p:txBody>
            <a:bodyPr wrap="square" rtlCol="0">
              <a:spAutoFit/>
            </a:bodyPr>
            <a:lstStyle/>
            <a:p>
              <a:pPr algn="ctr"/>
              <a:r>
                <a:rPr lang="en-CA" sz="1600" b="1">
                  <a:solidFill>
                    <a:schemeClr val="bg1"/>
                  </a:solidFill>
                </a:rPr>
                <a:t>Obesogenic environment</a:t>
              </a:r>
              <a:r>
                <a:rPr lang="en-CA" sz="1600" b="1" baseline="30000">
                  <a:solidFill>
                    <a:schemeClr val="bg1"/>
                  </a:solidFill>
                </a:rPr>
                <a:t>1,2</a:t>
              </a:r>
            </a:p>
          </p:txBody>
        </p:sp>
        <p:grpSp>
          <p:nvGrpSpPr>
            <p:cNvPr id="32" name="Group 31">
              <a:extLst>
                <a:ext uri="{FF2B5EF4-FFF2-40B4-BE49-F238E27FC236}">
                  <a16:creationId xmlns:a16="http://schemas.microsoft.com/office/drawing/2014/main" id="{B2AA226F-BE9A-A507-C539-09EFFC3B3250}"/>
                </a:ext>
              </a:extLst>
            </p:cNvPr>
            <p:cNvGrpSpPr/>
            <p:nvPr/>
          </p:nvGrpSpPr>
          <p:grpSpPr>
            <a:xfrm>
              <a:off x="6582302" y="2258521"/>
              <a:ext cx="1188001" cy="1188000"/>
              <a:chOff x="6582302" y="2357377"/>
              <a:chExt cx="1188001" cy="1188000"/>
            </a:xfrm>
          </p:grpSpPr>
          <p:sp>
            <p:nvSpPr>
              <p:cNvPr id="11" name="Oval 10">
                <a:extLst>
                  <a:ext uri="{FF2B5EF4-FFF2-40B4-BE49-F238E27FC236}">
                    <a16:creationId xmlns:a16="http://schemas.microsoft.com/office/drawing/2014/main" id="{6DC6CA61-9581-705E-66EA-2D8722C6216E}"/>
                  </a:ext>
                </a:extLst>
              </p:cNvPr>
              <p:cNvSpPr/>
              <p:nvPr/>
            </p:nvSpPr>
            <p:spPr>
              <a:xfrm>
                <a:off x="6582303" y="2357377"/>
                <a:ext cx="1188000" cy="1188000"/>
              </a:xfrm>
              <a:prstGeom prst="ellipse">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TextBox 11">
                <a:extLst>
                  <a:ext uri="{FF2B5EF4-FFF2-40B4-BE49-F238E27FC236}">
                    <a16:creationId xmlns:a16="http://schemas.microsoft.com/office/drawing/2014/main" id="{99818BC4-1FDE-6048-B26D-2E7FEC0347FC}"/>
                  </a:ext>
                </a:extLst>
              </p:cNvPr>
              <p:cNvSpPr txBox="1"/>
              <p:nvPr/>
            </p:nvSpPr>
            <p:spPr>
              <a:xfrm>
                <a:off x="6582302" y="2686154"/>
                <a:ext cx="1188001" cy="523220"/>
              </a:xfrm>
              <a:prstGeom prst="rect">
                <a:avLst/>
              </a:prstGeom>
              <a:noFill/>
            </p:spPr>
            <p:txBody>
              <a:bodyPr wrap="square" rtlCol="0">
                <a:spAutoFit/>
              </a:bodyPr>
              <a:lstStyle/>
              <a:p>
                <a:pPr algn="ctr"/>
                <a:r>
                  <a:rPr lang="en-CA" sz="1400">
                    <a:solidFill>
                      <a:schemeClr val="bg1"/>
                    </a:solidFill>
                  </a:rPr>
                  <a:t>Built environment</a:t>
                </a:r>
              </a:p>
            </p:txBody>
          </p:sp>
        </p:grpSp>
        <p:sp>
          <p:nvSpPr>
            <p:cNvPr id="13" name="Oval 12">
              <a:extLst>
                <a:ext uri="{FF2B5EF4-FFF2-40B4-BE49-F238E27FC236}">
                  <a16:creationId xmlns:a16="http://schemas.microsoft.com/office/drawing/2014/main" id="{DEB527FB-BBF6-A95B-22CC-23C9364A9A60}"/>
                </a:ext>
              </a:extLst>
            </p:cNvPr>
            <p:cNvSpPr/>
            <p:nvPr/>
          </p:nvSpPr>
          <p:spPr>
            <a:xfrm>
              <a:off x="6582303" y="3625553"/>
              <a:ext cx="1188000" cy="1188000"/>
            </a:xfrm>
            <a:prstGeom prst="ellipse">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TextBox 13">
              <a:extLst>
                <a:ext uri="{FF2B5EF4-FFF2-40B4-BE49-F238E27FC236}">
                  <a16:creationId xmlns:a16="http://schemas.microsoft.com/office/drawing/2014/main" id="{EC6E8FCC-D460-EA7E-894A-A28AB07ED860}"/>
                </a:ext>
              </a:extLst>
            </p:cNvPr>
            <p:cNvSpPr txBox="1"/>
            <p:nvPr/>
          </p:nvSpPr>
          <p:spPr>
            <a:xfrm>
              <a:off x="6494810" y="3957943"/>
              <a:ext cx="1370216" cy="523220"/>
            </a:xfrm>
            <a:prstGeom prst="rect">
              <a:avLst/>
            </a:prstGeom>
            <a:noFill/>
          </p:spPr>
          <p:txBody>
            <a:bodyPr wrap="square" rtlCol="0">
              <a:spAutoFit/>
            </a:bodyPr>
            <a:lstStyle/>
            <a:p>
              <a:pPr algn="ctr"/>
              <a:r>
                <a:rPr lang="en-CA" sz="1400">
                  <a:solidFill>
                    <a:schemeClr val="bg1"/>
                  </a:solidFill>
                </a:rPr>
                <a:t>Psychological attributes</a:t>
              </a:r>
            </a:p>
          </p:txBody>
        </p:sp>
        <p:sp>
          <p:nvSpPr>
            <p:cNvPr id="16" name="TextBox 15">
              <a:extLst>
                <a:ext uri="{FF2B5EF4-FFF2-40B4-BE49-F238E27FC236}">
                  <a16:creationId xmlns:a16="http://schemas.microsoft.com/office/drawing/2014/main" id="{BE1DD755-7A65-ACC0-242B-D84214DF14D3}"/>
                </a:ext>
              </a:extLst>
            </p:cNvPr>
            <p:cNvSpPr txBox="1"/>
            <p:nvPr/>
          </p:nvSpPr>
          <p:spPr>
            <a:xfrm>
              <a:off x="7851170" y="1923922"/>
              <a:ext cx="3364015" cy="2031325"/>
            </a:xfrm>
            <a:prstGeom prst="rect">
              <a:avLst/>
            </a:prstGeom>
            <a:noFill/>
          </p:spPr>
          <p:txBody>
            <a:bodyPr wrap="square">
              <a:spAutoFit/>
            </a:bodyPr>
            <a:lstStyle/>
            <a:p>
              <a:r>
                <a:rPr lang="en-CA" sz="1400"/>
                <a:t>Physical features that reduce accessibility to or the need for physical activities:</a:t>
              </a:r>
            </a:p>
            <a:p>
              <a:pPr marL="285750" indent="-285750">
                <a:buFont typeface="Arial" panose="020B0604020202020204" pitchFamily="34" charset="0"/>
                <a:buChar char="•"/>
              </a:pPr>
              <a:r>
                <a:rPr lang="en-CA" sz="1400"/>
                <a:t>Passive entertainment</a:t>
              </a:r>
            </a:p>
            <a:p>
              <a:pPr marL="285750" indent="-285750">
                <a:buFont typeface="Arial" panose="020B0604020202020204" pitchFamily="34" charset="0"/>
                <a:buChar char="•"/>
              </a:pPr>
              <a:r>
                <a:rPr lang="en-CA" sz="1400"/>
                <a:t>Social media </a:t>
              </a:r>
            </a:p>
            <a:p>
              <a:pPr marL="285750" indent="-285750">
                <a:buFont typeface="Arial" panose="020B0604020202020204" pitchFamily="34" charset="0"/>
                <a:buChar char="•"/>
              </a:pPr>
              <a:r>
                <a:rPr lang="en-CA" sz="1400"/>
                <a:t>Convenience services</a:t>
              </a:r>
            </a:p>
            <a:p>
              <a:pPr marL="285750" indent="-285750">
                <a:buFont typeface="Arial" panose="020B0604020202020204" pitchFamily="34" charset="0"/>
                <a:buChar char="•"/>
              </a:pPr>
              <a:r>
                <a:rPr lang="en-US" sz="1400"/>
                <a:t>Urban sprawl</a:t>
              </a:r>
            </a:p>
            <a:p>
              <a:pPr marL="285750" indent="-285750">
                <a:buFont typeface="Arial" panose="020B0604020202020204" pitchFamily="34" charset="0"/>
                <a:buChar char="•"/>
              </a:pPr>
              <a:r>
                <a:rPr lang="en-US" sz="1400"/>
                <a:t>Land-use mix</a:t>
              </a:r>
            </a:p>
            <a:p>
              <a:pPr marL="285750" indent="-285750">
                <a:buFont typeface="Arial" panose="020B0604020202020204" pitchFamily="34" charset="0"/>
                <a:buChar char="•"/>
              </a:pPr>
              <a:endParaRPr lang="en-CA" sz="1400"/>
            </a:p>
          </p:txBody>
        </p:sp>
        <p:sp>
          <p:nvSpPr>
            <p:cNvPr id="17" name="Oval 16">
              <a:extLst>
                <a:ext uri="{FF2B5EF4-FFF2-40B4-BE49-F238E27FC236}">
                  <a16:creationId xmlns:a16="http://schemas.microsoft.com/office/drawing/2014/main" id="{9B4B3D02-A1A2-7A56-3D83-EC1AAE357BC9}"/>
                </a:ext>
              </a:extLst>
            </p:cNvPr>
            <p:cNvSpPr/>
            <p:nvPr/>
          </p:nvSpPr>
          <p:spPr>
            <a:xfrm>
              <a:off x="4343669" y="3625553"/>
              <a:ext cx="1188000" cy="1188000"/>
            </a:xfrm>
            <a:prstGeom prst="ellipse">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TextBox 17">
              <a:extLst>
                <a:ext uri="{FF2B5EF4-FFF2-40B4-BE49-F238E27FC236}">
                  <a16:creationId xmlns:a16="http://schemas.microsoft.com/office/drawing/2014/main" id="{5267410C-276F-2516-B692-F8BAFE028D6B}"/>
                </a:ext>
              </a:extLst>
            </p:cNvPr>
            <p:cNvSpPr txBox="1"/>
            <p:nvPr/>
          </p:nvSpPr>
          <p:spPr>
            <a:xfrm>
              <a:off x="4252561" y="3957943"/>
              <a:ext cx="1370216" cy="523220"/>
            </a:xfrm>
            <a:prstGeom prst="rect">
              <a:avLst/>
            </a:prstGeom>
            <a:noFill/>
          </p:spPr>
          <p:txBody>
            <a:bodyPr wrap="square" rtlCol="0">
              <a:spAutoFit/>
            </a:bodyPr>
            <a:lstStyle/>
            <a:p>
              <a:pPr algn="ctr"/>
              <a:r>
                <a:rPr lang="en-CA" sz="1400">
                  <a:solidFill>
                    <a:schemeClr val="bg1"/>
                  </a:solidFill>
                </a:rPr>
                <a:t>Food consumption</a:t>
              </a:r>
            </a:p>
          </p:txBody>
        </p:sp>
        <p:sp>
          <p:nvSpPr>
            <p:cNvPr id="20" name="TextBox 19">
              <a:extLst>
                <a:ext uri="{FF2B5EF4-FFF2-40B4-BE49-F238E27FC236}">
                  <a16:creationId xmlns:a16="http://schemas.microsoft.com/office/drawing/2014/main" id="{04D380F8-DEB7-35D2-74C4-01401B34E591}"/>
                </a:ext>
              </a:extLst>
            </p:cNvPr>
            <p:cNvSpPr txBox="1"/>
            <p:nvPr/>
          </p:nvSpPr>
          <p:spPr>
            <a:xfrm>
              <a:off x="1536688" y="3930229"/>
              <a:ext cx="2827251" cy="1169551"/>
            </a:xfrm>
            <a:prstGeom prst="rect">
              <a:avLst/>
            </a:prstGeom>
            <a:noFill/>
          </p:spPr>
          <p:txBody>
            <a:bodyPr wrap="square">
              <a:spAutoFit/>
            </a:bodyPr>
            <a:lstStyle/>
            <a:p>
              <a:pPr marL="285750" indent="-285750">
                <a:buFont typeface="Arial" panose="020B0604020202020204" pitchFamily="34" charset="0"/>
                <a:buChar char="•"/>
              </a:pPr>
              <a:r>
                <a:rPr lang="en-CA" sz="1400"/>
                <a:t>Excess supply of calorie-dense foods</a:t>
              </a:r>
            </a:p>
            <a:p>
              <a:pPr marL="285750" indent="-285750">
                <a:buFont typeface="Arial" panose="020B0604020202020204" pitchFamily="34" charset="0"/>
                <a:buChar char="•"/>
              </a:pPr>
              <a:r>
                <a:rPr lang="en-CA" sz="1400"/>
                <a:t>Increased portion sizes now the norm</a:t>
              </a:r>
            </a:p>
            <a:p>
              <a:pPr marL="285750" indent="-285750">
                <a:buFont typeface="Arial" panose="020B0604020202020204" pitchFamily="34" charset="0"/>
                <a:buChar char="•"/>
              </a:pPr>
              <a:r>
                <a:rPr lang="en-CA" sz="1400"/>
                <a:t>High-energy processed foods </a:t>
              </a:r>
            </a:p>
          </p:txBody>
        </p:sp>
        <p:sp>
          <p:nvSpPr>
            <p:cNvPr id="22" name="TextBox 21">
              <a:extLst>
                <a:ext uri="{FF2B5EF4-FFF2-40B4-BE49-F238E27FC236}">
                  <a16:creationId xmlns:a16="http://schemas.microsoft.com/office/drawing/2014/main" id="{2D1935C9-F914-D1CD-6CB5-DCB30908FAD5}"/>
                </a:ext>
              </a:extLst>
            </p:cNvPr>
            <p:cNvSpPr txBox="1"/>
            <p:nvPr/>
          </p:nvSpPr>
          <p:spPr>
            <a:xfrm>
              <a:off x="7866635" y="3930229"/>
              <a:ext cx="2401830" cy="738664"/>
            </a:xfrm>
            <a:prstGeom prst="rect">
              <a:avLst/>
            </a:prstGeom>
            <a:noFill/>
          </p:spPr>
          <p:txBody>
            <a:bodyPr wrap="square">
              <a:spAutoFit/>
            </a:bodyPr>
            <a:lstStyle/>
            <a:p>
              <a:pPr marL="285750" indent="-285750">
                <a:buFont typeface="Arial" panose="020B0604020202020204" pitchFamily="34" charset="0"/>
                <a:buChar char="•"/>
              </a:pPr>
              <a:r>
                <a:rPr lang="en-US" sz="1400"/>
                <a:t>Lack of sleep</a:t>
              </a:r>
            </a:p>
            <a:p>
              <a:pPr marL="285750" indent="-285750">
                <a:buFont typeface="Arial" panose="020B0604020202020204" pitchFamily="34" charset="0"/>
                <a:buChar char="•"/>
              </a:pPr>
              <a:r>
                <a:rPr lang="en-US" sz="1400"/>
                <a:t>High stress levels</a:t>
              </a:r>
            </a:p>
            <a:p>
              <a:pPr marL="285750" indent="-285750">
                <a:buFont typeface="Arial" panose="020B0604020202020204" pitchFamily="34" charset="0"/>
                <a:buChar char="•"/>
              </a:pPr>
              <a:r>
                <a:rPr lang="en-US" sz="1400"/>
                <a:t>Learned activity patterns</a:t>
              </a:r>
            </a:p>
          </p:txBody>
        </p:sp>
        <p:grpSp>
          <p:nvGrpSpPr>
            <p:cNvPr id="31" name="Group 30">
              <a:extLst>
                <a:ext uri="{FF2B5EF4-FFF2-40B4-BE49-F238E27FC236}">
                  <a16:creationId xmlns:a16="http://schemas.microsoft.com/office/drawing/2014/main" id="{04F597C7-2D58-3D16-5275-6B1223E04BCB}"/>
                </a:ext>
              </a:extLst>
            </p:cNvPr>
            <p:cNvGrpSpPr/>
            <p:nvPr/>
          </p:nvGrpSpPr>
          <p:grpSpPr>
            <a:xfrm>
              <a:off x="4343669" y="2258521"/>
              <a:ext cx="1188000" cy="1188000"/>
              <a:chOff x="4343669" y="2357377"/>
              <a:chExt cx="1188000" cy="1188000"/>
            </a:xfrm>
          </p:grpSpPr>
          <p:sp>
            <p:nvSpPr>
              <p:cNvPr id="23" name="Oval 22">
                <a:extLst>
                  <a:ext uri="{FF2B5EF4-FFF2-40B4-BE49-F238E27FC236}">
                    <a16:creationId xmlns:a16="http://schemas.microsoft.com/office/drawing/2014/main" id="{127DD0AC-7B7F-92A1-6ED1-5E285A0D330A}"/>
                  </a:ext>
                </a:extLst>
              </p:cNvPr>
              <p:cNvSpPr/>
              <p:nvPr/>
            </p:nvSpPr>
            <p:spPr>
              <a:xfrm>
                <a:off x="4343669" y="2357377"/>
                <a:ext cx="1188000" cy="1188000"/>
              </a:xfrm>
              <a:prstGeom prst="ellipse">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TextBox 23">
                <a:extLst>
                  <a:ext uri="{FF2B5EF4-FFF2-40B4-BE49-F238E27FC236}">
                    <a16:creationId xmlns:a16="http://schemas.microsoft.com/office/drawing/2014/main" id="{380F8F4B-7969-405C-B8A2-5C55334ACB97}"/>
                  </a:ext>
                </a:extLst>
              </p:cNvPr>
              <p:cNvSpPr txBox="1"/>
              <p:nvPr/>
            </p:nvSpPr>
            <p:spPr>
              <a:xfrm>
                <a:off x="4386602" y="2687369"/>
                <a:ext cx="1096288" cy="523220"/>
              </a:xfrm>
              <a:prstGeom prst="rect">
                <a:avLst/>
              </a:prstGeom>
              <a:noFill/>
            </p:spPr>
            <p:txBody>
              <a:bodyPr wrap="square" rtlCol="0">
                <a:spAutoFit/>
              </a:bodyPr>
              <a:lstStyle/>
              <a:p>
                <a:pPr algn="ctr"/>
                <a:r>
                  <a:rPr lang="en-CA" sz="1400">
                    <a:solidFill>
                      <a:schemeClr val="bg1"/>
                    </a:solidFill>
                  </a:rPr>
                  <a:t>Food market</a:t>
                </a:r>
              </a:p>
            </p:txBody>
          </p:sp>
        </p:grpSp>
        <p:sp>
          <p:nvSpPr>
            <p:cNvPr id="26" name="TextBox 25">
              <a:extLst>
                <a:ext uri="{FF2B5EF4-FFF2-40B4-BE49-F238E27FC236}">
                  <a16:creationId xmlns:a16="http://schemas.microsoft.com/office/drawing/2014/main" id="{35A717DC-DB30-C908-6C03-9238AB7CDC29}"/>
                </a:ext>
              </a:extLst>
            </p:cNvPr>
            <p:cNvSpPr txBox="1"/>
            <p:nvPr/>
          </p:nvSpPr>
          <p:spPr>
            <a:xfrm>
              <a:off x="1065853" y="1923922"/>
              <a:ext cx="3186708" cy="1815882"/>
            </a:xfrm>
            <a:prstGeom prst="rect">
              <a:avLst/>
            </a:prstGeom>
            <a:noFill/>
          </p:spPr>
          <p:txBody>
            <a:bodyPr wrap="square">
              <a:spAutoFit/>
            </a:bodyPr>
            <a:lstStyle/>
            <a:p>
              <a:pPr marL="285750" indent="-285750">
                <a:buFont typeface="Arial" panose="020B0604020202020204" pitchFamily="34" charset="0"/>
                <a:buChar char="•"/>
              </a:pPr>
              <a:r>
                <a:rPr lang="en-US" sz="1400"/>
                <a:t>Abundance and variety of food</a:t>
              </a:r>
            </a:p>
            <a:p>
              <a:pPr marL="285750" indent="-285750">
                <a:buFont typeface="Arial" panose="020B0604020202020204" pitchFamily="34" charset="0"/>
                <a:buChar char="•"/>
              </a:pPr>
              <a:r>
                <a:rPr lang="en-US" sz="1400"/>
                <a:t>Added Sugar:</a:t>
              </a:r>
            </a:p>
            <a:p>
              <a:pPr marL="742950" lvl="1" indent="-285750">
                <a:buFont typeface="Arial" panose="020B0604020202020204" pitchFamily="34" charset="0"/>
                <a:buChar char="•"/>
              </a:pPr>
              <a:r>
                <a:rPr lang="en-US" sz="1400"/>
                <a:t>An inexpensive way to make food products tastier, which increases sales </a:t>
              </a:r>
            </a:p>
            <a:p>
              <a:pPr marL="742950" lvl="1" indent="-285750">
                <a:buFont typeface="Arial" panose="020B0604020202020204" pitchFamily="34" charset="0"/>
                <a:buChar char="•"/>
              </a:pPr>
              <a:r>
                <a:rPr lang="en-US" sz="1400"/>
                <a:t>Unfortunate consequence of “low fat” products – less fat, more sugar</a:t>
              </a:r>
            </a:p>
          </p:txBody>
        </p:sp>
      </p:grpSp>
      <p:sp>
        <p:nvSpPr>
          <p:cNvPr id="25" name="TextBox 24">
            <a:extLst>
              <a:ext uri="{FF2B5EF4-FFF2-40B4-BE49-F238E27FC236}">
                <a16:creationId xmlns:a16="http://schemas.microsoft.com/office/drawing/2014/main" id="{2CFDB57C-A383-3EE8-9A64-1B96FAAA0FCE}"/>
              </a:ext>
            </a:extLst>
          </p:cNvPr>
          <p:cNvSpPr txBox="1"/>
          <p:nvPr/>
        </p:nvSpPr>
        <p:spPr>
          <a:xfrm>
            <a:off x="215900" y="5669612"/>
            <a:ext cx="11760200" cy="369332"/>
          </a:xfrm>
          <a:prstGeom prst="rect">
            <a:avLst/>
          </a:prstGeom>
          <a:solidFill>
            <a:schemeClr val="tx1"/>
          </a:solidFill>
        </p:spPr>
        <p:txBody>
          <a:bodyPr wrap="square">
            <a:spAutoFit/>
          </a:bodyPr>
          <a:lstStyle/>
          <a:p>
            <a:pPr algn="ctr"/>
            <a:r>
              <a:rPr lang="en-CA">
                <a:solidFill>
                  <a:schemeClr val="bg1"/>
                </a:solidFill>
              </a:rPr>
              <a:t>A </a:t>
            </a:r>
            <a:r>
              <a:rPr lang="en-CA" b="1">
                <a:solidFill>
                  <a:schemeClr val="bg1"/>
                </a:solidFill>
              </a:rPr>
              <a:t>genetically predisposed </a:t>
            </a:r>
            <a:r>
              <a:rPr lang="en-CA">
                <a:solidFill>
                  <a:schemeClr val="bg1"/>
                </a:solidFill>
              </a:rPr>
              <a:t>person will respond to this environment unfavorably with increased caloric intake</a:t>
            </a:r>
          </a:p>
        </p:txBody>
      </p:sp>
    </p:spTree>
    <p:extLst>
      <p:ext uri="{BB962C8B-B14F-4D97-AF65-F5344CB8AC3E}">
        <p14:creationId xmlns:p14="http://schemas.microsoft.com/office/powerpoint/2010/main" val="240294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dirty="0">
                <a:solidFill>
                  <a:prstClr val="black"/>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14F082C8-5099-7350-D19C-C73DBD07A8E0}"/>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August 2023</a:t>
            </a:r>
          </a:p>
        </p:txBody>
      </p:sp>
      <p:graphicFrame>
        <p:nvGraphicFramePr>
          <p:cNvPr id="5" name="Object 4">
            <a:extLst>
              <a:ext uri="{FF2B5EF4-FFF2-40B4-BE49-F238E27FC236}">
                <a16:creationId xmlns:a16="http://schemas.microsoft.com/office/drawing/2014/main" id="{A7AE3B97-8E28-0EAA-1666-DA91A1400510}"/>
              </a:ext>
            </a:extLst>
          </p:cNvPr>
          <p:cNvGraphicFramePr>
            <a:graphicFrameLocks noChangeAspect="1"/>
          </p:cNvGraphicFramePr>
          <p:nvPr>
            <p:extLst>
              <p:ext uri="{D42A27DB-BD31-4B8C-83A1-F6EECF244321}">
                <p14:modId xmlns:p14="http://schemas.microsoft.com/office/powerpoint/2010/main" val="2805287102"/>
              </p:ext>
            </p:extLst>
          </p:nvPr>
        </p:nvGraphicFramePr>
        <p:xfrm>
          <a:off x="9865567" y="4618329"/>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282" imgH="792515" progId="Word.Document.12">
                  <p:embed/>
                </p:oleObj>
              </mc:Choice>
              <mc:Fallback>
                <p:oleObj name="Document" showAsIcon="1" r:id="rId2" imgW="914282" imgH="792515" progId="Word.Document.12">
                  <p:embed/>
                  <p:pic>
                    <p:nvPicPr>
                      <p:cNvPr id="5" name="Object 4">
                        <a:extLst>
                          <a:ext uri="{FF2B5EF4-FFF2-40B4-BE49-F238E27FC236}">
                            <a16:creationId xmlns:a16="http://schemas.microsoft.com/office/drawing/2014/main" id="{A7AE3B97-8E28-0EAA-1666-DA91A1400510}"/>
                          </a:ext>
                        </a:extLst>
                      </p:cNvPr>
                      <p:cNvPicPr/>
                      <p:nvPr/>
                    </p:nvPicPr>
                    <p:blipFill>
                      <a:blip r:embed="rId3"/>
                      <a:stretch>
                        <a:fillRect/>
                      </a:stretch>
                    </p:blipFill>
                    <p:spPr>
                      <a:xfrm>
                        <a:off x="9865567" y="461832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836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0B2B-0623-4CEC-A147-531DE127CF0B}"/>
              </a:ext>
            </a:extLst>
          </p:cNvPr>
          <p:cNvSpPr>
            <a:spLocks noGrp="1"/>
          </p:cNvSpPr>
          <p:nvPr>
            <p:ph type="title"/>
          </p:nvPr>
        </p:nvSpPr>
        <p:spPr/>
        <p:txBody>
          <a:bodyPr>
            <a:normAutofit/>
          </a:bodyPr>
          <a:lstStyle/>
          <a:p>
            <a:r>
              <a:rPr lang="en-US"/>
              <a:t>Obesity and social determinants of health</a:t>
            </a:r>
          </a:p>
        </p:txBody>
      </p:sp>
      <p:sp>
        <p:nvSpPr>
          <p:cNvPr id="4" name="Text Placeholder 3">
            <a:extLst>
              <a:ext uri="{FF2B5EF4-FFF2-40B4-BE49-F238E27FC236}">
                <a16:creationId xmlns:a16="http://schemas.microsoft.com/office/drawing/2014/main" id="{79C8B57D-A7F2-D30E-A75F-BCC991F6162F}"/>
              </a:ext>
            </a:extLst>
          </p:cNvPr>
          <p:cNvSpPr>
            <a:spLocks noGrp="1"/>
          </p:cNvSpPr>
          <p:nvPr>
            <p:ph type="body" sz="quarter" idx="13"/>
          </p:nvPr>
        </p:nvSpPr>
        <p:spPr>
          <a:xfrm>
            <a:off x="647999" y="6210000"/>
            <a:ext cx="10424198" cy="324000"/>
          </a:xfrm>
        </p:spPr>
        <p:txBody>
          <a:bodyPr/>
          <a:lstStyle/>
          <a:p>
            <a:r>
              <a:rPr lang="en-US" sz="1000" i="0" dirty="0"/>
              <a:t>U.S. Centers for Disease Control and Prevention. </a:t>
            </a:r>
            <a:r>
              <a:rPr lang="en-US" sz="1000" i="0" dirty="0">
                <a:hlinkClick r:id="rId3">
                  <a:extLst>
                    <a:ext uri="{A12FA001-AC4F-418D-AE19-62706E023703}">
                      <ahyp:hlinkClr xmlns:ahyp="http://schemas.microsoft.com/office/drawing/2018/hyperlinkcolor" val="tx"/>
                    </a:ext>
                  </a:extLst>
                </a:hlinkClick>
              </a:rPr>
              <a:t>www.cdc.gov/obesity/index.html</a:t>
            </a:r>
            <a:br>
              <a:rPr lang="en-US" sz="1000" i="0" dirty="0"/>
            </a:br>
            <a:r>
              <a:rPr lang="en-US" sz="1000" i="0" dirty="0"/>
              <a:t>May AL, et al. MMWR Morbidity and Mortality Weekly Report. 2013:62(3 Supplement):118</a:t>
            </a:r>
            <a:r>
              <a:rPr lang="en-US" sz="1000" i="0" dirty="0">
                <a:cs typeface="Calibri" panose="020F0502020204030204" pitchFamily="34" charset="0"/>
              </a:rPr>
              <a:t>–1</a:t>
            </a:r>
            <a:r>
              <a:rPr lang="en-US" sz="1000" i="0" dirty="0"/>
              <a:t>28.</a:t>
            </a:r>
          </a:p>
        </p:txBody>
      </p:sp>
      <p:grpSp>
        <p:nvGrpSpPr>
          <p:cNvPr id="3" name="Group 3">
            <a:extLst>
              <a:ext uri="{FF2B5EF4-FFF2-40B4-BE49-F238E27FC236}">
                <a16:creationId xmlns:a16="http://schemas.microsoft.com/office/drawing/2014/main" id="{CEB7DA30-973C-43BD-BA08-55915BB5A190}"/>
              </a:ext>
            </a:extLst>
          </p:cNvPr>
          <p:cNvGrpSpPr/>
          <p:nvPr/>
        </p:nvGrpSpPr>
        <p:grpSpPr>
          <a:xfrm>
            <a:off x="1063439" y="2154598"/>
            <a:ext cx="10065122" cy="3915943"/>
            <a:chOff x="-143217" y="2588048"/>
            <a:chExt cx="9945062" cy="3341409"/>
          </a:xfrm>
        </p:grpSpPr>
        <p:sp>
          <p:nvSpPr>
            <p:cNvPr id="5" name="Oval 4">
              <a:extLst>
                <a:ext uri="{FF2B5EF4-FFF2-40B4-BE49-F238E27FC236}">
                  <a16:creationId xmlns:a16="http://schemas.microsoft.com/office/drawing/2014/main" id="{AC2A7C58-E2E6-466F-88F0-5087CE1A7754}"/>
                </a:ext>
              </a:extLst>
            </p:cNvPr>
            <p:cNvSpPr/>
            <p:nvPr/>
          </p:nvSpPr>
          <p:spPr>
            <a:xfrm>
              <a:off x="-143217" y="3319264"/>
              <a:ext cx="3657602" cy="1456453"/>
            </a:xfrm>
            <a:prstGeom prst="ellipse">
              <a:avLst/>
            </a:prstGeom>
            <a:solidFill>
              <a:schemeClr val="tx1">
                <a:lumMod val="85000"/>
                <a:lumOff val="1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tIns="36576" rIns="60960" bIns="36576" rtlCol="0" anchor="ctr"/>
            <a:lstStyle/>
            <a:p>
              <a:pPr algn="ctr">
                <a:lnSpc>
                  <a:spcPct val="90000"/>
                </a:lnSpc>
              </a:pPr>
              <a:r>
                <a:rPr lang="en-US" sz="2400" b="1">
                  <a:solidFill>
                    <a:schemeClr val="bg1"/>
                  </a:solidFill>
                </a:rPr>
                <a:t>Obesity risk associated with…</a:t>
              </a:r>
              <a:endParaRPr lang="en-US" sz="2400" b="1" baseline="30000">
                <a:solidFill>
                  <a:schemeClr val="bg1"/>
                </a:solidFill>
              </a:endParaRPr>
            </a:p>
          </p:txBody>
        </p:sp>
        <p:sp>
          <p:nvSpPr>
            <p:cNvPr id="6" name="Oval 5">
              <a:extLst>
                <a:ext uri="{FF2B5EF4-FFF2-40B4-BE49-F238E27FC236}">
                  <a16:creationId xmlns:a16="http://schemas.microsoft.com/office/drawing/2014/main" id="{9ABF572F-11D6-4AA4-91E0-CF740C8F0EA4}"/>
                </a:ext>
              </a:extLst>
            </p:cNvPr>
            <p:cNvSpPr/>
            <p:nvPr/>
          </p:nvSpPr>
          <p:spPr>
            <a:xfrm>
              <a:off x="3823126" y="2854059"/>
              <a:ext cx="1732160" cy="95858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Low income</a:t>
              </a:r>
            </a:p>
          </p:txBody>
        </p:sp>
        <p:sp>
          <p:nvSpPr>
            <p:cNvPr id="7" name="Oval 6">
              <a:extLst>
                <a:ext uri="{FF2B5EF4-FFF2-40B4-BE49-F238E27FC236}">
                  <a16:creationId xmlns:a16="http://schemas.microsoft.com/office/drawing/2014/main" id="{620629AB-B551-4F08-8767-A9EBC5CA7B97}"/>
                </a:ext>
              </a:extLst>
            </p:cNvPr>
            <p:cNvSpPr/>
            <p:nvPr/>
          </p:nvSpPr>
          <p:spPr>
            <a:xfrm>
              <a:off x="5699313" y="2588048"/>
              <a:ext cx="2017724" cy="102606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Low education</a:t>
              </a:r>
            </a:p>
          </p:txBody>
        </p:sp>
        <p:sp>
          <p:nvSpPr>
            <p:cNvPr id="8" name="Oval 7">
              <a:extLst>
                <a:ext uri="{FF2B5EF4-FFF2-40B4-BE49-F238E27FC236}">
                  <a16:creationId xmlns:a16="http://schemas.microsoft.com/office/drawing/2014/main" id="{F3A31D83-DEE8-4FDC-A7CC-812B55EDF246}"/>
                </a:ext>
              </a:extLst>
            </p:cNvPr>
            <p:cNvSpPr/>
            <p:nvPr/>
          </p:nvSpPr>
          <p:spPr>
            <a:xfrm>
              <a:off x="7855227" y="2731859"/>
              <a:ext cx="1946618" cy="10260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Food insecurity</a:t>
              </a:r>
            </a:p>
          </p:txBody>
        </p:sp>
        <p:sp>
          <p:nvSpPr>
            <p:cNvPr id="9" name="Oval 8">
              <a:extLst>
                <a:ext uri="{FF2B5EF4-FFF2-40B4-BE49-F238E27FC236}">
                  <a16:creationId xmlns:a16="http://schemas.microsoft.com/office/drawing/2014/main" id="{4E998DF0-9EDE-4D56-A21F-F2981D5933CB}"/>
                </a:ext>
              </a:extLst>
            </p:cNvPr>
            <p:cNvSpPr/>
            <p:nvPr/>
          </p:nvSpPr>
          <p:spPr>
            <a:xfrm>
              <a:off x="3700168" y="4018211"/>
              <a:ext cx="1779628" cy="946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a:solidFill>
                    <a:schemeClr val="tx1"/>
                  </a:solidFill>
                </a:rPr>
                <a:t>Physical inactivity</a:t>
              </a:r>
            </a:p>
          </p:txBody>
        </p:sp>
        <p:sp>
          <p:nvSpPr>
            <p:cNvPr id="10" name="Oval 9">
              <a:extLst>
                <a:ext uri="{FF2B5EF4-FFF2-40B4-BE49-F238E27FC236}">
                  <a16:creationId xmlns:a16="http://schemas.microsoft.com/office/drawing/2014/main" id="{A4D49613-129B-41A8-99E0-5F894F143395}"/>
                </a:ext>
              </a:extLst>
            </p:cNvPr>
            <p:cNvSpPr/>
            <p:nvPr/>
          </p:nvSpPr>
          <p:spPr>
            <a:xfrm>
              <a:off x="4805750" y="4957040"/>
              <a:ext cx="1888075" cy="946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a:solidFill>
                    <a:schemeClr val="tx1"/>
                  </a:solidFill>
                </a:rPr>
                <a:t>Unhealthy diet</a:t>
              </a:r>
            </a:p>
          </p:txBody>
        </p:sp>
        <p:sp>
          <p:nvSpPr>
            <p:cNvPr id="11" name="Oval 10">
              <a:extLst>
                <a:ext uri="{FF2B5EF4-FFF2-40B4-BE49-F238E27FC236}">
                  <a16:creationId xmlns:a16="http://schemas.microsoft.com/office/drawing/2014/main" id="{EC8018EC-0BE0-484C-80FA-74908F34B30E}"/>
                </a:ext>
              </a:extLst>
            </p:cNvPr>
            <p:cNvSpPr/>
            <p:nvPr/>
          </p:nvSpPr>
          <p:spPr>
            <a:xfrm>
              <a:off x="7966526" y="3944078"/>
              <a:ext cx="1779628" cy="946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Eating behavior</a:t>
              </a:r>
            </a:p>
          </p:txBody>
        </p:sp>
        <p:sp>
          <p:nvSpPr>
            <p:cNvPr id="12" name="Oval 11">
              <a:extLst>
                <a:ext uri="{FF2B5EF4-FFF2-40B4-BE49-F238E27FC236}">
                  <a16:creationId xmlns:a16="http://schemas.microsoft.com/office/drawing/2014/main" id="{E1188F03-5FE0-40A2-B040-E5397C990FD9}"/>
                </a:ext>
              </a:extLst>
            </p:cNvPr>
            <p:cNvSpPr/>
            <p:nvPr/>
          </p:nvSpPr>
          <p:spPr>
            <a:xfrm>
              <a:off x="6915063" y="4983320"/>
              <a:ext cx="1779628" cy="946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Minority status</a:t>
              </a:r>
            </a:p>
          </p:txBody>
        </p:sp>
        <p:sp>
          <p:nvSpPr>
            <p:cNvPr id="13" name="Oval 12">
              <a:extLst>
                <a:ext uri="{FF2B5EF4-FFF2-40B4-BE49-F238E27FC236}">
                  <a16:creationId xmlns:a16="http://schemas.microsoft.com/office/drawing/2014/main" id="{FEF02A72-C842-46A5-8A67-9E28C1998013}"/>
                </a:ext>
              </a:extLst>
            </p:cNvPr>
            <p:cNvSpPr/>
            <p:nvPr/>
          </p:nvSpPr>
          <p:spPr>
            <a:xfrm>
              <a:off x="5555286" y="3744696"/>
              <a:ext cx="2269842" cy="113372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Social &amp; societal stressors</a:t>
              </a:r>
            </a:p>
          </p:txBody>
        </p:sp>
      </p:grpSp>
      <p:sp>
        <p:nvSpPr>
          <p:cNvPr id="15" name="TextBox 14">
            <a:extLst>
              <a:ext uri="{FF2B5EF4-FFF2-40B4-BE49-F238E27FC236}">
                <a16:creationId xmlns:a16="http://schemas.microsoft.com/office/drawing/2014/main" id="{96C32906-249A-49E5-9D24-C60A93578FFB}"/>
              </a:ext>
            </a:extLst>
          </p:cNvPr>
          <p:cNvSpPr txBox="1"/>
          <p:nvPr/>
        </p:nvSpPr>
        <p:spPr>
          <a:xfrm>
            <a:off x="797386" y="1383058"/>
            <a:ext cx="10597229" cy="646331"/>
          </a:xfrm>
          <a:prstGeom prst="rect">
            <a:avLst/>
          </a:prstGeom>
          <a:solidFill>
            <a:schemeClr val="accent1"/>
          </a:solidFill>
        </p:spPr>
        <p:txBody>
          <a:bodyPr wrap="square">
            <a:spAutoFit/>
          </a:bodyPr>
          <a:lstStyle/>
          <a:p>
            <a:pPr algn="ctr"/>
            <a:r>
              <a:rPr lang="en-US">
                <a:solidFill>
                  <a:schemeClr val="bg1"/>
                </a:solidFill>
              </a:rPr>
              <a:t>There is persistent substantial disparities among certain population groups, all of which further complicate the efforts to understand, control, and prevent obesity</a:t>
            </a:r>
            <a:endParaRPr lang="en-CA" baseline="30000">
              <a:solidFill>
                <a:schemeClr val="bg1"/>
              </a:solidFill>
            </a:endParaRPr>
          </a:p>
        </p:txBody>
      </p:sp>
    </p:spTree>
    <p:extLst>
      <p:ext uri="{BB962C8B-B14F-4D97-AF65-F5344CB8AC3E}">
        <p14:creationId xmlns:p14="http://schemas.microsoft.com/office/powerpoint/2010/main" val="723285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22BC0A2-9CE1-D20D-2F0D-772AB96090FA}"/>
              </a:ext>
            </a:extLst>
          </p:cNvPr>
          <p:cNvGrpSpPr/>
          <p:nvPr/>
        </p:nvGrpSpPr>
        <p:grpSpPr>
          <a:xfrm>
            <a:off x="4171812" y="2967739"/>
            <a:ext cx="734968" cy="1408684"/>
            <a:chOff x="1191765" y="4486954"/>
            <a:chExt cx="734968" cy="1408684"/>
          </a:xfrm>
        </p:grpSpPr>
        <p:sp>
          <p:nvSpPr>
            <p:cNvPr id="66" name="Freeform 5">
              <a:extLst>
                <a:ext uri="{FF2B5EF4-FFF2-40B4-BE49-F238E27FC236}">
                  <a16:creationId xmlns:a16="http://schemas.microsoft.com/office/drawing/2014/main" id="{ACD3CDF7-961B-0990-46CE-7233A4C73D2E}"/>
                </a:ext>
              </a:extLst>
            </p:cNvPr>
            <p:cNvSpPr>
              <a:spLocks noEditPoints="1"/>
            </p:cNvSpPr>
            <p:nvPr/>
          </p:nvSpPr>
          <p:spPr bwMode="auto">
            <a:xfrm>
              <a:off x="1191765" y="4541615"/>
              <a:ext cx="734968" cy="1354023"/>
            </a:xfrm>
            <a:custGeom>
              <a:avLst/>
              <a:gdLst>
                <a:gd name="T0" fmla="*/ 754 w 766"/>
                <a:gd name="T1" fmla="*/ 645 h 1410"/>
                <a:gd name="T2" fmla="*/ 345 w 766"/>
                <a:gd name="T3" fmla="*/ 971 h 1410"/>
                <a:gd name="T4" fmla="*/ 234 w 766"/>
                <a:gd name="T5" fmla="*/ 889 h 1410"/>
                <a:gd name="T6" fmla="*/ 166 w 766"/>
                <a:gd name="T7" fmla="*/ 1382 h 1410"/>
                <a:gd name="T8" fmla="*/ 152 w 766"/>
                <a:gd name="T9" fmla="*/ 1410 h 1410"/>
                <a:gd name="T10" fmla="*/ 139 w 766"/>
                <a:gd name="T11" fmla="*/ 1381 h 1410"/>
                <a:gd name="T12" fmla="*/ 231 w 766"/>
                <a:gd name="T13" fmla="*/ 860 h 1410"/>
                <a:gd name="T14" fmla="*/ 215 w 766"/>
                <a:gd name="T15" fmla="*/ 727 h 1410"/>
                <a:gd name="T16" fmla="*/ 111 w 766"/>
                <a:gd name="T17" fmla="*/ 923 h 1410"/>
                <a:gd name="T18" fmla="*/ 111 w 766"/>
                <a:gd name="T19" fmla="*/ 1388 h 1410"/>
                <a:gd name="T20" fmla="*/ 83 w 766"/>
                <a:gd name="T21" fmla="*/ 1388 h 1410"/>
                <a:gd name="T22" fmla="*/ 219 w 766"/>
                <a:gd name="T23" fmla="*/ 690 h 1410"/>
                <a:gd name="T24" fmla="*/ 287 w 766"/>
                <a:gd name="T25" fmla="*/ 581 h 1410"/>
                <a:gd name="T26" fmla="*/ 36 w 766"/>
                <a:gd name="T27" fmla="*/ 292 h 1410"/>
                <a:gd name="T28" fmla="*/ 16 w 766"/>
                <a:gd name="T29" fmla="*/ 108 h 1410"/>
                <a:gd name="T30" fmla="*/ 45 w 766"/>
                <a:gd name="T31" fmla="*/ 231 h 1410"/>
                <a:gd name="T32" fmla="*/ 295 w 766"/>
                <a:gd name="T33" fmla="*/ 552 h 1410"/>
                <a:gd name="T34" fmla="*/ 285 w 766"/>
                <a:gd name="T35" fmla="*/ 467 h 1410"/>
                <a:gd name="T36" fmla="*/ 71 w 766"/>
                <a:gd name="T37" fmla="*/ 127 h 1410"/>
                <a:gd name="T38" fmla="*/ 98 w 766"/>
                <a:gd name="T39" fmla="*/ 126 h 1410"/>
                <a:gd name="T40" fmla="*/ 241 w 766"/>
                <a:gd name="T41" fmla="*/ 410 h 1410"/>
                <a:gd name="T42" fmla="*/ 225 w 766"/>
                <a:gd name="T43" fmla="*/ 386 h 1410"/>
                <a:gd name="T44" fmla="*/ 369 w 766"/>
                <a:gd name="T45" fmla="*/ 10 h 1410"/>
                <a:gd name="T46" fmla="*/ 763 w 766"/>
                <a:gd name="T47" fmla="*/ 465 h 1410"/>
                <a:gd name="T48" fmla="*/ 766 w 766"/>
                <a:gd name="T49" fmla="*/ 563 h 1410"/>
                <a:gd name="T50" fmla="*/ 347 w 766"/>
                <a:gd name="T51" fmla="*/ 330 h 1410"/>
                <a:gd name="T52" fmla="*/ 356 w 766"/>
                <a:gd name="T53" fmla="*/ 356 h 1410"/>
                <a:gd name="T54" fmla="*/ 307 w 766"/>
                <a:gd name="T55" fmla="*/ 440 h 1410"/>
                <a:gd name="T56" fmla="*/ 328 w 766"/>
                <a:gd name="T57" fmla="*/ 574 h 1410"/>
                <a:gd name="T58" fmla="*/ 430 w 766"/>
                <a:gd name="T59" fmla="*/ 585 h 1410"/>
                <a:gd name="T60" fmla="*/ 368 w 766"/>
                <a:gd name="T61" fmla="*/ 619 h 1410"/>
                <a:gd name="T62" fmla="*/ 261 w 766"/>
                <a:gd name="T63" fmla="*/ 686 h 1410"/>
                <a:gd name="T64" fmla="*/ 549 w 766"/>
                <a:gd name="T65" fmla="*/ 937 h 1410"/>
                <a:gd name="T66" fmla="*/ 544 w 766"/>
                <a:gd name="T67" fmla="*/ 890 h 1410"/>
                <a:gd name="T68" fmla="*/ 544 w 766"/>
                <a:gd name="T69" fmla="*/ 863 h 1410"/>
                <a:gd name="T70" fmla="*/ 634 w 766"/>
                <a:gd name="T71" fmla="*/ 858 h 1410"/>
                <a:gd name="T72" fmla="*/ 665 w 766"/>
                <a:gd name="T73" fmla="*/ 772 h 1410"/>
                <a:gd name="T74" fmla="*/ 410 w 766"/>
                <a:gd name="T75" fmla="*/ 772 h 1410"/>
                <a:gd name="T76" fmla="*/ 410 w 766"/>
                <a:gd name="T77" fmla="*/ 744 h 1410"/>
                <a:gd name="T78" fmla="*/ 683 w 766"/>
                <a:gd name="T79" fmla="*/ 744 h 1410"/>
                <a:gd name="T80" fmla="*/ 714 w 766"/>
                <a:gd name="T81" fmla="*/ 354 h 1410"/>
                <a:gd name="T82" fmla="*/ 263 w 766"/>
                <a:gd name="T83" fmla="*/ 88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6" h="1410">
                  <a:moveTo>
                    <a:pt x="766" y="563"/>
                  </a:moveTo>
                  <a:cubicBezTo>
                    <a:pt x="762" y="591"/>
                    <a:pt x="759" y="618"/>
                    <a:pt x="754" y="645"/>
                  </a:cubicBezTo>
                  <a:cubicBezTo>
                    <a:pt x="734" y="745"/>
                    <a:pt x="696" y="835"/>
                    <a:pt x="626" y="911"/>
                  </a:cubicBezTo>
                  <a:cubicBezTo>
                    <a:pt x="551" y="991"/>
                    <a:pt x="439" y="1015"/>
                    <a:pt x="345" y="971"/>
                  </a:cubicBezTo>
                  <a:cubicBezTo>
                    <a:pt x="308" y="955"/>
                    <a:pt x="279" y="930"/>
                    <a:pt x="256" y="897"/>
                  </a:cubicBezTo>
                  <a:cubicBezTo>
                    <a:pt x="250" y="888"/>
                    <a:pt x="244" y="886"/>
                    <a:pt x="234" y="889"/>
                  </a:cubicBezTo>
                  <a:cubicBezTo>
                    <a:pt x="188" y="899"/>
                    <a:pt x="166" y="928"/>
                    <a:pt x="166" y="979"/>
                  </a:cubicBezTo>
                  <a:cubicBezTo>
                    <a:pt x="166" y="1113"/>
                    <a:pt x="166" y="1247"/>
                    <a:pt x="166" y="1382"/>
                  </a:cubicBezTo>
                  <a:cubicBezTo>
                    <a:pt x="166" y="1387"/>
                    <a:pt x="168" y="1393"/>
                    <a:pt x="165" y="1397"/>
                  </a:cubicBezTo>
                  <a:cubicBezTo>
                    <a:pt x="163" y="1402"/>
                    <a:pt x="157" y="1406"/>
                    <a:pt x="152" y="1410"/>
                  </a:cubicBezTo>
                  <a:cubicBezTo>
                    <a:pt x="148" y="1406"/>
                    <a:pt x="142" y="1402"/>
                    <a:pt x="140" y="1396"/>
                  </a:cubicBezTo>
                  <a:cubicBezTo>
                    <a:pt x="137" y="1392"/>
                    <a:pt x="139" y="1386"/>
                    <a:pt x="139" y="1381"/>
                  </a:cubicBezTo>
                  <a:cubicBezTo>
                    <a:pt x="139" y="1252"/>
                    <a:pt x="140" y="1123"/>
                    <a:pt x="139" y="994"/>
                  </a:cubicBezTo>
                  <a:cubicBezTo>
                    <a:pt x="138" y="922"/>
                    <a:pt x="157" y="882"/>
                    <a:pt x="231" y="860"/>
                  </a:cubicBezTo>
                  <a:cubicBezTo>
                    <a:pt x="226" y="838"/>
                    <a:pt x="218" y="817"/>
                    <a:pt x="215" y="795"/>
                  </a:cubicBezTo>
                  <a:cubicBezTo>
                    <a:pt x="213" y="773"/>
                    <a:pt x="215" y="750"/>
                    <a:pt x="215" y="727"/>
                  </a:cubicBezTo>
                  <a:cubicBezTo>
                    <a:pt x="188" y="746"/>
                    <a:pt x="166" y="770"/>
                    <a:pt x="147" y="797"/>
                  </a:cubicBezTo>
                  <a:cubicBezTo>
                    <a:pt x="122" y="835"/>
                    <a:pt x="111" y="877"/>
                    <a:pt x="111" y="923"/>
                  </a:cubicBezTo>
                  <a:cubicBezTo>
                    <a:pt x="111" y="1074"/>
                    <a:pt x="111" y="1225"/>
                    <a:pt x="111" y="1375"/>
                  </a:cubicBezTo>
                  <a:cubicBezTo>
                    <a:pt x="111" y="1379"/>
                    <a:pt x="111" y="1384"/>
                    <a:pt x="111" y="1388"/>
                  </a:cubicBezTo>
                  <a:cubicBezTo>
                    <a:pt x="111" y="1398"/>
                    <a:pt x="112" y="1410"/>
                    <a:pt x="97" y="1410"/>
                  </a:cubicBezTo>
                  <a:cubicBezTo>
                    <a:pt x="83" y="1410"/>
                    <a:pt x="83" y="1398"/>
                    <a:pt x="83" y="1388"/>
                  </a:cubicBezTo>
                  <a:cubicBezTo>
                    <a:pt x="83" y="1231"/>
                    <a:pt x="83" y="1074"/>
                    <a:pt x="84" y="917"/>
                  </a:cubicBezTo>
                  <a:cubicBezTo>
                    <a:pt x="84" y="816"/>
                    <a:pt x="138" y="744"/>
                    <a:pt x="219" y="690"/>
                  </a:cubicBezTo>
                  <a:cubicBezTo>
                    <a:pt x="226" y="685"/>
                    <a:pt x="233" y="677"/>
                    <a:pt x="237" y="669"/>
                  </a:cubicBezTo>
                  <a:cubicBezTo>
                    <a:pt x="254" y="640"/>
                    <a:pt x="270" y="610"/>
                    <a:pt x="287" y="581"/>
                  </a:cubicBezTo>
                  <a:cubicBezTo>
                    <a:pt x="262" y="562"/>
                    <a:pt x="237" y="545"/>
                    <a:pt x="213" y="527"/>
                  </a:cubicBezTo>
                  <a:cubicBezTo>
                    <a:pt x="135" y="463"/>
                    <a:pt x="73" y="387"/>
                    <a:pt x="36" y="292"/>
                  </a:cubicBezTo>
                  <a:cubicBezTo>
                    <a:pt x="16" y="241"/>
                    <a:pt x="4" y="188"/>
                    <a:pt x="4" y="133"/>
                  </a:cubicBezTo>
                  <a:cubicBezTo>
                    <a:pt x="3" y="122"/>
                    <a:pt x="0" y="109"/>
                    <a:pt x="16" y="108"/>
                  </a:cubicBezTo>
                  <a:cubicBezTo>
                    <a:pt x="32" y="107"/>
                    <a:pt x="29" y="122"/>
                    <a:pt x="31" y="132"/>
                  </a:cubicBezTo>
                  <a:cubicBezTo>
                    <a:pt x="35" y="165"/>
                    <a:pt x="38" y="199"/>
                    <a:pt x="45" y="231"/>
                  </a:cubicBezTo>
                  <a:cubicBezTo>
                    <a:pt x="60" y="297"/>
                    <a:pt x="92" y="356"/>
                    <a:pt x="134" y="409"/>
                  </a:cubicBezTo>
                  <a:cubicBezTo>
                    <a:pt x="179" y="465"/>
                    <a:pt x="232" y="513"/>
                    <a:pt x="295" y="552"/>
                  </a:cubicBezTo>
                  <a:cubicBezTo>
                    <a:pt x="304" y="524"/>
                    <a:pt x="301" y="498"/>
                    <a:pt x="292" y="473"/>
                  </a:cubicBezTo>
                  <a:cubicBezTo>
                    <a:pt x="291" y="470"/>
                    <a:pt x="288" y="468"/>
                    <a:pt x="285" y="467"/>
                  </a:cubicBezTo>
                  <a:cubicBezTo>
                    <a:pt x="170" y="414"/>
                    <a:pt x="108" y="320"/>
                    <a:pt x="81" y="200"/>
                  </a:cubicBezTo>
                  <a:cubicBezTo>
                    <a:pt x="76" y="176"/>
                    <a:pt x="74" y="152"/>
                    <a:pt x="71" y="127"/>
                  </a:cubicBezTo>
                  <a:cubicBezTo>
                    <a:pt x="70" y="118"/>
                    <a:pt x="71" y="109"/>
                    <a:pt x="82" y="108"/>
                  </a:cubicBezTo>
                  <a:cubicBezTo>
                    <a:pt x="95" y="107"/>
                    <a:pt x="97" y="116"/>
                    <a:pt x="98" y="126"/>
                  </a:cubicBezTo>
                  <a:cubicBezTo>
                    <a:pt x="102" y="181"/>
                    <a:pt x="114" y="235"/>
                    <a:pt x="138" y="285"/>
                  </a:cubicBezTo>
                  <a:cubicBezTo>
                    <a:pt x="162" y="335"/>
                    <a:pt x="196" y="377"/>
                    <a:pt x="241" y="410"/>
                  </a:cubicBezTo>
                  <a:cubicBezTo>
                    <a:pt x="243" y="412"/>
                    <a:pt x="246" y="413"/>
                    <a:pt x="250" y="413"/>
                  </a:cubicBezTo>
                  <a:cubicBezTo>
                    <a:pt x="241" y="404"/>
                    <a:pt x="233" y="396"/>
                    <a:pt x="225" y="386"/>
                  </a:cubicBezTo>
                  <a:cubicBezTo>
                    <a:pt x="169" y="317"/>
                    <a:pt x="155" y="240"/>
                    <a:pt x="186" y="157"/>
                  </a:cubicBezTo>
                  <a:cubicBezTo>
                    <a:pt x="217" y="73"/>
                    <a:pt x="280" y="24"/>
                    <a:pt x="369" y="10"/>
                  </a:cubicBezTo>
                  <a:cubicBezTo>
                    <a:pt x="438" y="0"/>
                    <a:pt x="499" y="21"/>
                    <a:pt x="552" y="64"/>
                  </a:cubicBezTo>
                  <a:cubicBezTo>
                    <a:pt x="679" y="168"/>
                    <a:pt x="747" y="303"/>
                    <a:pt x="763" y="465"/>
                  </a:cubicBezTo>
                  <a:cubicBezTo>
                    <a:pt x="764" y="471"/>
                    <a:pt x="765" y="476"/>
                    <a:pt x="766" y="481"/>
                  </a:cubicBezTo>
                  <a:cubicBezTo>
                    <a:pt x="766" y="509"/>
                    <a:pt x="766" y="536"/>
                    <a:pt x="766" y="563"/>
                  </a:cubicBezTo>
                  <a:close/>
                  <a:moveTo>
                    <a:pt x="279" y="400"/>
                  </a:moveTo>
                  <a:cubicBezTo>
                    <a:pt x="290" y="364"/>
                    <a:pt x="311" y="339"/>
                    <a:pt x="347" y="330"/>
                  </a:cubicBezTo>
                  <a:cubicBezTo>
                    <a:pt x="356" y="328"/>
                    <a:pt x="364" y="327"/>
                    <a:pt x="368" y="337"/>
                  </a:cubicBezTo>
                  <a:cubicBezTo>
                    <a:pt x="372" y="348"/>
                    <a:pt x="365" y="352"/>
                    <a:pt x="356" y="356"/>
                  </a:cubicBezTo>
                  <a:cubicBezTo>
                    <a:pt x="344" y="362"/>
                    <a:pt x="332" y="368"/>
                    <a:pt x="323" y="377"/>
                  </a:cubicBezTo>
                  <a:cubicBezTo>
                    <a:pt x="308" y="395"/>
                    <a:pt x="296" y="417"/>
                    <a:pt x="307" y="440"/>
                  </a:cubicBezTo>
                  <a:cubicBezTo>
                    <a:pt x="326" y="479"/>
                    <a:pt x="332" y="518"/>
                    <a:pt x="323" y="559"/>
                  </a:cubicBezTo>
                  <a:cubicBezTo>
                    <a:pt x="322" y="564"/>
                    <a:pt x="325" y="571"/>
                    <a:pt x="328" y="574"/>
                  </a:cubicBezTo>
                  <a:cubicBezTo>
                    <a:pt x="353" y="595"/>
                    <a:pt x="380" y="600"/>
                    <a:pt x="409" y="583"/>
                  </a:cubicBezTo>
                  <a:cubicBezTo>
                    <a:pt x="417" y="578"/>
                    <a:pt x="425" y="576"/>
                    <a:pt x="430" y="585"/>
                  </a:cubicBezTo>
                  <a:cubicBezTo>
                    <a:pt x="436" y="595"/>
                    <a:pt x="431" y="601"/>
                    <a:pt x="423" y="606"/>
                  </a:cubicBezTo>
                  <a:cubicBezTo>
                    <a:pt x="406" y="617"/>
                    <a:pt x="387" y="623"/>
                    <a:pt x="368" y="619"/>
                  </a:cubicBezTo>
                  <a:cubicBezTo>
                    <a:pt x="348" y="615"/>
                    <a:pt x="329" y="607"/>
                    <a:pt x="307" y="600"/>
                  </a:cubicBezTo>
                  <a:cubicBezTo>
                    <a:pt x="293" y="626"/>
                    <a:pt x="275" y="655"/>
                    <a:pt x="261" y="686"/>
                  </a:cubicBezTo>
                  <a:cubicBezTo>
                    <a:pt x="225" y="759"/>
                    <a:pt x="236" y="828"/>
                    <a:pt x="285" y="890"/>
                  </a:cubicBezTo>
                  <a:cubicBezTo>
                    <a:pt x="349" y="970"/>
                    <a:pt x="456" y="989"/>
                    <a:pt x="549" y="937"/>
                  </a:cubicBezTo>
                  <a:cubicBezTo>
                    <a:pt x="570" y="926"/>
                    <a:pt x="589" y="911"/>
                    <a:pt x="606" y="890"/>
                  </a:cubicBezTo>
                  <a:cubicBezTo>
                    <a:pt x="583" y="890"/>
                    <a:pt x="564" y="890"/>
                    <a:pt x="544" y="890"/>
                  </a:cubicBezTo>
                  <a:cubicBezTo>
                    <a:pt x="534" y="890"/>
                    <a:pt x="524" y="888"/>
                    <a:pt x="524" y="876"/>
                  </a:cubicBezTo>
                  <a:cubicBezTo>
                    <a:pt x="524" y="864"/>
                    <a:pt x="534" y="863"/>
                    <a:pt x="544" y="863"/>
                  </a:cubicBezTo>
                  <a:cubicBezTo>
                    <a:pt x="569" y="863"/>
                    <a:pt x="594" y="863"/>
                    <a:pt x="620" y="863"/>
                  </a:cubicBezTo>
                  <a:cubicBezTo>
                    <a:pt x="625" y="863"/>
                    <a:pt x="632" y="861"/>
                    <a:pt x="634" y="858"/>
                  </a:cubicBezTo>
                  <a:cubicBezTo>
                    <a:pt x="652" y="831"/>
                    <a:pt x="669" y="803"/>
                    <a:pt x="688" y="772"/>
                  </a:cubicBezTo>
                  <a:cubicBezTo>
                    <a:pt x="677" y="772"/>
                    <a:pt x="671" y="772"/>
                    <a:pt x="665" y="772"/>
                  </a:cubicBezTo>
                  <a:cubicBezTo>
                    <a:pt x="584" y="772"/>
                    <a:pt x="503" y="772"/>
                    <a:pt x="422" y="772"/>
                  </a:cubicBezTo>
                  <a:cubicBezTo>
                    <a:pt x="418" y="772"/>
                    <a:pt x="414" y="772"/>
                    <a:pt x="410" y="772"/>
                  </a:cubicBezTo>
                  <a:cubicBezTo>
                    <a:pt x="401" y="771"/>
                    <a:pt x="392" y="769"/>
                    <a:pt x="393" y="757"/>
                  </a:cubicBezTo>
                  <a:cubicBezTo>
                    <a:pt x="393" y="746"/>
                    <a:pt x="401" y="744"/>
                    <a:pt x="410" y="744"/>
                  </a:cubicBezTo>
                  <a:cubicBezTo>
                    <a:pt x="414" y="744"/>
                    <a:pt x="418" y="744"/>
                    <a:pt x="422" y="744"/>
                  </a:cubicBezTo>
                  <a:cubicBezTo>
                    <a:pt x="509" y="744"/>
                    <a:pt x="596" y="744"/>
                    <a:pt x="683" y="744"/>
                  </a:cubicBezTo>
                  <a:cubicBezTo>
                    <a:pt x="691" y="744"/>
                    <a:pt x="697" y="745"/>
                    <a:pt x="701" y="735"/>
                  </a:cubicBezTo>
                  <a:cubicBezTo>
                    <a:pt x="746" y="609"/>
                    <a:pt x="752" y="482"/>
                    <a:pt x="714" y="354"/>
                  </a:cubicBezTo>
                  <a:cubicBezTo>
                    <a:pt x="682" y="246"/>
                    <a:pt x="622" y="158"/>
                    <a:pt x="536" y="86"/>
                  </a:cubicBezTo>
                  <a:cubicBezTo>
                    <a:pt x="455" y="18"/>
                    <a:pt x="342" y="18"/>
                    <a:pt x="263" y="88"/>
                  </a:cubicBezTo>
                  <a:cubicBezTo>
                    <a:pt x="170" y="171"/>
                    <a:pt x="178" y="328"/>
                    <a:pt x="279" y="40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Shape 3">
              <a:extLst>
                <a:ext uri="{FF2B5EF4-FFF2-40B4-BE49-F238E27FC236}">
                  <a16:creationId xmlns:a16="http://schemas.microsoft.com/office/drawing/2014/main" id="{608A8AA4-5467-9089-1534-FB1DA45090F4}"/>
                </a:ext>
              </a:extLst>
            </p:cNvPr>
            <p:cNvSpPr/>
            <p:nvPr/>
          </p:nvSpPr>
          <p:spPr>
            <a:xfrm>
              <a:off x="1341577" y="4486954"/>
              <a:ext cx="353605" cy="272016"/>
            </a:xfrm>
            <a:custGeom>
              <a:avLst/>
              <a:gdLst>
                <a:gd name="connsiteX0" fmla="*/ 341173 w 412472"/>
                <a:gd name="connsiteY0" fmla="*/ 142196 h 272016"/>
                <a:gd name="connsiteX1" fmla="*/ 17323 w 412472"/>
                <a:gd name="connsiteY1" fmla="*/ 269196 h 272016"/>
                <a:gd name="connsiteX2" fmla="*/ 80823 w 412472"/>
                <a:gd name="connsiteY2" fmla="*/ 8846 h 272016"/>
                <a:gd name="connsiteX3" fmla="*/ 391973 w 412472"/>
                <a:gd name="connsiteY3" fmla="*/ 65996 h 272016"/>
                <a:gd name="connsiteX4" fmla="*/ 341173 w 412472"/>
                <a:gd name="connsiteY4" fmla="*/ 142196 h 27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72" h="272016">
                  <a:moveTo>
                    <a:pt x="341173" y="142196"/>
                  </a:moveTo>
                  <a:cubicBezTo>
                    <a:pt x="278731" y="176063"/>
                    <a:pt x="60715" y="291421"/>
                    <a:pt x="17323" y="269196"/>
                  </a:cubicBezTo>
                  <a:cubicBezTo>
                    <a:pt x="-26069" y="246971"/>
                    <a:pt x="18381" y="42713"/>
                    <a:pt x="80823" y="8846"/>
                  </a:cubicBezTo>
                  <a:cubicBezTo>
                    <a:pt x="143265" y="-25021"/>
                    <a:pt x="347523" y="48004"/>
                    <a:pt x="391973" y="65996"/>
                  </a:cubicBezTo>
                  <a:cubicBezTo>
                    <a:pt x="436423" y="83988"/>
                    <a:pt x="403615" y="108329"/>
                    <a:pt x="341173" y="142196"/>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itle 1">
            <a:extLst>
              <a:ext uri="{FF2B5EF4-FFF2-40B4-BE49-F238E27FC236}">
                <a16:creationId xmlns:a16="http://schemas.microsoft.com/office/drawing/2014/main" id="{FEAA2B8C-7D95-C55D-832C-44FB311F541E}"/>
              </a:ext>
            </a:extLst>
          </p:cNvPr>
          <p:cNvSpPr>
            <a:spLocks noGrp="1"/>
          </p:cNvSpPr>
          <p:nvPr>
            <p:ph type="title"/>
          </p:nvPr>
        </p:nvSpPr>
        <p:spPr/>
        <p:txBody>
          <a:bodyPr/>
          <a:lstStyle/>
          <a:p>
            <a:r>
              <a:rPr lang="en-CA"/>
              <a:t>Stress and obesity </a:t>
            </a:r>
            <a:br>
              <a:rPr lang="en-CA"/>
            </a:br>
            <a:r>
              <a:rPr lang="en-CA"/>
              <a:t>(1/2)</a:t>
            </a:r>
          </a:p>
        </p:txBody>
      </p:sp>
      <p:sp>
        <p:nvSpPr>
          <p:cNvPr id="3" name="Text Placeholder 2">
            <a:extLst>
              <a:ext uri="{FF2B5EF4-FFF2-40B4-BE49-F238E27FC236}">
                <a16:creationId xmlns:a16="http://schemas.microsoft.com/office/drawing/2014/main" id="{DA3FE80E-D4A6-48A6-5CDD-CFC040D20ECD}"/>
              </a:ext>
            </a:extLst>
          </p:cNvPr>
          <p:cNvSpPr>
            <a:spLocks noGrp="1"/>
          </p:cNvSpPr>
          <p:nvPr>
            <p:ph type="body" sz="quarter" idx="13"/>
          </p:nvPr>
        </p:nvSpPr>
        <p:spPr/>
        <p:txBody>
          <a:bodyPr/>
          <a:lstStyle/>
          <a:p>
            <a:r>
              <a:rPr lang="en-CA" sz="1000" i="0" dirty="0"/>
              <a:t>BMI, body mass index.</a:t>
            </a:r>
            <a:br>
              <a:rPr lang="en-CA" sz="1000" i="0" dirty="0"/>
            </a:br>
            <a:r>
              <a:rPr lang="en-CA" sz="1000" i="0" dirty="0" err="1"/>
              <a:t>Gianotti</a:t>
            </a:r>
            <a:r>
              <a:rPr lang="en-CA" sz="1000" i="0" dirty="0"/>
              <a:t> L et al. Endocrines. 2021;2:334–347.</a:t>
            </a:r>
          </a:p>
        </p:txBody>
      </p:sp>
      <p:sp>
        <p:nvSpPr>
          <p:cNvPr id="24" name="TextBox 23">
            <a:extLst>
              <a:ext uri="{FF2B5EF4-FFF2-40B4-BE49-F238E27FC236}">
                <a16:creationId xmlns:a16="http://schemas.microsoft.com/office/drawing/2014/main" id="{627127FE-082C-B56D-038E-4CCA75B0AFB2}"/>
              </a:ext>
            </a:extLst>
          </p:cNvPr>
          <p:cNvSpPr txBox="1"/>
          <p:nvPr/>
        </p:nvSpPr>
        <p:spPr>
          <a:xfrm>
            <a:off x="647999" y="3888573"/>
            <a:ext cx="1770927" cy="369332"/>
          </a:xfrm>
          <a:prstGeom prst="rect">
            <a:avLst/>
          </a:prstGeom>
          <a:noFill/>
        </p:spPr>
        <p:txBody>
          <a:bodyPr wrap="square" rtlCol="0">
            <a:spAutoFit/>
          </a:bodyPr>
          <a:lstStyle/>
          <a:p>
            <a:r>
              <a:rPr lang="en-CA"/>
              <a:t>Chronic stress</a:t>
            </a:r>
          </a:p>
        </p:txBody>
      </p:sp>
      <p:sp>
        <p:nvSpPr>
          <p:cNvPr id="26" name="TextBox 25">
            <a:extLst>
              <a:ext uri="{FF2B5EF4-FFF2-40B4-BE49-F238E27FC236}">
                <a16:creationId xmlns:a16="http://schemas.microsoft.com/office/drawing/2014/main" id="{202580DC-8EF7-6C64-6D60-378E044CA55E}"/>
              </a:ext>
            </a:extLst>
          </p:cNvPr>
          <p:cNvSpPr txBox="1"/>
          <p:nvPr/>
        </p:nvSpPr>
        <p:spPr>
          <a:xfrm>
            <a:off x="7058731" y="2219907"/>
            <a:ext cx="4838669" cy="646331"/>
          </a:xfrm>
          <a:prstGeom prst="rect">
            <a:avLst/>
          </a:prstGeom>
          <a:solidFill>
            <a:schemeClr val="bg2"/>
          </a:solidFill>
        </p:spPr>
        <p:txBody>
          <a:bodyPr wrap="square">
            <a:spAutoFit/>
          </a:bodyPr>
          <a:lstStyle/>
          <a:p>
            <a:pPr algn="ctr"/>
            <a:r>
              <a:rPr lang="en-US" b="1"/>
              <a:t>Activation of the sympathetic nervous system and recruitment of the HPA axis</a:t>
            </a:r>
            <a:endParaRPr lang="en-US" b="1" i="0">
              <a:effectLst/>
            </a:endParaRPr>
          </a:p>
        </p:txBody>
      </p:sp>
      <p:sp>
        <p:nvSpPr>
          <p:cNvPr id="28" name="TextBox 27">
            <a:extLst>
              <a:ext uri="{FF2B5EF4-FFF2-40B4-BE49-F238E27FC236}">
                <a16:creationId xmlns:a16="http://schemas.microsoft.com/office/drawing/2014/main" id="{8BA89B57-EB94-0EBA-3C18-44264D48A414}"/>
              </a:ext>
            </a:extLst>
          </p:cNvPr>
          <p:cNvSpPr txBox="1"/>
          <p:nvPr/>
        </p:nvSpPr>
        <p:spPr>
          <a:xfrm>
            <a:off x="7058731" y="3271551"/>
            <a:ext cx="4838668" cy="646331"/>
          </a:xfrm>
          <a:prstGeom prst="rect">
            <a:avLst/>
          </a:prstGeom>
          <a:solidFill>
            <a:schemeClr val="bg2"/>
          </a:solidFill>
        </p:spPr>
        <p:txBody>
          <a:bodyPr wrap="square">
            <a:spAutoFit/>
          </a:bodyPr>
          <a:lstStyle/>
          <a:p>
            <a:pPr algn="ctr"/>
            <a:r>
              <a:rPr lang="en-US" b="1"/>
              <a:t>Change in energy homeostasis </a:t>
            </a:r>
            <a:endParaRPr lang="en-US" b="1" i="0">
              <a:effectLst/>
            </a:endParaRPr>
          </a:p>
          <a:p>
            <a:pPr algn="ctr"/>
            <a:r>
              <a:rPr lang="en-US"/>
              <a:t>(C</a:t>
            </a:r>
            <a:r>
              <a:rPr lang="en-US" b="0" i="0">
                <a:effectLst/>
              </a:rPr>
              <a:t>auses cravings for sweet and fatty food</a:t>
            </a:r>
            <a:r>
              <a:rPr lang="en-US"/>
              <a:t>)</a:t>
            </a:r>
            <a:endParaRPr lang="en-CA"/>
          </a:p>
        </p:txBody>
      </p:sp>
      <p:sp>
        <p:nvSpPr>
          <p:cNvPr id="32" name="TextBox 31">
            <a:extLst>
              <a:ext uri="{FF2B5EF4-FFF2-40B4-BE49-F238E27FC236}">
                <a16:creationId xmlns:a16="http://schemas.microsoft.com/office/drawing/2014/main" id="{7A1F8F0B-DC34-C433-560A-D69708591B6A}"/>
              </a:ext>
            </a:extLst>
          </p:cNvPr>
          <p:cNvSpPr txBox="1"/>
          <p:nvPr/>
        </p:nvSpPr>
        <p:spPr>
          <a:xfrm>
            <a:off x="8351329" y="4324423"/>
            <a:ext cx="2253472" cy="369332"/>
          </a:xfrm>
          <a:prstGeom prst="rect">
            <a:avLst/>
          </a:prstGeom>
          <a:solidFill>
            <a:schemeClr val="bg2"/>
          </a:solidFill>
        </p:spPr>
        <p:txBody>
          <a:bodyPr wrap="square">
            <a:spAutoFit/>
          </a:bodyPr>
          <a:lstStyle/>
          <a:p>
            <a:pPr algn="ctr"/>
            <a:r>
              <a:rPr lang="en-US" b="1" i="0">
                <a:effectLst/>
              </a:rPr>
              <a:t>Increased fat mass</a:t>
            </a:r>
            <a:endParaRPr lang="en-CA" b="1"/>
          </a:p>
        </p:txBody>
      </p:sp>
      <p:sp>
        <p:nvSpPr>
          <p:cNvPr id="33" name="TextBox 32">
            <a:extLst>
              <a:ext uri="{FF2B5EF4-FFF2-40B4-BE49-F238E27FC236}">
                <a16:creationId xmlns:a16="http://schemas.microsoft.com/office/drawing/2014/main" id="{28122188-34FA-46BD-5EED-CA736A942258}"/>
              </a:ext>
            </a:extLst>
          </p:cNvPr>
          <p:cNvSpPr txBox="1"/>
          <p:nvPr/>
        </p:nvSpPr>
        <p:spPr>
          <a:xfrm>
            <a:off x="8351329" y="5100294"/>
            <a:ext cx="2253472" cy="369332"/>
          </a:xfrm>
          <a:prstGeom prst="rect">
            <a:avLst/>
          </a:prstGeom>
          <a:solidFill>
            <a:schemeClr val="bg2"/>
          </a:solidFill>
        </p:spPr>
        <p:txBody>
          <a:bodyPr wrap="square">
            <a:spAutoFit/>
          </a:bodyPr>
          <a:lstStyle/>
          <a:p>
            <a:pPr algn="ctr"/>
            <a:r>
              <a:rPr lang="en-US" b="1" i="0">
                <a:effectLst/>
              </a:rPr>
              <a:t>Higher BMI</a:t>
            </a:r>
            <a:endParaRPr lang="en-CA" b="1"/>
          </a:p>
        </p:txBody>
      </p:sp>
      <p:sp>
        <p:nvSpPr>
          <p:cNvPr id="46" name="TextBox 45">
            <a:extLst>
              <a:ext uri="{FF2B5EF4-FFF2-40B4-BE49-F238E27FC236}">
                <a16:creationId xmlns:a16="http://schemas.microsoft.com/office/drawing/2014/main" id="{C7AE9A72-B837-F3EF-9B73-0C7AE378ECC4}"/>
              </a:ext>
            </a:extLst>
          </p:cNvPr>
          <p:cNvSpPr txBox="1"/>
          <p:nvPr/>
        </p:nvSpPr>
        <p:spPr>
          <a:xfrm>
            <a:off x="3669748" y="4398273"/>
            <a:ext cx="1739096" cy="646331"/>
          </a:xfrm>
          <a:prstGeom prst="rect">
            <a:avLst/>
          </a:prstGeom>
          <a:noFill/>
        </p:spPr>
        <p:txBody>
          <a:bodyPr wrap="square">
            <a:spAutoFit/>
          </a:bodyPr>
          <a:lstStyle/>
          <a:p>
            <a:pPr algn="ctr"/>
            <a:r>
              <a:rPr lang="en-CA"/>
              <a:t>Prolonged cortisol release</a:t>
            </a:r>
          </a:p>
        </p:txBody>
      </p:sp>
      <p:sp>
        <p:nvSpPr>
          <p:cNvPr id="48" name="TextBox 47">
            <a:extLst>
              <a:ext uri="{FF2B5EF4-FFF2-40B4-BE49-F238E27FC236}">
                <a16:creationId xmlns:a16="http://schemas.microsoft.com/office/drawing/2014/main" id="{08DF9BBF-A1AB-024D-B7E5-172EF4C119CA}"/>
              </a:ext>
            </a:extLst>
          </p:cNvPr>
          <p:cNvSpPr txBox="1"/>
          <p:nvPr/>
        </p:nvSpPr>
        <p:spPr>
          <a:xfrm>
            <a:off x="5408844" y="2450417"/>
            <a:ext cx="1310832" cy="369332"/>
          </a:xfrm>
          <a:prstGeom prst="rect">
            <a:avLst/>
          </a:prstGeom>
          <a:noFill/>
        </p:spPr>
        <p:txBody>
          <a:bodyPr wrap="square">
            <a:spAutoFit/>
          </a:bodyPr>
          <a:lstStyle/>
          <a:p>
            <a:pPr algn="ctr"/>
            <a:r>
              <a:rPr lang="en-CA"/>
              <a:t>Cortisol</a:t>
            </a:r>
          </a:p>
        </p:txBody>
      </p:sp>
      <p:cxnSp>
        <p:nvCxnSpPr>
          <p:cNvPr id="50" name="Connector: Curved 49">
            <a:extLst>
              <a:ext uri="{FF2B5EF4-FFF2-40B4-BE49-F238E27FC236}">
                <a16:creationId xmlns:a16="http://schemas.microsoft.com/office/drawing/2014/main" id="{E31ABF0A-28E5-8849-9AB7-C39A7E02FE2A}"/>
              </a:ext>
            </a:extLst>
          </p:cNvPr>
          <p:cNvCxnSpPr>
            <a:cxnSpLocks/>
          </p:cNvCxnSpPr>
          <p:nvPr/>
        </p:nvCxnSpPr>
        <p:spPr>
          <a:xfrm flipV="1">
            <a:off x="4423919" y="2673056"/>
            <a:ext cx="1123820" cy="386707"/>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B36CC84-182F-71A6-77FC-12BAC828EFAF}"/>
              </a:ext>
            </a:extLst>
          </p:cNvPr>
          <p:cNvCxnSpPr/>
          <p:nvPr/>
        </p:nvCxnSpPr>
        <p:spPr>
          <a:xfrm>
            <a:off x="2418926" y="3427734"/>
            <a:ext cx="113544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B85A76A5-A852-A27A-F2BD-221ADE7A7EE8}"/>
              </a:ext>
            </a:extLst>
          </p:cNvPr>
          <p:cNvCxnSpPr>
            <a:cxnSpLocks/>
            <a:endCxn id="26" idx="0"/>
          </p:cNvCxnSpPr>
          <p:nvPr/>
        </p:nvCxnSpPr>
        <p:spPr>
          <a:xfrm flipV="1">
            <a:off x="6064260" y="2219907"/>
            <a:ext cx="3413806" cy="195094"/>
          </a:xfrm>
          <a:prstGeom prst="bentConnector4">
            <a:avLst>
              <a:gd name="adj1" fmla="val 14565"/>
              <a:gd name="adj2" fmla="val 21717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2C6930E-FA54-E837-438B-580D83D9FB87}"/>
              </a:ext>
            </a:extLst>
          </p:cNvPr>
          <p:cNvCxnSpPr>
            <a:cxnSpLocks/>
          </p:cNvCxnSpPr>
          <p:nvPr/>
        </p:nvCxnSpPr>
        <p:spPr>
          <a:xfrm>
            <a:off x="9478065" y="2865010"/>
            <a:ext cx="0" cy="4065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9BE179F-BE9B-0B68-64CF-555FA9885B35}"/>
              </a:ext>
            </a:extLst>
          </p:cNvPr>
          <p:cNvCxnSpPr>
            <a:cxnSpLocks/>
          </p:cNvCxnSpPr>
          <p:nvPr/>
        </p:nvCxnSpPr>
        <p:spPr>
          <a:xfrm>
            <a:off x="9478065" y="3917882"/>
            <a:ext cx="0" cy="4065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F44436C-D815-1DB1-4566-426483D65330}"/>
              </a:ext>
            </a:extLst>
          </p:cNvPr>
          <p:cNvCxnSpPr>
            <a:cxnSpLocks/>
          </p:cNvCxnSpPr>
          <p:nvPr/>
        </p:nvCxnSpPr>
        <p:spPr>
          <a:xfrm>
            <a:off x="9478065" y="4693755"/>
            <a:ext cx="0" cy="4065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23F34FA3-40AB-4890-02F1-941EB57BFAE6}"/>
              </a:ext>
            </a:extLst>
          </p:cNvPr>
          <p:cNvGrpSpPr/>
          <p:nvPr/>
        </p:nvGrpSpPr>
        <p:grpSpPr>
          <a:xfrm>
            <a:off x="971552" y="2698281"/>
            <a:ext cx="1123820" cy="1190292"/>
            <a:chOff x="-8048626" y="-1014412"/>
            <a:chExt cx="976313" cy="976313"/>
          </a:xfrm>
          <a:solidFill>
            <a:schemeClr val="tx1"/>
          </a:solidFill>
        </p:grpSpPr>
        <p:sp>
          <p:nvSpPr>
            <p:cNvPr id="45" name="Freeform 5">
              <a:extLst>
                <a:ext uri="{FF2B5EF4-FFF2-40B4-BE49-F238E27FC236}">
                  <a16:creationId xmlns:a16="http://schemas.microsoft.com/office/drawing/2014/main" id="{2AA3EAC3-170C-9CF4-5A40-863D8994D081}"/>
                </a:ext>
              </a:extLst>
            </p:cNvPr>
            <p:cNvSpPr>
              <a:spLocks/>
            </p:cNvSpPr>
            <p:nvPr/>
          </p:nvSpPr>
          <p:spPr bwMode="auto">
            <a:xfrm>
              <a:off x="-7815264" y="-593725"/>
              <a:ext cx="133350" cy="296863"/>
            </a:xfrm>
            <a:custGeom>
              <a:avLst/>
              <a:gdLst>
                <a:gd name="T0" fmla="*/ 228 w 262"/>
                <a:gd name="T1" fmla="*/ 580 h 580"/>
                <a:gd name="T2" fmla="*/ 203 w 262"/>
                <a:gd name="T3" fmla="*/ 567 h 580"/>
                <a:gd name="T4" fmla="*/ 107 w 262"/>
                <a:gd name="T5" fmla="*/ 384 h 580"/>
                <a:gd name="T6" fmla="*/ 1 w 262"/>
                <a:gd name="T7" fmla="*/ 33 h 580"/>
                <a:gd name="T8" fmla="*/ 29 w 262"/>
                <a:gd name="T9" fmla="*/ 1 h 580"/>
                <a:gd name="T10" fmla="*/ 61 w 262"/>
                <a:gd name="T11" fmla="*/ 29 h 580"/>
                <a:gd name="T12" fmla="*/ 159 w 262"/>
                <a:gd name="T13" fmla="*/ 354 h 580"/>
                <a:gd name="T14" fmla="*/ 161 w 262"/>
                <a:gd name="T15" fmla="*/ 358 h 580"/>
                <a:gd name="T16" fmla="*/ 252 w 262"/>
                <a:gd name="T17" fmla="*/ 534 h 580"/>
                <a:gd name="T18" fmla="*/ 244 w 262"/>
                <a:gd name="T19" fmla="*/ 575 h 580"/>
                <a:gd name="T20" fmla="*/ 228 w 262"/>
                <a:gd name="T21"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580">
                  <a:moveTo>
                    <a:pt x="228" y="580"/>
                  </a:moveTo>
                  <a:cubicBezTo>
                    <a:pt x="218" y="580"/>
                    <a:pt x="208" y="576"/>
                    <a:pt x="203" y="567"/>
                  </a:cubicBezTo>
                  <a:cubicBezTo>
                    <a:pt x="180" y="534"/>
                    <a:pt x="138" y="457"/>
                    <a:pt x="107" y="384"/>
                  </a:cubicBezTo>
                  <a:cubicBezTo>
                    <a:pt x="95" y="365"/>
                    <a:pt x="15" y="229"/>
                    <a:pt x="1" y="33"/>
                  </a:cubicBezTo>
                  <a:cubicBezTo>
                    <a:pt x="0" y="17"/>
                    <a:pt x="12" y="3"/>
                    <a:pt x="29" y="1"/>
                  </a:cubicBezTo>
                  <a:cubicBezTo>
                    <a:pt x="45" y="0"/>
                    <a:pt x="60" y="13"/>
                    <a:pt x="61" y="29"/>
                  </a:cubicBezTo>
                  <a:cubicBezTo>
                    <a:pt x="75" y="221"/>
                    <a:pt x="158" y="353"/>
                    <a:pt x="159" y="354"/>
                  </a:cubicBezTo>
                  <a:cubicBezTo>
                    <a:pt x="160" y="355"/>
                    <a:pt x="161" y="357"/>
                    <a:pt x="161" y="358"/>
                  </a:cubicBezTo>
                  <a:cubicBezTo>
                    <a:pt x="191" y="427"/>
                    <a:pt x="232" y="503"/>
                    <a:pt x="252" y="534"/>
                  </a:cubicBezTo>
                  <a:cubicBezTo>
                    <a:pt x="262" y="547"/>
                    <a:pt x="258" y="566"/>
                    <a:pt x="244" y="575"/>
                  </a:cubicBezTo>
                  <a:cubicBezTo>
                    <a:pt x="239" y="579"/>
                    <a:pt x="233" y="580"/>
                    <a:pt x="228" y="5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9013921E-D72B-3C10-F1A6-571ED06FBB7D}"/>
                </a:ext>
              </a:extLst>
            </p:cNvPr>
            <p:cNvSpPr>
              <a:spLocks/>
            </p:cNvSpPr>
            <p:nvPr/>
          </p:nvSpPr>
          <p:spPr bwMode="auto">
            <a:xfrm>
              <a:off x="-7826376" y="-1014412"/>
              <a:ext cx="541338" cy="268288"/>
            </a:xfrm>
            <a:custGeom>
              <a:avLst/>
              <a:gdLst>
                <a:gd name="T0" fmla="*/ 1032 w 1062"/>
                <a:gd name="T1" fmla="*/ 526 h 526"/>
                <a:gd name="T2" fmla="*/ 1002 w 1062"/>
                <a:gd name="T3" fmla="*/ 496 h 526"/>
                <a:gd name="T4" fmla="*/ 531 w 1062"/>
                <a:gd name="T5" fmla="*/ 60 h 526"/>
                <a:gd name="T6" fmla="*/ 60 w 1062"/>
                <a:gd name="T7" fmla="*/ 496 h 526"/>
                <a:gd name="T8" fmla="*/ 30 w 1062"/>
                <a:gd name="T9" fmla="*/ 526 h 526"/>
                <a:gd name="T10" fmla="*/ 0 w 1062"/>
                <a:gd name="T11" fmla="*/ 496 h 526"/>
                <a:gd name="T12" fmla="*/ 531 w 1062"/>
                <a:gd name="T13" fmla="*/ 0 h 526"/>
                <a:gd name="T14" fmla="*/ 1062 w 1062"/>
                <a:gd name="T15" fmla="*/ 496 h 526"/>
                <a:gd name="T16" fmla="*/ 1032 w 1062"/>
                <a:gd name="T17"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2" h="526">
                  <a:moveTo>
                    <a:pt x="1032" y="526"/>
                  </a:moveTo>
                  <a:cubicBezTo>
                    <a:pt x="1016" y="526"/>
                    <a:pt x="1002" y="513"/>
                    <a:pt x="1002" y="496"/>
                  </a:cubicBezTo>
                  <a:cubicBezTo>
                    <a:pt x="1002" y="256"/>
                    <a:pt x="791" y="60"/>
                    <a:pt x="531" y="60"/>
                  </a:cubicBezTo>
                  <a:cubicBezTo>
                    <a:pt x="272" y="60"/>
                    <a:pt x="60" y="256"/>
                    <a:pt x="60" y="496"/>
                  </a:cubicBezTo>
                  <a:cubicBezTo>
                    <a:pt x="60" y="513"/>
                    <a:pt x="47" y="526"/>
                    <a:pt x="30" y="526"/>
                  </a:cubicBezTo>
                  <a:cubicBezTo>
                    <a:pt x="14" y="526"/>
                    <a:pt x="0" y="513"/>
                    <a:pt x="0" y="496"/>
                  </a:cubicBezTo>
                  <a:cubicBezTo>
                    <a:pt x="0" y="223"/>
                    <a:pt x="239" y="0"/>
                    <a:pt x="531" y="0"/>
                  </a:cubicBezTo>
                  <a:cubicBezTo>
                    <a:pt x="824" y="0"/>
                    <a:pt x="1062" y="223"/>
                    <a:pt x="1062" y="496"/>
                  </a:cubicBezTo>
                  <a:cubicBezTo>
                    <a:pt x="1062" y="513"/>
                    <a:pt x="1049" y="526"/>
                    <a:pt x="1032" y="5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91BAB8C3-C02F-ECBB-6CD6-9C72E2A099E9}"/>
                </a:ext>
              </a:extLst>
            </p:cNvPr>
            <p:cNvSpPr>
              <a:spLocks/>
            </p:cNvSpPr>
            <p:nvPr/>
          </p:nvSpPr>
          <p:spPr bwMode="auto">
            <a:xfrm>
              <a:off x="-7435851" y="-595312"/>
              <a:ext cx="141288" cy="288925"/>
            </a:xfrm>
            <a:custGeom>
              <a:avLst/>
              <a:gdLst>
                <a:gd name="T0" fmla="*/ 34 w 277"/>
                <a:gd name="T1" fmla="*/ 565 h 565"/>
                <a:gd name="T2" fmla="*/ 17 w 277"/>
                <a:gd name="T3" fmla="*/ 559 h 565"/>
                <a:gd name="T4" fmla="*/ 10 w 277"/>
                <a:gd name="T5" fmla="*/ 517 h 565"/>
                <a:gd name="T6" fmla="*/ 132 w 277"/>
                <a:gd name="T7" fmla="*/ 266 h 565"/>
                <a:gd name="T8" fmla="*/ 139 w 277"/>
                <a:gd name="T9" fmla="*/ 214 h 565"/>
                <a:gd name="T10" fmla="*/ 189 w 277"/>
                <a:gd name="T11" fmla="*/ 75 h 565"/>
                <a:gd name="T12" fmla="*/ 215 w 277"/>
                <a:gd name="T13" fmla="*/ 24 h 565"/>
                <a:gd name="T14" fmla="*/ 254 w 277"/>
                <a:gd name="T15" fmla="*/ 6 h 565"/>
                <a:gd name="T16" fmla="*/ 271 w 277"/>
                <a:gd name="T17" fmla="*/ 45 h 565"/>
                <a:gd name="T18" fmla="*/ 240 w 277"/>
                <a:gd name="T19" fmla="*/ 107 h 565"/>
                <a:gd name="T20" fmla="*/ 198 w 277"/>
                <a:gd name="T21" fmla="*/ 222 h 565"/>
                <a:gd name="T22" fmla="*/ 191 w 277"/>
                <a:gd name="T23" fmla="*/ 274 h 565"/>
                <a:gd name="T24" fmla="*/ 58 w 277"/>
                <a:gd name="T25" fmla="*/ 553 h 565"/>
                <a:gd name="T26" fmla="*/ 34 w 277"/>
                <a:gd name="T27" fmla="*/ 565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565">
                  <a:moveTo>
                    <a:pt x="34" y="565"/>
                  </a:moveTo>
                  <a:cubicBezTo>
                    <a:pt x="28" y="565"/>
                    <a:pt x="22" y="563"/>
                    <a:pt x="17" y="559"/>
                  </a:cubicBezTo>
                  <a:cubicBezTo>
                    <a:pt x="3" y="549"/>
                    <a:pt x="0" y="531"/>
                    <a:pt x="10" y="517"/>
                  </a:cubicBezTo>
                  <a:cubicBezTo>
                    <a:pt x="46" y="469"/>
                    <a:pt x="123" y="326"/>
                    <a:pt x="132" y="266"/>
                  </a:cubicBezTo>
                  <a:cubicBezTo>
                    <a:pt x="139" y="214"/>
                    <a:pt x="139" y="214"/>
                    <a:pt x="139" y="214"/>
                  </a:cubicBezTo>
                  <a:cubicBezTo>
                    <a:pt x="145" y="165"/>
                    <a:pt x="163" y="118"/>
                    <a:pt x="189" y="75"/>
                  </a:cubicBezTo>
                  <a:cubicBezTo>
                    <a:pt x="200" y="59"/>
                    <a:pt x="208" y="41"/>
                    <a:pt x="215" y="24"/>
                  </a:cubicBezTo>
                  <a:cubicBezTo>
                    <a:pt x="221" y="8"/>
                    <a:pt x="238" y="0"/>
                    <a:pt x="254" y="6"/>
                  </a:cubicBezTo>
                  <a:cubicBezTo>
                    <a:pt x="269" y="12"/>
                    <a:pt x="277" y="30"/>
                    <a:pt x="271" y="45"/>
                  </a:cubicBezTo>
                  <a:cubicBezTo>
                    <a:pt x="263" y="66"/>
                    <a:pt x="253" y="87"/>
                    <a:pt x="240" y="107"/>
                  </a:cubicBezTo>
                  <a:cubicBezTo>
                    <a:pt x="218" y="142"/>
                    <a:pt x="204" y="181"/>
                    <a:pt x="198" y="222"/>
                  </a:cubicBezTo>
                  <a:cubicBezTo>
                    <a:pt x="191" y="274"/>
                    <a:pt x="191" y="274"/>
                    <a:pt x="191" y="274"/>
                  </a:cubicBezTo>
                  <a:cubicBezTo>
                    <a:pt x="180" y="353"/>
                    <a:pt x="92" y="507"/>
                    <a:pt x="58" y="553"/>
                  </a:cubicBezTo>
                  <a:cubicBezTo>
                    <a:pt x="53" y="561"/>
                    <a:pt x="43" y="565"/>
                    <a:pt x="34" y="56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
              <a:extLst>
                <a:ext uri="{FF2B5EF4-FFF2-40B4-BE49-F238E27FC236}">
                  <a16:creationId xmlns:a16="http://schemas.microsoft.com/office/drawing/2014/main" id="{5CE3C9CE-4D67-C416-A00D-84B16F796369}"/>
                </a:ext>
              </a:extLst>
            </p:cNvPr>
            <p:cNvSpPr>
              <a:spLocks/>
            </p:cNvSpPr>
            <p:nvPr/>
          </p:nvSpPr>
          <p:spPr bwMode="auto">
            <a:xfrm>
              <a:off x="-7880351" y="-339725"/>
              <a:ext cx="644525" cy="234950"/>
            </a:xfrm>
            <a:custGeom>
              <a:avLst/>
              <a:gdLst>
                <a:gd name="T0" fmla="*/ 1231 w 1265"/>
                <a:gd name="T1" fmla="*/ 462 h 462"/>
                <a:gd name="T2" fmla="*/ 1220 w 1265"/>
                <a:gd name="T3" fmla="*/ 459 h 462"/>
                <a:gd name="T4" fmla="*/ 903 w 1265"/>
                <a:gd name="T5" fmla="*/ 331 h 462"/>
                <a:gd name="T6" fmla="*/ 884 w 1265"/>
                <a:gd name="T7" fmla="*/ 304 h 462"/>
                <a:gd name="T8" fmla="*/ 879 w 1265"/>
                <a:gd name="T9" fmla="*/ 118 h 462"/>
                <a:gd name="T10" fmla="*/ 626 w 1265"/>
                <a:gd name="T11" fmla="*/ 238 h 462"/>
                <a:gd name="T12" fmla="*/ 370 w 1265"/>
                <a:gd name="T13" fmla="*/ 115 h 462"/>
                <a:gd name="T14" fmla="*/ 368 w 1265"/>
                <a:gd name="T15" fmla="*/ 303 h 462"/>
                <a:gd name="T16" fmla="*/ 349 w 1265"/>
                <a:gd name="T17" fmla="*/ 331 h 462"/>
                <a:gd name="T18" fmla="*/ 45 w 1265"/>
                <a:gd name="T19" fmla="*/ 453 h 462"/>
                <a:gd name="T20" fmla="*/ 6 w 1265"/>
                <a:gd name="T21" fmla="*/ 437 h 462"/>
                <a:gd name="T22" fmla="*/ 23 w 1265"/>
                <a:gd name="T23" fmla="*/ 397 h 462"/>
                <a:gd name="T24" fmla="*/ 308 w 1265"/>
                <a:gd name="T25" fmla="*/ 283 h 462"/>
                <a:gd name="T26" fmla="*/ 311 w 1265"/>
                <a:gd name="T27" fmla="*/ 32 h 462"/>
                <a:gd name="T28" fmla="*/ 333 w 1265"/>
                <a:gd name="T29" fmla="*/ 3 h 462"/>
                <a:gd name="T30" fmla="*/ 367 w 1265"/>
                <a:gd name="T31" fmla="*/ 16 h 462"/>
                <a:gd name="T32" fmla="*/ 626 w 1265"/>
                <a:gd name="T33" fmla="*/ 178 h 462"/>
                <a:gd name="T34" fmla="*/ 882 w 1265"/>
                <a:gd name="T35" fmla="*/ 20 h 462"/>
                <a:gd name="T36" fmla="*/ 915 w 1265"/>
                <a:gd name="T37" fmla="*/ 7 h 462"/>
                <a:gd name="T38" fmla="*/ 937 w 1265"/>
                <a:gd name="T39" fmla="*/ 35 h 462"/>
                <a:gd name="T40" fmla="*/ 943 w 1265"/>
                <a:gd name="T41" fmla="*/ 283 h 462"/>
                <a:gd name="T42" fmla="*/ 1243 w 1265"/>
                <a:gd name="T43" fmla="*/ 404 h 462"/>
                <a:gd name="T44" fmla="*/ 1259 w 1265"/>
                <a:gd name="T45" fmla="*/ 443 h 462"/>
                <a:gd name="T46" fmla="*/ 1231 w 1265"/>
                <a:gd name="T4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5" h="462">
                  <a:moveTo>
                    <a:pt x="1231" y="462"/>
                  </a:moveTo>
                  <a:cubicBezTo>
                    <a:pt x="1227" y="462"/>
                    <a:pt x="1224" y="461"/>
                    <a:pt x="1220" y="459"/>
                  </a:cubicBezTo>
                  <a:cubicBezTo>
                    <a:pt x="903" y="331"/>
                    <a:pt x="903" y="331"/>
                    <a:pt x="903" y="331"/>
                  </a:cubicBezTo>
                  <a:cubicBezTo>
                    <a:pt x="892" y="326"/>
                    <a:pt x="884" y="316"/>
                    <a:pt x="884" y="304"/>
                  </a:cubicBezTo>
                  <a:cubicBezTo>
                    <a:pt x="879" y="118"/>
                    <a:pt x="879" y="118"/>
                    <a:pt x="879" y="118"/>
                  </a:cubicBezTo>
                  <a:cubicBezTo>
                    <a:pt x="828" y="171"/>
                    <a:pt x="740" y="238"/>
                    <a:pt x="626" y="238"/>
                  </a:cubicBezTo>
                  <a:cubicBezTo>
                    <a:pt x="511" y="238"/>
                    <a:pt x="423" y="170"/>
                    <a:pt x="370" y="115"/>
                  </a:cubicBezTo>
                  <a:cubicBezTo>
                    <a:pt x="368" y="303"/>
                    <a:pt x="368" y="303"/>
                    <a:pt x="368" y="303"/>
                  </a:cubicBezTo>
                  <a:cubicBezTo>
                    <a:pt x="368" y="315"/>
                    <a:pt x="360" y="326"/>
                    <a:pt x="349" y="331"/>
                  </a:cubicBezTo>
                  <a:cubicBezTo>
                    <a:pt x="45" y="453"/>
                    <a:pt x="45" y="453"/>
                    <a:pt x="45" y="453"/>
                  </a:cubicBezTo>
                  <a:cubicBezTo>
                    <a:pt x="30" y="459"/>
                    <a:pt x="12" y="452"/>
                    <a:pt x="6" y="437"/>
                  </a:cubicBezTo>
                  <a:cubicBezTo>
                    <a:pt x="0" y="421"/>
                    <a:pt x="8" y="404"/>
                    <a:pt x="23" y="397"/>
                  </a:cubicBezTo>
                  <a:cubicBezTo>
                    <a:pt x="308" y="283"/>
                    <a:pt x="308" y="283"/>
                    <a:pt x="308" y="283"/>
                  </a:cubicBezTo>
                  <a:cubicBezTo>
                    <a:pt x="311" y="32"/>
                    <a:pt x="311" y="32"/>
                    <a:pt x="311" y="32"/>
                  </a:cubicBezTo>
                  <a:cubicBezTo>
                    <a:pt x="312" y="19"/>
                    <a:pt x="321" y="7"/>
                    <a:pt x="333" y="3"/>
                  </a:cubicBezTo>
                  <a:cubicBezTo>
                    <a:pt x="346" y="0"/>
                    <a:pt x="360" y="5"/>
                    <a:pt x="367" y="16"/>
                  </a:cubicBezTo>
                  <a:cubicBezTo>
                    <a:pt x="368" y="18"/>
                    <a:pt x="472" y="178"/>
                    <a:pt x="626" y="178"/>
                  </a:cubicBezTo>
                  <a:cubicBezTo>
                    <a:pt x="780" y="178"/>
                    <a:pt x="881" y="22"/>
                    <a:pt x="882" y="20"/>
                  </a:cubicBezTo>
                  <a:cubicBezTo>
                    <a:pt x="889" y="9"/>
                    <a:pt x="903" y="4"/>
                    <a:pt x="915" y="7"/>
                  </a:cubicBezTo>
                  <a:cubicBezTo>
                    <a:pt x="928" y="11"/>
                    <a:pt x="937" y="22"/>
                    <a:pt x="937" y="35"/>
                  </a:cubicBezTo>
                  <a:cubicBezTo>
                    <a:pt x="943" y="283"/>
                    <a:pt x="943" y="283"/>
                    <a:pt x="943" y="283"/>
                  </a:cubicBezTo>
                  <a:cubicBezTo>
                    <a:pt x="1243" y="404"/>
                    <a:pt x="1243" y="404"/>
                    <a:pt x="1243" y="404"/>
                  </a:cubicBezTo>
                  <a:cubicBezTo>
                    <a:pt x="1258" y="410"/>
                    <a:pt x="1265" y="427"/>
                    <a:pt x="1259" y="443"/>
                  </a:cubicBezTo>
                  <a:cubicBezTo>
                    <a:pt x="1254" y="454"/>
                    <a:pt x="1243" y="462"/>
                    <a:pt x="1231" y="4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
              <a:extLst>
                <a:ext uri="{FF2B5EF4-FFF2-40B4-BE49-F238E27FC236}">
                  <a16:creationId xmlns:a16="http://schemas.microsoft.com/office/drawing/2014/main" id="{08D6840D-C0F8-D828-DEA2-2178FAB64A3E}"/>
                </a:ext>
              </a:extLst>
            </p:cNvPr>
            <p:cNvSpPr>
              <a:spLocks/>
            </p:cNvSpPr>
            <p:nvPr/>
          </p:nvSpPr>
          <p:spPr bwMode="auto">
            <a:xfrm>
              <a:off x="-7742239" y="-879475"/>
              <a:ext cx="314325" cy="230188"/>
            </a:xfrm>
            <a:custGeom>
              <a:avLst/>
              <a:gdLst>
                <a:gd name="T0" fmla="*/ 34 w 617"/>
                <a:gd name="T1" fmla="*/ 451 h 451"/>
                <a:gd name="T2" fmla="*/ 5 w 617"/>
                <a:gd name="T3" fmla="*/ 430 h 451"/>
                <a:gd name="T4" fmla="*/ 26 w 617"/>
                <a:gd name="T5" fmla="*/ 392 h 451"/>
                <a:gd name="T6" fmla="*/ 374 w 617"/>
                <a:gd name="T7" fmla="*/ 227 h 451"/>
                <a:gd name="T8" fmla="*/ 558 w 617"/>
                <a:gd name="T9" fmla="*/ 19 h 451"/>
                <a:gd name="T10" fmla="*/ 599 w 617"/>
                <a:gd name="T11" fmla="*/ 8 h 451"/>
                <a:gd name="T12" fmla="*/ 609 w 617"/>
                <a:gd name="T13" fmla="*/ 50 h 451"/>
                <a:gd name="T14" fmla="*/ 42 w 617"/>
                <a:gd name="T15" fmla="*/ 450 h 451"/>
                <a:gd name="T16" fmla="*/ 34 w 617"/>
                <a:gd name="T17"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7" h="451">
                  <a:moveTo>
                    <a:pt x="34" y="451"/>
                  </a:moveTo>
                  <a:cubicBezTo>
                    <a:pt x="21" y="451"/>
                    <a:pt x="9" y="443"/>
                    <a:pt x="5" y="430"/>
                  </a:cubicBezTo>
                  <a:cubicBezTo>
                    <a:pt x="0" y="414"/>
                    <a:pt x="10" y="397"/>
                    <a:pt x="26" y="392"/>
                  </a:cubicBezTo>
                  <a:cubicBezTo>
                    <a:pt x="169" y="352"/>
                    <a:pt x="283" y="298"/>
                    <a:pt x="374" y="227"/>
                  </a:cubicBezTo>
                  <a:cubicBezTo>
                    <a:pt x="447" y="171"/>
                    <a:pt x="505" y="105"/>
                    <a:pt x="558" y="19"/>
                  </a:cubicBezTo>
                  <a:cubicBezTo>
                    <a:pt x="566" y="4"/>
                    <a:pt x="585" y="0"/>
                    <a:pt x="599" y="8"/>
                  </a:cubicBezTo>
                  <a:cubicBezTo>
                    <a:pt x="613" y="17"/>
                    <a:pt x="617" y="36"/>
                    <a:pt x="609" y="50"/>
                  </a:cubicBezTo>
                  <a:cubicBezTo>
                    <a:pt x="527" y="184"/>
                    <a:pt x="389" y="352"/>
                    <a:pt x="42" y="450"/>
                  </a:cubicBezTo>
                  <a:cubicBezTo>
                    <a:pt x="39" y="451"/>
                    <a:pt x="36" y="451"/>
                    <a:pt x="34" y="4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0">
              <a:extLst>
                <a:ext uri="{FF2B5EF4-FFF2-40B4-BE49-F238E27FC236}">
                  <a16:creationId xmlns:a16="http://schemas.microsoft.com/office/drawing/2014/main" id="{8AC2ED58-F01B-0645-5CF1-D690C12DEB2D}"/>
                </a:ext>
              </a:extLst>
            </p:cNvPr>
            <p:cNvSpPr>
              <a:spLocks/>
            </p:cNvSpPr>
            <p:nvPr/>
          </p:nvSpPr>
          <p:spPr bwMode="auto">
            <a:xfrm>
              <a:off x="-7489826" y="-825500"/>
              <a:ext cx="142875" cy="133350"/>
            </a:xfrm>
            <a:custGeom>
              <a:avLst/>
              <a:gdLst>
                <a:gd name="T0" fmla="*/ 249 w 283"/>
                <a:gd name="T1" fmla="*/ 262 h 262"/>
                <a:gd name="T2" fmla="*/ 236 w 283"/>
                <a:gd name="T3" fmla="*/ 260 h 262"/>
                <a:gd name="T4" fmla="*/ 8 w 283"/>
                <a:gd name="T5" fmla="*/ 49 h 262"/>
                <a:gd name="T6" fmla="*/ 19 w 283"/>
                <a:gd name="T7" fmla="*/ 8 h 262"/>
                <a:gd name="T8" fmla="*/ 60 w 283"/>
                <a:gd name="T9" fmla="*/ 19 h 262"/>
                <a:gd name="T10" fmla="*/ 261 w 283"/>
                <a:gd name="T11" fmla="*/ 205 h 262"/>
                <a:gd name="T12" fmla="*/ 276 w 283"/>
                <a:gd name="T13" fmla="*/ 245 h 262"/>
                <a:gd name="T14" fmla="*/ 249 w 283"/>
                <a:gd name="T15" fmla="*/ 262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262">
                  <a:moveTo>
                    <a:pt x="249" y="262"/>
                  </a:moveTo>
                  <a:cubicBezTo>
                    <a:pt x="245" y="262"/>
                    <a:pt x="240" y="261"/>
                    <a:pt x="236" y="260"/>
                  </a:cubicBezTo>
                  <a:cubicBezTo>
                    <a:pt x="91" y="194"/>
                    <a:pt x="11" y="55"/>
                    <a:pt x="8" y="49"/>
                  </a:cubicBezTo>
                  <a:cubicBezTo>
                    <a:pt x="0" y="35"/>
                    <a:pt x="5" y="16"/>
                    <a:pt x="19" y="8"/>
                  </a:cubicBezTo>
                  <a:cubicBezTo>
                    <a:pt x="33" y="0"/>
                    <a:pt x="52" y="5"/>
                    <a:pt x="60" y="19"/>
                  </a:cubicBezTo>
                  <a:cubicBezTo>
                    <a:pt x="61" y="21"/>
                    <a:pt x="135" y="148"/>
                    <a:pt x="261" y="205"/>
                  </a:cubicBezTo>
                  <a:cubicBezTo>
                    <a:pt x="276" y="212"/>
                    <a:pt x="283" y="230"/>
                    <a:pt x="276" y="245"/>
                  </a:cubicBezTo>
                  <a:cubicBezTo>
                    <a:pt x="271" y="256"/>
                    <a:pt x="260" y="262"/>
                    <a:pt x="249" y="2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1">
              <a:extLst>
                <a:ext uri="{FF2B5EF4-FFF2-40B4-BE49-F238E27FC236}">
                  <a16:creationId xmlns:a16="http://schemas.microsoft.com/office/drawing/2014/main" id="{FC16B2DF-BBF3-3AB2-FF16-9B5F71473527}"/>
                </a:ext>
              </a:extLst>
            </p:cNvPr>
            <p:cNvSpPr>
              <a:spLocks/>
            </p:cNvSpPr>
            <p:nvPr/>
          </p:nvSpPr>
          <p:spPr bwMode="auto">
            <a:xfrm>
              <a:off x="-8048626" y="-800100"/>
              <a:ext cx="349250" cy="762000"/>
            </a:xfrm>
            <a:custGeom>
              <a:avLst/>
              <a:gdLst>
                <a:gd name="T0" fmla="*/ 33 w 683"/>
                <a:gd name="T1" fmla="*/ 1495 h 1495"/>
                <a:gd name="T2" fmla="*/ 28 w 683"/>
                <a:gd name="T3" fmla="*/ 1495 h 1495"/>
                <a:gd name="T4" fmla="*/ 3 w 683"/>
                <a:gd name="T5" fmla="*/ 1460 h 1495"/>
                <a:gd name="T6" fmla="*/ 95 w 683"/>
                <a:gd name="T7" fmla="*/ 907 h 1495"/>
                <a:gd name="T8" fmla="*/ 166 w 683"/>
                <a:gd name="T9" fmla="*/ 482 h 1495"/>
                <a:gd name="T10" fmla="*/ 166 w 683"/>
                <a:gd name="T11" fmla="*/ 479 h 1495"/>
                <a:gd name="T12" fmla="*/ 218 w 683"/>
                <a:gd name="T13" fmla="*/ 387 h 1495"/>
                <a:gd name="T14" fmla="*/ 565 w 683"/>
                <a:gd name="T15" fmla="*/ 21 h 1495"/>
                <a:gd name="T16" fmla="*/ 616 w 683"/>
                <a:gd name="T17" fmla="*/ 1 h 1495"/>
                <a:gd name="T18" fmla="*/ 665 w 683"/>
                <a:gd name="T19" fmla="*/ 26 h 1495"/>
                <a:gd name="T20" fmla="*/ 665 w 683"/>
                <a:gd name="T21" fmla="*/ 106 h 1495"/>
                <a:gd name="T22" fmla="*/ 400 w 683"/>
                <a:gd name="T23" fmla="*/ 459 h 1495"/>
                <a:gd name="T24" fmla="*/ 427 w 683"/>
                <a:gd name="T25" fmla="*/ 745 h 1495"/>
                <a:gd name="T26" fmla="*/ 399 w 683"/>
                <a:gd name="T27" fmla="*/ 778 h 1495"/>
                <a:gd name="T28" fmla="*/ 367 w 683"/>
                <a:gd name="T29" fmla="*/ 751 h 1495"/>
                <a:gd name="T30" fmla="*/ 339 w 683"/>
                <a:gd name="T31" fmla="*/ 453 h 1495"/>
                <a:gd name="T32" fmla="*/ 345 w 683"/>
                <a:gd name="T33" fmla="*/ 433 h 1495"/>
                <a:gd name="T34" fmla="*/ 617 w 683"/>
                <a:gd name="T35" fmla="*/ 70 h 1495"/>
                <a:gd name="T36" fmla="*/ 617 w 683"/>
                <a:gd name="T37" fmla="*/ 63 h 1495"/>
                <a:gd name="T38" fmla="*/ 613 w 683"/>
                <a:gd name="T39" fmla="*/ 61 h 1495"/>
                <a:gd name="T40" fmla="*/ 609 w 683"/>
                <a:gd name="T41" fmla="*/ 63 h 1495"/>
                <a:gd name="T42" fmla="*/ 261 w 683"/>
                <a:gd name="T43" fmla="*/ 428 h 1495"/>
                <a:gd name="T44" fmla="*/ 225 w 683"/>
                <a:gd name="T45" fmla="*/ 493 h 1495"/>
                <a:gd name="T46" fmla="*/ 154 w 683"/>
                <a:gd name="T47" fmla="*/ 917 h 1495"/>
                <a:gd name="T48" fmla="*/ 62 w 683"/>
                <a:gd name="T49" fmla="*/ 1470 h 1495"/>
                <a:gd name="T50" fmla="*/ 33 w 683"/>
                <a:gd name="T51" fmla="*/ 1495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3" h="1495">
                  <a:moveTo>
                    <a:pt x="33" y="1495"/>
                  </a:moveTo>
                  <a:cubicBezTo>
                    <a:pt x="31" y="1495"/>
                    <a:pt x="29" y="1495"/>
                    <a:pt x="28" y="1495"/>
                  </a:cubicBezTo>
                  <a:cubicBezTo>
                    <a:pt x="11" y="1492"/>
                    <a:pt x="0" y="1477"/>
                    <a:pt x="3" y="1460"/>
                  </a:cubicBezTo>
                  <a:cubicBezTo>
                    <a:pt x="95" y="907"/>
                    <a:pt x="95" y="907"/>
                    <a:pt x="95" y="907"/>
                  </a:cubicBezTo>
                  <a:cubicBezTo>
                    <a:pt x="166" y="482"/>
                    <a:pt x="166" y="482"/>
                    <a:pt x="166" y="482"/>
                  </a:cubicBezTo>
                  <a:cubicBezTo>
                    <a:pt x="166" y="481"/>
                    <a:pt x="166" y="480"/>
                    <a:pt x="166" y="479"/>
                  </a:cubicBezTo>
                  <a:cubicBezTo>
                    <a:pt x="175" y="445"/>
                    <a:pt x="193" y="413"/>
                    <a:pt x="218" y="387"/>
                  </a:cubicBezTo>
                  <a:cubicBezTo>
                    <a:pt x="565" y="21"/>
                    <a:pt x="565" y="21"/>
                    <a:pt x="565" y="21"/>
                  </a:cubicBezTo>
                  <a:cubicBezTo>
                    <a:pt x="578" y="7"/>
                    <a:pt x="597" y="0"/>
                    <a:pt x="616" y="1"/>
                  </a:cubicBezTo>
                  <a:cubicBezTo>
                    <a:pt x="635" y="2"/>
                    <a:pt x="653" y="11"/>
                    <a:pt x="665" y="26"/>
                  </a:cubicBezTo>
                  <a:cubicBezTo>
                    <a:pt x="683" y="50"/>
                    <a:pt x="683" y="82"/>
                    <a:pt x="665" y="106"/>
                  </a:cubicBezTo>
                  <a:cubicBezTo>
                    <a:pt x="400" y="459"/>
                    <a:pt x="400" y="459"/>
                    <a:pt x="400" y="459"/>
                  </a:cubicBezTo>
                  <a:cubicBezTo>
                    <a:pt x="427" y="745"/>
                    <a:pt x="427" y="745"/>
                    <a:pt x="427" y="745"/>
                  </a:cubicBezTo>
                  <a:cubicBezTo>
                    <a:pt x="428" y="762"/>
                    <a:pt x="416" y="776"/>
                    <a:pt x="399" y="778"/>
                  </a:cubicBezTo>
                  <a:cubicBezTo>
                    <a:pt x="383" y="779"/>
                    <a:pt x="368" y="767"/>
                    <a:pt x="367" y="751"/>
                  </a:cubicBezTo>
                  <a:cubicBezTo>
                    <a:pt x="339" y="453"/>
                    <a:pt x="339" y="453"/>
                    <a:pt x="339" y="453"/>
                  </a:cubicBezTo>
                  <a:cubicBezTo>
                    <a:pt x="338" y="446"/>
                    <a:pt x="340" y="439"/>
                    <a:pt x="345" y="433"/>
                  </a:cubicBezTo>
                  <a:cubicBezTo>
                    <a:pt x="617" y="70"/>
                    <a:pt x="617" y="70"/>
                    <a:pt x="617" y="70"/>
                  </a:cubicBezTo>
                  <a:cubicBezTo>
                    <a:pt x="619" y="68"/>
                    <a:pt x="619" y="65"/>
                    <a:pt x="617" y="63"/>
                  </a:cubicBezTo>
                  <a:cubicBezTo>
                    <a:pt x="616" y="61"/>
                    <a:pt x="614" y="61"/>
                    <a:pt x="613" y="61"/>
                  </a:cubicBezTo>
                  <a:cubicBezTo>
                    <a:pt x="612" y="61"/>
                    <a:pt x="610" y="61"/>
                    <a:pt x="609" y="63"/>
                  </a:cubicBezTo>
                  <a:cubicBezTo>
                    <a:pt x="261" y="428"/>
                    <a:pt x="261" y="428"/>
                    <a:pt x="261" y="428"/>
                  </a:cubicBezTo>
                  <a:cubicBezTo>
                    <a:pt x="244" y="446"/>
                    <a:pt x="231" y="469"/>
                    <a:pt x="225" y="493"/>
                  </a:cubicBezTo>
                  <a:cubicBezTo>
                    <a:pt x="154" y="917"/>
                    <a:pt x="154" y="917"/>
                    <a:pt x="154" y="917"/>
                  </a:cubicBezTo>
                  <a:cubicBezTo>
                    <a:pt x="62" y="1470"/>
                    <a:pt x="62" y="1470"/>
                    <a:pt x="62" y="1470"/>
                  </a:cubicBezTo>
                  <a:cubicBezTo>
                    <a:pt x="60" y="1485"/>
                    <a:pt x="47" y="1495"/>
                    <a:pt x="33" y="14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
              <a:extLst>
                <a:ext uri="{FF2B5EF4-FFF2-40B4-BE49-F238E27FC236}">
                  <a16:creationId xmlns:a16="http://schemas.microsoft.com/office/drawing/2014/main" id="{A3C21244-3F91-C929-9013-5F80C8EFB7B4}"/>
                </a:ext>
              </a:extLst>
            </p:cNvPr>
            <p:cNvSpPr>
              <a:spLocks/>
            </p:cNvSpPr>
            <p:nvPr/>
          </p:nvSpPr>
          <p:spPr bwMode="auto">
            <a:xfrm>
              <a:off x="-7885114" y="-496887"/>
              <a:ext cx="120650" cy="458788"/>
            </a:xfrm>
            <a:custGeom>
              <a:avLst/>
              <a:gdLst>
                <a:gd name="T0" fmla="*/ 37 w 237"/>
                <a:gd name="T1" fmla="*/ 900 h 900"/>
                <a:gd name="T2" fmla="*/ 7 w 237"/>
                <a:gd name="T3" fmla="*/ 871 h 900"/>
                <a:gd name="T4" fmla="*/ 0 w 237"/>
                <a:gd name="T5" fmla="*/ 338 h 900"/>
                <a:gd name="T6" fmla="*/ 10 w 237"/>
                <a:gd name="T7" fmla="*/ 316 h 900"/>
                <a:gd name="T8" fmla="*/ 140 w 237"/>
                <a:gd name="T9" fmla="*/ 196 h 900"/>
                <a:gd name="T10" fmla="*/ 175 w 237"/>
                <a:gd name="T11" fmla="*/ 26 h 900"/>
                <a:gd name="T12" fmla="*/ 210 w 237"/>
                <a:gd name="T13" fmla="*/ 3 h 900"/>
                <a:gd name="T14" fmla="*/ 234 w 237"/>
                <a:gd name="T15" fmla="*/ 38 h 900"/>
                <a:gd name="T16" fmla="*/ 197 w 237"/>
                <a:gd name="T17" fmla="*/ 217 h 900"/>
                <a:gd name="T18" fmla="*/ 188 w 237"/>
                <a:gd name="T19" fmla="*/ 233 h 900"/>
                <a:gd name="T20" fmla="*/ 61 w 237"/>
                <a:gd name="T21" fmla="*/ 351 h 900"/>
                <a:gd name="T22" fmla="*/ 67 w 237"/>
                <a:gd name="T23" fmla="*/ 870 h 900"/>
                <a:gd name="T24" fmla="*/ 37 w 237"/>
                <a:gd name="T25" fmla="*/ 900 h 900"/>
                <a:gd name="T26" fmla="*/ 37 w 237"/>
                <a:gd name="T27"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7" h="900">
                  <a:moveTo>
                    <a:pt x="37" y="900"/>
                  </a:moveTo>
                  <a:cubicBezTo>
                    <a:pt x="20" y="900"/>
                    <a:pt x="7" y="887"/>
                    <a:pt x="7" y="871"/>
                  </a:cubicBezTo>
                  <a:cubicBezTo>
                    <a:pt x="0" y="338"/>
                    <a:pt x="0" y="338"/>
                    <a:pt x="0" y="338"/>
                  </a:cubicBezTo>
                  <a:cubicBezTo>
                    <a:pt x="0" y="330"/>
                    <a:pt x="4" y="322"/>
                    <a:pt x="10" y="316"/>
                  </a:cubicBezTo>
                  <a:cubicBezTo>
                    <a:pt x="140" y="196"/>
                    <a:pt x="140" y="196"/>
                    <a:pt x="140" y="196"/>
                  </a:cubicBezTo>
                  <a:cubicBezTo>
                    <a:pt x="175" y="26"/>
                    <a:pt x="175" y="26"/>
                    <a:pt x="175" y="26"/>
                  </a:cubicBezTo>
                  <a:cubicBezTo>
                    <a:pt x="178" y="10"/>
                    <a:pt x="194" y="0"/>
                    <a:pt x="210" y="3"/>
                  </a:cubicBezTo>
                  <a:cubicBezTo>
                    <a:pt x="227" y="6"/>
                    <a:pt x="237" y="22"/>
                    <a:pt x="234" y="38"/>
                  </a:cubicBezTo>
                  <a:cubicBezTo>
                    <a:pt x="197" y="217"/>
                    <a:pt x="197" y="217"/>
                    <a:pt x="197" y="217"/>
                  </a:cubicBezTo>
                  <a:cubicBezTo>
                    <a:pt x="196" y="223"/>
                    <a:pt x="192" y="229"/>
                    <a:pt x="188" y="233"/>
                  </a:cubicBezTo>
                  <a:cubicBezTo>
                    <a:pt x="61" y="351"/>
                    <a:pt x="61" y="351"/>
                    <a:pt x="61" y="351"/>
                  </a:cubicBezTo>
                  <a:cubicBezTo>
                    <a:pt x="67" y="870"/>
                    <a:pt x="67" y="870"/>
                    <a:pt x="67" y="870"/>
                  </a:cubicBezTo>
                  <a:cubicBezTo>
                    <a:pt x="67" y="887"/>
                    <a:pt x="54" y="900"/>
                    <a:pt x="37" y="900"/>
                  </a:cubicBezTo>
                  <a:cubicBezTo>
                    <a:pt x="37" y="900"/>
                    <a:pt x="37" y="900"/>
                    <a:pt x="37" y="9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
              <a:extLst>
                <a:ext uri="{FF2B5EF4-FFF2-40B4-BE49-F238E27FC236}">
                  <a16:creationId xmlns:a16="http://schemas.microsoft.com/office/drawing/2014/main" id="{006C50FB-4797-64CC-F768-528B050A53A8}"/>
                </a:ext>
              </a:extLst>
            </p:cNvPr>
            <p:cNvSpPr>
              <a:spLocks/>
            </p:cNvSpPr>
            <p:nvPr/>
          </p:nvSpPr>
          <p:spPr bwMode="auto">
            <a:xfrm>
              <a:off x="-7862889" y="-573087"/>
              <a:ext cx="80963" cy="65088"/>
            </a:xfrm>
            <a:custGeom>
              <a:avLst/>
              <a:gdLst>
                <a:gd name="T0" fmla="*/ 34 w 158"/>
                <a:gd name="T1" fmla="*/ 129 h 129"/>
                <a:gd name="T2" fmla="*/ 9 w 158"/>
                <a:gd name="T3" fmla="*/ 116 h 129"/>
                <a:gd name="T4" fmla="*/ 16 w 158"/>
                <a:gd name="T5" fmla="*/ 74 h 129"/>
                <a:gd name="T6" fmla="*/ 107 w 158"/>
                <a:gd name="T7" fmla="*/ 10 h 129"/>
                <a:gd name="T8" fmla="*/ 148 w 158"/>
                <a:gd name="T9" fmla="*/ 17 h 129"/>
                <a:gd name="T10" fmla="*/ 141 w 158"/>
                <a:gd name="T11" fmla="*/ 59 h 129"/>
                <a:gd name="T12" fmla="*/ 51 w 158"/>
                <a:gd name="T13" fmla="*/ 123 h 129"/>
                <a:gd name="T14" fmla="*/ 34 w 158"/>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29">
                  <a:moveTo>
                    <a:pt x="34" y="129"/>
                  </a:moveTo>
                  <a:cubicBezTo>
                    <a:pt x="24" y="129"/>
                    <a:pt x="15" y="124"/>
                    <a:pt x="9" y="116"/>
                  </a:cubicBezTo>
                  <a:cubicBezTo>
                    <a:pt x="0" y="103"/>
                    <a:pt x="3" y="84"/>
                    <a:pt x="16" y="74"/>
                  </a:cubicBezTo>
                  <a:cubicBezTo>
                    <a:pt x="107" y="10"/>
                    <a:pt x="107" y="10"/>
                    <a:pt x="107" y="10"/>
                  </a:cubicBezTo>
                  <a:cubicBezTo>
                    <a:pt x="120" y="0"/>
                    <a:pt x="139" y="4"/>
                    <a:pt x="148" y="17"/>
                  </a:cubicBezTo>
                  <a:cubicBezTo>
                    <a:pt x="158" y="31"/>
                    <a:pt x="155" y="49"/>
                    <a:pt x="141" y="59"/>
                  </a:cubicBezTo>
                  <a:cubicBezTo>
                    <a:pt x="51" y="123"/>
                    <a:pt x="51" y="123"/>
                    <a:pt x="51" y="123"/>
                  </a:cubicBezTo>
                  <a:cubicBezTo>
                    <a:pt x="46" y="127"/>
                    <a:pt x="40" y="129"/>
                    <a:pt x="34"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4">
              <a:extLst>
                <a:ext uri="{FF2B5EF4-FFF2-40B4-BE49-F238E27FC236}">
                  <a16:creationId xmlns:a16="http://schemas.microsoft.com/office/drawing/2014/main" id="{F8099196-F0D4-53F0-6EA2-6B7F9433CC83}"/>
                </a:ext>
              </a:extLst>
            </p:cNvPr>
            <p:cNvSpPr>
              <a:spLocks/>
            </p:cNvSpPr>
            <p:nvPr/>
          </p:nvSpPr>
          <p:spPr bwMode="auto">
            <a:xfrm>
              <a:off x="-7419976" y="-800100"/>
              <a:ext cx="347663" cy="762000"/>
            </a:xfrm>
            <a:custGeom>
              <a:avLst/>
              <a:gdLst>
                <a:gd name="T0" fmla="*/ 651 w 683"/>
                <a:gd name="T1" fmla="*/ 1495 h 1495"/>
                <a:gd name="T2" fmla="*/ 621 w 683"/>
                <a:gd name="T3" fmla="*/ 1470 h 1495"/>
                <a:gd name="T4" fmla="*/ 529 w 683"/>
                <a:gd name="T5" fmla="*/ 917 h 1495"/>
                <a:gd name="T6" fmla="*/ 459 w 683"/>
                <a:gd name="T7" fmla="*/ 493 h 1495"/>
                <a:gd name="T8" fmla="*/ 422 w 683"/>
                <a:gd name="T9" fmla="*/ 428 h 1495"/>
                <a:gd name="T10" fmla="*/ 75 w 683"/>
                <a:gd name="T11" fmla="*/ 63 h 1495"/>
                <a:gd name="T12" fmla="*/ 70 w 683"/>
                <a:gd name="T13" fmla="*/ 61 h 1495"/>
                <a:gd name="T14" fmla="*/ 66 w 683"/>
                <a:gd name="T15" fmla="*/ 63 h 1495"/>
                <a:gd name="T16" fmla="*/ 66 w 683"/>
                <a:gd name="T17" fmla="*/ 70 h 1495"/>
                <a:gd name="T18" fmla="*/ 339 w 683"/>
                <a:gd name="T19" fmla="*/ 433 h 1495"/>
                <a:gd name="T20" fmla="*/ 345 w 683"/>
                <a:gd name="T21" fmla="*/ 453 h 1495"/>
                <a:gd name="T22" fmla="*/ 317 w 683"/>
                <a:gd name="T23" fmla="*/ 751 h 1495"/>
                <a:gd name="T24" fmla="*/ 284 w 683"/>
                <a:gd name="T25" fmla="*/ 778 h 1495"/>
                <a:gd name="T26" fmla="*/ 257 w 683"/>
                <a:gd name="T27" fmla="*/ 745 h 1495"/>
                <a:gd name="T28" fmla="*/ 284 w 683"/>
                <a:gd name="T29" fmla="*/ 459 h 1495"/>
                <a:gd name="T30" fmla="*/ 18 w 683"/>
                <a:gd name="T31" fmla="*/ 106 h 1495"/>
                <a:gd name="T32" fmla="*/ 19 w 683"/>
                <a:gd name="T33" fmla="*/ 26 h 1495"/>
                <a:gd name="T34" fmla="*/ 67 w 683"/>
                <a:gd name="T35" fmla="*/ 1 h 1495"/>
                <a:gd name="T36" fmla="*/ 118 w 683"/>
                <a:gd name="T37" fmla="*/ 21 h 1495"/>
                <a:gd name="T38" fmla="*/ 466 w 683"/>
                <a:gd name="T39" fmla="*/ 387 h 1495"/>
                <a:gd name="T40" fmla="*/ 517 w 683"/>
                <a:gd name="T41" fmla="*/ 479 h 1495"/>
                <a:gd name="T42" fmla="*/ 518 w 683"/>
                <a:gd name="T43" fmla="*/ 482 h 1495"/>
                <a:gd name="T44" fmla="*/ 588 w 683"/>
                <a:gd name="T45" fmla="*/ 907 h 1495"/>
                <a:gd name="T46" fmla="*/ 680 w 683"/>
                <a:gd name="T47" fmla="*/ 1460 h 1495"/>
                <a:gd name="T48" fmla="*/ 656 w 683"/>
                <a:gd name="T49" fmla="*/ 1495 h 1495"/>
                <a:gd name="T50" fmla="*/ 651 w 683"/>
                <a:gd name="T51" fmla="*/ 1495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3" h="1495">
                  <a:moveTo>
                    <a:pt x="651" y="1495"/>
                  </a:moveTo>
                  <a:cubicBezTo>
                    <a:pt x="636" y="1495"/>
                    <a:pt x="623" y="1485"/>
                    <a:pt x="621" y="1470"/>
                  </a:cubicBezTo>
                  <a:cubicBezTo>
                    <a:pt x="529" y="917"/>
                    <a:pt x="529" y="917"/>
                    <a:pt x="529" y="917"/>
                  </a:cubicBezTo>
                  <a:cubicBezTo>
                    <a:pt x="459" y="493"/>
                    <a:pt x="459" y="493"/>
                    <a:pt x="459" y="493"/>
                  </a:cubicBezTo>
                  <a:cubicBezTo>
                    <a:pt x="452" y="469"/>
                    <a:pt x="440" y="446"/>
                    <a:pt x="422" y="428"/>
                  </a:cubicBezTo>
                  <a:cubicBezTo>
                    <a:pt x="75" y="63"/>
                    <a:pt x="75" y="63"/>
                    <a:pt x="75" y="63"/>
                  </a:cubicBezTo>
                  <a:cubicBezTo>
                    <a:pt x="73" y="61"/>
                    <a:pt x="71" y="61"/>
                    <a:pt x="70" y="61"/>
                  </a:cubicBezTo>
                  <a:cubicBezTo>
                    <a:pt x="69" y="61"/>
                    <a:pt x="67" y="61"/>
                    <a:pt x="66" y="63"/>
                  </a:cubicBezTo>
                  <a:cubicBezTo>
                    <a:pt x="65" y="65"/>
                    <a:pt x="64" y="68"/>
                    <a:pt x="66" y="70"/>
                  </a:cubicBezTo>
                  <a:cubicBezTo>
                    <a:pt x="339" y="433"/>
                    <a:pt x="339" y="433"/>
                    <a:pt x="339" y="433"/>
                  </a:cubicBezTo>
                  <a:cubicBezTo>
                    <a:pt x="343" y="439"/>
                    <a:pt x="345" y="446"/>
                    <a:pt x="345" y="453"/>
                  </a:cubicBezTo>
                  <a:cubicBezTo>
                    <a:pt x="317" y="751"/>
                    <a:pt x="317" y="751"/>
                    <a:pt x="317" y="751"/>
                  </a:cubicBezTo>
                  <a:cubicBezTo>
                    <a:pt x="315" y="767"/>
                    <a:pt x="300" y="779"/>
                    <a:pt x="284" y="778"/>
                  </a:cubicBezTo>
                  <a:cubicBezTo>
                    <a:pt x="267" y="776"/>
                    <a:pt x="255" y="762"/>
                    <a:pt x="257" y="745"/>
                  </a:cubicBezTo>
                  <a:cubicBezTo>
                    <a:pt x="284" y="459"/>
                    <a:pt x="284" y="459"/>
                    <a:pt x="284" y="459"/>
                  </a:cubicBezTo>
                  <a:cubicBezTo>
                    <a:pt x="18" y="106"/>
                    <a:pt x="18" y="106"/>
                    <a:pt x="18" y="106"/>
                  </a:cubicBezTo>
                  <a:cubicBezTo>
                    <a:pt x="0" y="82"/>
                    <a:pt x="1" y="50"/>
                    <a:pt x="19" y="26"/>
                  </a:cubicBezTo>
                  <a:cubicBezTo>
                    <a:pt x="30" y="11"/>
                    <a:pt x="48" y="2"/>
                    <a:pt x="67" y="1"/>
                  </a:cubicBezTo>
                  <a:cubicBezTo>
                    <a:pt x="86" y="0"/>
                    <a:pt x="105" y="7"/>
                    <a:pt x="118" y="21"/>
                  </a:cubicBezTo>
                  <a:cubicBezTo>
                    <a:pt x="466" y="387"/>
                    <a:pt x="466" y="387"/>
                    <a:pt x="466" y="387"/>
                  </a:cubicBezTo>
                  <a:cubicBezTo>
                    <a:pt x="490" y="413"/>
                    <a:pt x="508" y="445"/>
                    <a:pt x="517" y="479"/>
                  </a:cubicBezTo>
                  <a:cubicBezTo>
                    <a:pt x="517" y="480"/>
                    <a:pt x="518" y="481"/>
                    <a:pt x="518" y="482"/>
                  </a:cubicBezTo>
                  <a:cubicBezTo>
                    <a:pt x="588" y="907"/>
                    <a:pt x="588" y="907"/>
                    <a:pt x="588" y="907"/>
                  </a:cubicBezTo>
                  <a:cubicBezTo>
                    <a:pt x="680" y="1460"/>
                    <a:pt x="680" y="1460"/>
                    <a:pt x="680" y="1460"/>
                  </a:cubicBezTo>
                  <a:cubicBezTo>
                    <a:pt x="683" y="1477"/>
                    <a:pt x="672" y="1492"/>
                    <a:pt x="656" y="1495"/>
                  </a:cubicBezTo>
                  <a:cubicBezTo>
                    <a:pt x="654" y="1495"/>
                    <a:pt x="652" y="1495"/>
                    <a:pt x="651" y="14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5">
              <a:extLst>
                <a:ext uri="{FF2B5EF4-FFF2-40B4-BE49-F238E27FC236}">
                  <a16:creationId xmlns:a16="http://schemas.microsoft.com/office/drawing/2014/main" id="{08BD2645-4653-19DE-C0E2-A043BF11C64C}"/>
                </a:ext>
              </a:extLst>
            </p:cNvPr>
            <p:cNvSpPr>
              <a:spLocks/>
            </p:cNvSpPr>
            <p:nvPr/>
          </p:nvSpPr>
          <p:spPr bwMode="auto">
            <a:xfrm>
              <a:off x="-7366001" y="-500062"/>
              <a:ext cx="130175" cy="461963"/>
            </a:xfrm>
            <a:custGeom>
              <a:avLst/>
              <a:gdLst>
                <a:gd name="T0" fmla="*/ 222 w 258"/>
                <a:gd name="T1" fmla="*/ 908 h 908"/>
                <a:gd name="T2" fmla="*/ 221 w 258"/>
                <a:gd name="T3" fmla="*/ 908 h 908"/>
                <a:gd name="T4" fmla="*/ 192 w 258"/>
                <a:gd name="T5" fmla="*/ 878 h 908"/>
                <a:gd name="T6" fmla="*/ 198 w 258"/>
                <a:gd name="T7" fmla="*/ 359 h 908"/>
                <a:gd name="T8" fmla="*/ 70 w 258"/>
                <a:gd name="T9" fmla="*/ 241 h 908"/>
                <a:gd name="T10" fmla="*/ 62 w 258"/>
                <a:gd name="T11" fmla="*/ 228 h 908"/>
                <a:gd name="T12" fmla="*/ 5 w 258"/>
                <a:gd name="T13" fmla="*/ 42 h 908"/>
                <a:gd name="T14" fmla="*/ 25 w 258"/>
                <a:gd name="T15" fmla="*/ 4 h 908"/>
                <a:gd name="T16" fmla="*/ 62 w 258"/>
                <a:gd name="T17" fmla="*/ 24 h 908"/>
                <a:gd name="T18" fmla="*/ 117 w 258"/>
                <a:gd name="T19" fmla="*/ 203 h 908"/>
                <a:gd name="T20" fmla="*/ 248 w 258"/>
                <a:gd name="T21" fmla="*/ 324 h 908"/>
                <a:gd name="T22" fmla="*/ 258 w 258"/>
                <a:gd name="T23" fmla="*/ 346 h 908"/>
                <a:gd name="T24" fmla="*/ 252 w 258"/>
                <a:gd name="T25" fmla="*/ 879 h 908"/>
                <a:gd name="T26" fmla="*/ 222 w 258"/>
                <a:gd name="T27" fmla="*/ 90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908">
                  <a:moveTo>
                    <a:pt x="222" y="908"/>
                  </a:moveTo>
                  <a:cubicBezTo>
                    <a:pt x="222" y="908"/>
                    <a:pt x="221" y="908"/>
                    <a:pt x="221" y="908"/>
                  </a:cubicBezTo>
                  <a:cubicBezTo>
                    <a:pt x="205" y="908"/>
                    <a:pt x="191" y="895"/>
                    <a:pt x="192" y="878"/>
                  </a:cubicBezTo>
                  <a:cubicBezTo>
                    <a:pt x="198" y="359"/>
                    <a:pt x="198" y="359"/>
                    <a:pt x="198" y="359"/>
                  </a:cubicBezTo>
                  <a:cubicBezTo>
                    <a:pt x="70" y="241"/>
                    <a:pt x="70" y="241"/>
                    <a:pt x="70" y="241"/>
                  </a:cubicBezTo>
                  <a:cubicBezTo>
                    <a:pt x="67" y="238"/>
                    <a:pt x="64" y="233"/>
                    <a:pt x="62" y="228"/>
                  </a:cubicBezTo>
                  <a:cubicBezTo>
                    <a:pt x="5" y="42"/>
                    <a:pt x="5" y="42"/>
                    <a:pt x="5" y="42"/>
                  </a:cubicBezTo>
                  <a:cubicBezTo>
                    <a:pt x="0" y="26"/>
                    <a:pt x="9" y="9"/>
                    <a:pt x="25" y="4"/>
                  </a:cubicBezTo>
                  <a:cubicBezTo>
                    <a:pt x="40" y="0"/>
                    <a:pt x="57" y="8"/>
                    <a:pt x="62" y="24"/>
                  </a:cubicBezTo>
                  <a:cubicBezTo>
                    <a:pt x="117" y="203"/>
                    <a:pt x="117" y="203"/>
                    <a:pt x="117" y="203"/>
                  </a:cubicBezTo>
                  <a:cubicBezTo>
                    <a:pt x="248" y="324"/>
                    <a:pt x="248" y="324"/>
                    <a:pt x="248" y="324"/>
                  </a:cubicBezTo>
                  <a:cubicBezTo>
                    <a:pt x="255" y="330"/>
                    <a:pt x="258" y="338"/>
                    <a:pt x="258" y="346"/>
                  </a:cubicBezTo>
                  <a:cubicBezTo>
                    <a:pt x="252" y="879"/>
                    <a:pt x="252" y="879"/>
                    <a:pt x="252" y="879"/>
                  </a:cubicBezTo>
                  <a:cubicBezTo>
                    <a:pt x="251" y="895"/>
                    <a:pt x="238" y="908"/>
                    <a:pt x="222" y="9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6">
              <a:extLst>
                <a:ext uri="{FF2B5EF4-FFF2-40B4-BE49-F238E27FC236}">
                  <a16:creationId xmlns:a16="http://schemas.microsoft.com/office/drawing/2014/main" id="{38C01AD8-523D-1C4D-BF8C-481688AA547B}"/>
                </a:ext>
              </a:extLst>
            </p:cNvPr>
            <p:cNvSpPr>
              <a:spLocks/>
            </p:cNvSpPr>
            <p:nvPr/>
          </p:nvSpPr>
          <p:spPr bwMode="auto">
            <a:xfrm>
              <a:off x="-7337426" y="-573087"/>
              <a:ext cx="80963" cy="65088"/>
            </a:xfrm>
            <a:custGeom>
              <a:avLst/>
              <a:gdLst>
                <a:gd name="T0" fmla="*/ 125 w 159"/>
                <a:gd name="T1" fmla="*/ 129 h 129"/>
                <a:gd name="T2" fmla="*/ 107 w 159"/>
                <a:gd name="T3" fmla="*/ 123 h 129"/>
                <a:gd name="T4" fmla="*/ 17 w 159"/>
                <a:gd name="T5" fmla="*/ 59 h 129"/>
                <a:gd name="T6" fmla="*/ 10 w 159"/>
                <a:gd name="T7" fmla="*/ 17 h 129"/>
                <a:gd name="T8" fmla="*/ 52 w 159"/>
                <a:gd name="T9" fmla="*/ 10 h 129"/>
                <a:gd name="T10" fmla="*/ 142 w 159"/>
                <a:gd name="T11" fmla="*/ 74 h 129"/>
                <a:gd name="T12" fmla="*/ 149 w 159"/>
                <a:gd name="T13" fmla="*/ 116 h 129"/>
                <a:gd name="T14" fmla="*/ 125 w 159"/>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9">
                  <a:moveTo>
                    <a:pt x="125" y="129"/>
                  </a:moveTo>
                  <a:cubicBezTo>
                    <a:pt x="119" y="129"/>
                    <a:pt x="113" y="127"/>
                    <a:pt x="107" y="123"/>
                  </a:cubicBezTo>
                  <a:cubicBezTo>
                    <a:pt x="17" y="59"/>
                    <a:pt x="17" y="59"/>
                    <a:pt x="17" y="59"/>
                  </a:cubicBezTo>
                  <a:cubicBezTo>
                    <a:pt x="3" y="49"/>
                    <a:pt x="0" y="31"/>
                    <a:pt x="10" y="17"/>
                  </a:cubicBezTo>
                  <a:cubicBezTo>
                    <a:pt x="20" y="4"/>
                    <a:pt x="38" y="0"/>
                    <a:pt x="52" y="10"/>
                  </a:cubicBezTo>
                  <a:cubicBezTo>
                    <a:pt x="142" y="74"/>
                    <a:pt x="142" y="74"/>
                    <a:pt x="142" y="74"/>
                  </a:cubicBezTo>
                  <a:cubicBezTo>
                    <a:pt x="156" y="84"/>
                    <a:pt x="159" y="103"/>
                    <a:pt x="149" y="116"/>
                  </a:cubicBezTo>
                  <a:cubicBezTo>
                    <a:pt x="143" y="124"/>
                    <a:pt x="134" y="129"/>
                    <a:pt x="125"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7">
              <a:extLst>
                <a:ext uri="{FF2B5EF4-FFF2-40B4-BE49-F238E27FC236}">
                  <a16:creationId xmlns:a16="http://schemas.microsoft.com/office/drawing/2014/main" id="{FF874D2D-9556-142D-C768-0AAD874185CC}"/>
                </a:ext>
              </a:extLst>
            </p:cNvPr>
            <p:cNvSpPr>
              <a:spLocks/>
            </p:cNvSpPr>
            <p:nvPr/>
          </p:nvSpPr>
          <p:spPr bwMode="auto">
            <a:xfrm>
              <a:off x="-7723189" y="-636587"/>
              <a:ext cx="157163" cy="74613"/>
            </a:xfrm>
            <a:custGeom>
              <a:avLst/>
              <a:gdLst>
                <a:gd name="T0" fmla="*/ 278 w 308"/>
                <a:gd name="T1" fmla="*/ 147 h 147"/>
                <a:gd name="T2" fmla="*/ 274 w 308"/>
                <a:gd name="T3" fmla="*/ 147 h 147"/>
                <a:gd name="T4" fmla="*/ 27 w 308"/>
                <a:gd name="T5" fmla="*/ 112 h 147"/>
                <a:gd name="T6" fmla="*/ 2 w 308"/>
                <a:gd name="T7" fmla="*/ 78 h 147"/>
                <a:gd name="T8" fmla="*/ 36 w 308"/>
                <a:gd name="T9" fmla="*/ 53 h 147"/>
                <a:gd name="T10" fmla="*/ 248 w 308"/>
                <a:gd name="T11" fmla="*/ 83 h 147"/>
                <a:gd name="T12" fmla="*/ 248 w 308"/>
                <a:gd name="T13" fmla="*/ 30 h 147"/>
                <a:gd name="T14" fmla="*/ 278 w 308"/>
                <a:gd name="T15" fmla="*/ 0 h 147"/>
                <a:gd name="T16" fmla="*/ 308 w 308"/>
                <a:gd name="T17" fmla="*/ 30 h 147"/>
                <a:gd name="T18" fmla="*/ 308 w 308"/>
                <a:gd name="T19" fmla="*/ 117 h 147"/>
                <a:gd name="T20" fmla="*/ 298 w 308"/>
                <a:gd name="T21" fmla="*/ 140 h 147"/>
                <a:gd name="T22" fmla="*/ 278 w 308"/>
                <a:gd name="T2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8" h="147">
                  <a:moveTo>
                    <a:pt x="278" y="147"/>
                  </a:moveTo>
                  <a:cubicBezTo>
                    <a:pt x="277" y="147"/>
                    <a:pt x="275" y="147"/>
                    <a:pt x="274" y="147"/>
                  </a:cubicBezTo>
                  <a:cubicBezTo>
                    <a:pt x="27" y="112"/>
                    <a:pt x="27" y="112"/>
                    <a:pt x="27" y="112"/>
                  </a:cubicBezTo>
                  <a:cubicBezTo>
                    <a:pt x="11" y="110"/>
                    <a:pt x="0" y="94"/>
                    <a:pt x="2" y="78"/>
                  </a:cubicBezTo>
                  <a:cubicBezTo>
                    <a:pt x="4" y="62"/>
                    <a:pt x="19" y="50"/>
                    <a:pt x="36" y="53"/>
                  </a:cubicBezTo>
                  <a:cubicBezTo>
                    <a:pt x="248" y="83"/>
                    <a:pt x="248" y="83"/>
                    <a:pt x="248" y="83"/>
                  </a:cubicBezTo>
                  <a:cubicBezTo>
                    <a:pt x="248" y="30"/>
                    <a:pt x="248" y="30"/>
                    <a:pt x="248" y="30"/>
                  </a:cubicBezTo>
                  <a:cubicBezTo>
                    <a:pt x="248" y="13"/>
                    <a:pt x="261" y="0"/>
                    <a:pt x="278" y="0"/>
                  </a:cubicBezTo>
                  <a:cubicBezTo>
                    <a:pt x="295" y="0"/>
                    <a:pt x="308" y="13"/>
                    <a:pt x="308" y="30"/>
                  </a:cubicBezTo>
                  <a:cubicBezTo>
                    <a:pt x="308" y="117"/>
                    <a:pt x="308" y="117"/>
                    <a:pt x="308" y="117"/>
                  </a:cubicBezTo>
                  <a:cubicBezTo>
                    <a:pt x="308" y="126"/>
                    <a:pt x="304" y="134"/>
                    <a:pt x="298" y="140"/>
                  </a:cubicBezTo>
                  <a:cubicBezTo>
                    <a:pt x="292" y="145"/>
                    <a:pt x="285" y="147"/>
                    <a:pt x="278" y="1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8">
              <a:extLst>
                <a:ext uri="{FF2B5EF4-FFF2-40B4-BE49-F238E27FC236}">
                  <a16:creationId xmlns:a16="http://schemas.microsoft.com/office/drawing/2014/main" id="{B4906BFE-D425-43EC-814A-BB1381FCE4C5}"/>
                </a:ext>
              </a:extLst>
            </p:cNvPr>
            <p:cNvSpPr>
              <a:spLocks/>
            </p:cNvSpPr>
            <p:nvPr/>
          </p:nvSpPr>
          <p:spPr bwMode="auto">
            <a:xfrm>
              <a:off x="-7543801" y="-636587"/>
              <a:ext cx="153988" cy="74613"/>
            </a:xfrm>
            <a:custGeom>
              <a:avLst/>
              <a:gdLst>
                <a:gd name="T0" fmla="*/ 30 w 301"/>
                <a:gd name="T1" fmla="*/ 147 h 147"/>
                <a:gd name="T2" fmla="*/ 10 w 301"/>
                <a:gd name="T3" fmla="*/ 140 h 147"/>
                <a:gd name="T4" fmla="*/ 0 w 301"/>
                <a:gd name="T5" fmla="*/ 117 h 147"/>
                <a:gd name="T6" fmla="*/ 0 w 301"/>
                <a:gd name="T7" fmla="*/ 30 h 147"/>
                <a:gd name="T8" fmla="*/ 30 w 301"/>
                <a:gd name="T9" fmla="*/ 0 h 147"/>
                <a:gd name="T10" fmla="*/ 60 w 301"/>
                <a:gd name="T11" fmla="*/ 30 h 147"/>
                <a:gd name="T12" fmla="*/ 60 w 301"/>
                <a:gd name="T13" fmla="*/ 82 h 147"/>
                <a:gd name="T14" fmla="*/ 264 w 301"/>
                <a:gd name="T15" fmla="*/ 51 h 147"/>
                <a:gd name="T16" fmla="*/ 298 w 301"/>
                <a:gd name="T17" fmla="*/ 77 h 147"/>
                <a:gd name="T18" fmla="*/ 273 w 301"/>
                <a:gd name="T19" fmla="*/ 111 h 147"/>
                <a:gd name="T20" fmla="*/ 35 w 301"/>
                <a:gd name="T21" fmla="*/ 147 h 147"/>
                <a:gd name="T22" fmla="*/ 30 w 301"/>
                <a:gd name="T2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47">
                  <a:moveTo>
                    <a:pt x="30" y="147"/>
                  </a:moveTo>
                  <a:cubicBezTo>
                    <a:pt x="23" y="147"/>
                    <a:pt x="16" y="145"/>
                    <a:pt x="10" y="140"/>
                  </a:cubicBezTo>
                  <a:cubicBezTo>
                    <a:pt x="4" y="134"/>
                    <a:pt x="0" y="126"/>
                    <a:pt x="0" y="117"/>
                  </a:cubicBezTo>
                  <a:cubicBezTo>
                    <a:pt x="0" y="30"/>
                    <a:pt x="0" y="30"/>
                    <a:pt x="0" y="30"/>
                  </a:cubicBezTo>
                  <a:cubicBezTo>
                    <a:pt x="0" y="13"/>
                    <a:pt x="13" y="0"/>
                    <a:pt x="30" y="0"/>
                  </a:cubicBezTo>
                  <a:cubicBezTo>
                    <a:pt x="47" y="0"/>
                    <a:pt x="60" y="13"/>
                    <a:pt x="60" y="30"/>
                  </a:cubicBezTo>
                  <a:cubicBezTo>
                    <a:pt x="60" y="82"/>
                    <a:pt x="60" y="82"/>
                    <a:pt x="60" y="82"/>
                  </a:cubicBezTo>
                  <a:cubicBezTo>
                    <a:pt x="264" y="51"/>
                    <a:pt x="264" y="51"/>
                    <a:pt x="264" y="51"/>
                  </a:cubicBezTo>
                  <a:cubicBezTo>
                    <a:pt x="280" y="49"/>
                    <a:pt x="296" y="60"/>
                    <a:pt x="298" y="77"/>
                  </a:cubicBezTo>
                  <a:cubicBezTo>
                    <a:pt x="301" y="93"/>
                    <a:pt x="289" y="108"/>
                    <a:pt x="273" y="111"/>
                  </a:cubicBezTo>
                  <a:cubicBezTo>
                    <a:pt x="35" y="147"/>
                    <a:pt x="35" y="147"/>
                    <a:pt x="35" y="147"/>
                  </a:cubicBezTo>
                  <a:cubicBezTo>
                    <a:pt x="33" y="147"/>
                    <a:pt x="31" y="147"/>
                    <a:pt x="30" y="1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8063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B4C57DF1-FCF6-45FD-A8DD-9786041953EE}"/>
              </a:ext>
            </a:extLst>
          </p:cNvPr>
          <p:cNvGrpSpPr/>
          <p:nvPr/>
        </p:nvGrpSpPr>
        <p:grpSpPr>
          <a:xfrm flipH="1">
            <a:off x="6269861" y="1643588"/>
            <a:ext cx="4249424" cy="3863195"/>
            <a:chOff x="1724312" y="1131850"/>
            <a:chExt cx="4249424" cy="3863195"/>
          </a:xfrm>
        </p:grpSpPr>
        <p:cxnSp>
          <p:nvCxnSpPr>
            <p:cNvPr id="142" name="Straight Connector 141">
              <a:extLst>
                <a:ext uri="{FF2B5EF4-FFF2-40B4-BE49-F238E27FC236}">
                  <a16:creationId xmlns:a16="http://schemas.microsoft.com/office/drawing/2014/main" id="{7A0C69BF-4E9E-420A-82CA-1B9D3267EB00}"/>
                </a:ext>
              </a:extLst>
            </p:cNvPr>
            <p:cNvCxnSpPr>
              <a:cxnSpLocks/>
            </p:cNvCxnSpPr>
            <p:nvPr/>
          </p:nvCxnSpPr>
          <p:spPr>
            <a:xfrm flipV="1">
              <a:off x="1724312" y="1131850"/>
              <a:ext cx="4202267" cy="381773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64A07F3-33A9-4C41-908E-77A4948D647B}"/>
                </a:ext>
              </a:extLst>
            </p:cNvPr>
            <p:cNvCxnSpPr>
              <a:cxnSpLocks/>
            </p:cNvCxnSpPr>
            <p:nvPr/>
          </p:nvCxnSpPr>
          <p:spPr>
            <a:xfrm flipV="1">
              <a:off x="1771469" y="1177315"/>
              <a:ext cx="4202267" cy="381773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A801940B-0510-467B-9EDB-3395AAC7F7FA}"/>
              </a:ext>
            </a:extLst>
          </p:cNvPr>
          <p:cNvGrpSpPr/>
          <p:nvPr/>
        </p:nvGrpSpPr>
        <p:grpSpPr>
          <a:xfrm>
            <a:off x="1953915" y="5813900"/>
            <a:ext cx="8518213" cy="65312"/>
            <a:chOff x="2026747" y="5302162"/>
            <a:chExt cx="7810459" cy="65312"/>
          </a:xfrm>
        </p:grpSpPr>
        <p:cxnSp>
          <p:nvCxnSpPr>
            <p:cNvPr id="22" name="Straight Connector 21">
              <a:extLst>
                <a:ext uri="{FF2B5EF4-FFF2-40B4-BE49-F238E27FC236}">
                  <a16:creationId xmlns:a16="http://schemas.microsoft.com/office/drawing/2014/main" id="{F3CEF821-5B71-44AA-93EE-A4F716CED585}"/>
                </a:ext>
              </a:extLst>
            </p:cNvPr>
            <p:cNvCxnSpPr/>
            <p:nvPr/>
          </p:nvCxnSpPr>
          <p:spPr>
            <a:xfrm>
              <a:off x="2026747" y="5302162"/>
              <a:ext cx="781045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56EF950-3FFB-4555-A930-D384DB830AC2}"/>
                </a:ext>
              </a:extLst>
            </p:cNvPr>
            <p:cNvCxnSpPr/>
            <p:nvPr/>
          </p:nvCxnSpPr>
          <p:spPr>
            <a:xfrm>
              <a:off x="2026747" y="5367474"/>
              <a:ext cx="7810459"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EF11D2A5-D7CF-43A6-ACB8-ADB84361178E}"/>
              </a:ext>
            </a:extLst>
          </p:cNvPr>
          <p:cNvGrpSpPr/>
          <p:nvPr/>
        </p:nvGrpSpPr>
        <p:grpSpPr>
          <a:xfrm>
            <a:off x="1651480" y="1643588"/>
            <a:ext cx="4249424" cy="3863195"/>
            <a:chOff x="1724312" y="1131850"/>
            <a:chExt cx="4249424" cy="3863195"/>
          </a:xfrm>
        </p:grpSpPr>
        <p:cxnSp>
          <p:nvCxnSpPr>
            <p:cNvPr id="122" name="Straight Connector 121">
              <a:extLst>
                <a:ext uri="{FF2B5EF4-FFF2-40B4-BE49-F238E27FC236}">
                  <a16:creationId xmlns:a16="http://schemas.microsoft.com/office/drawing/2014/main" id="{2C42679E-946A-49E2-A028-01091B4953FD}"/>
                </a:ext>
              </a:extLst>
            </p:cNvPr>
            <p:cNvCxnSpPr>
              <a:cxnSpLocks/>
            </p:cNvCxnSpPr>
            <p:nvPr/>
          </p:nvCxnSpPr>
          <p:spPr>
            <a:xfrm flipV="1">
              <a:off x="1724312" y="1131850"/>
              <a:ext cx="4202267" cy="381773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312A56-4ADE-4FD7-BAB8-86066891D231}"/>
                </a:ext>
              </a:extLst>
            </p:cNvPr>
            <p:cNvCxnSpPr>
              <a:cxnSpLocks/>
            </p:cNvCxnSpPr>
            <p:nvPr/>
          </p:nvCxnSpPr>
          <p:spPr>
            <a:xfrm flipV="1">
              <a:off x="1771469" y="1177315"/>
              <a:ext cx="4202267" cy="381773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rapezoid 9">
            <a:extLst>
              <a:ext uri="{FF2B5EF4-FFF2-40B4-BE49-F238E27FC236}">
                <a16:creationId xmlns:a16="http://schemas.microsoft.com/office/drawing/2014/main" id="{C5F41BEC-A254-432E-B2BD-976E06D7F833}"/>
              </a:ext>
            </a:extLst>
          </p:cNvPr>
          <p:cNvSpPr/>
          <p:nvPr/>
        </p:nvSpPr>
        <p:spPr>
          <a:xfrm>
            <a:off x="2229078" y="2611185"/>
            <a:ext cx="7733845" cy="2957754"/>
          </a:xfrm>
          <a:prstGeom prst="trapezoid">
            <a:avLst>
              <a:gd name="adj" fmla="val 1021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solidFill>
                <a:schemeClr val="accent1"/>
              </a:solidFill>
            </a:endParaRPr>
          </a:p>
        </p:txBody>
      </p:sp>
      <p:sp>
        <p:nvSpPr>
          <p:cNvPr id="15" name="Title 14">
            <a:extLst>
              <a:ext uri="{FF2B5EF4-FFF2-40B4-BE49-F238E27FC236}">
                <a16:creationId xmlns:a16="http://schemas.microsoft.com/office/drawing/2014/main" id="{5E37BC7F-2622-46DA-9D08-D4B70487391D}"/>
              </a:ext>
            </a:extLst>
          </p:cNvPr>
          <p:cNvSpPr>
            <a:spLocks noGrp="1"/>
          </p:cNvSpPr>
          <p:nvPr>
            <p:ph type="title"/>
          </p:nvPr>
        </p:nvSpPr>
        <p:spPr/>
        <p:txBody>
          <a:bodyPr/>
          <a:lstStyle/>
          <a:p>
            <a:r>
              <a:rPr lang="en-US"/>
              <a:t>Stress and obesity </a:t>
            </a:r>
            <a:br>
              <a:rPr lang="en-US"/>
            </a:br>
            <a:r>
              <a:rPr lang="en-US"/>
              <a:t>(2/2)</a:t>
            </a:r>
          </a:p>
        </p:txBody>
      </p:sp>
      <p:sp>
        <p:nvSpPr>
          <p:cNvPr id="17" name="Text Placeholder 16">
            <a:extLst>
              <a:ext uri="{FF2B5EF4-FFF2-40B4-BE49-F238E27FC236}">
                <a16:creationId xmlns:a16="http://schemas.microsoft.com/office/drawing/2014/main" id="{6F8C42C4-DABB-44A5-BE05-F1DB8A8B71F9}"/>
              </a:ext>
            </a:extLst>
          </p:cNvPr>
          <p:cNvSpPr>
            <a:spLocks noGrp="1"/>
          </p:cNvSpPr>
          <p:nvPr>
            <p:ph type="body" sz="quarter" idx="13"/>
          </p:nvPr>
        </p:nvSpPr>
        <p:spPr/>
        <p:txBody>
          <a:bodyPr/>
          <a:lstStyle/>
          <a:p>
            <a:r>
              <a:rPr lang="en-US" sz="1000" i="0"/>
              <a:t>CV, cardiovascular; GR, glucocorticoid receptor; OSA, obstructive sleep apnea; SNP, single nucleotide polymorphism.</a:t>
            </a:r>
            <a:br>
              <a:rPr lang="en-US" sz="1000" i="0"/>
            </a:br>
            <a:r>
              <a:rPr lang="en-US" sz="1000" i="0"/>
              <a:t>Van der </a:t>
            </a:r>
            <a:r>
              <a:rPr lang="en-US" sz="1000" i="0" err="1"/>
              <a:t>Valk</a:t>
            </a:r>
            <a:r>
              <a:rPr lang="en-US" sz="1000" i="0"/>
              <a:t> et al. Cur </a:t>
            </a:r>
            <a:r>
              <a:rPr lang="en-US" sz="1000" i="0" err="1"/>
              <a:t>Obes</a:t>
            </a:r>
            <a:r>
              <a:rPr lang="en-US" sz="1000" i="0"/>
              <a:t> Rep 2018;7(2):193</a:t>
            </a:r>
            <a:r>
              <a:rPr lang="en-US" sz="1000" i="0">
                <a:latin typeface="Calibri" panose="020F0502020204030204" pitchFamily="34" charset="0"/>
                <a:cs typeface="Calibri" panose="020F0502020204030204" pitchFamily="34" charset="0"/>
              </a:rPr>
              <a:t>–</a:t>
            </a:r>
            <a:r>
              <a:rPr lang="en-US" sz="1000" i="0"/>
              <a:t>203.</a:t>
            </a:r>
          </a:p>
        </p:txBody>
      </p:sp>
      <p:sp>
        <p:nvSpPr>
          <p:cNvPr id="3" name="Rectangle 2">
            <a:extLst>
              <a:ext uri="{FF2B5EF4-FFF2-40B4-BE49-F238E27FC236}">
                <a16:creationId xmlns:a16="http://schemas.microsoft.com/office/drawing/2014/main" id="{463BC4E6-88AC-4380-B054-30231835C611}"/>
              </a:ext>
            </a:extLst>
          </p:cNvPr>
          <p:cNvSpPr>
            <a:spLocks/>
          </p:cNvSpPr>
          <p:nvPr>
            <p:custDataLst>
              <p:tags r:id="rId2"/>
            </p:custDataLst>
          </p:nvPr>
        </p:nvSpPr>
        <p:spPr bwMode="auto">
          <a:xfrm>
            <a:off x="268405" y="6071620"/>
            <a:ext cx="10704395" cy="554469"/>
          </a:xfrm>
          <a:prstGeom prst="rect">
            <a:avLst/>
          </a:prstGeom>
          <a:noFill/>
          <a:ln w="9525">
            <a:noFill/>
            <a:prstDash val="solid"/>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anchor="b" anchorCtr="0">
            <a:noAutofit/>
          </a:bodyPr>
          <a:lstStyle/>
          <a:p>
            <a:pPr marL="0" marR="0" lvl="0" indent="0" algn="l" defTabSz="1219139"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
        <p:nvSpPr>
          <p:cNvPr id="2" name="Rectangle 1">
            <a:extLst>
              <a:ext uri="{FF2B5EF4-FFF2-40B4-BE49-F238E27FC236}">
                <a16:creationId xmlns:a16="http://schemas.microsoft.com/office/drawing/2014/main" id="{60124031-1C96-46E4-85B3-1B734391A483}"/>
              </a:ext>
            </a:extLst>
          </p:cNvPr>
          <p:cNvSpPr/>
          <p:nvPr/>
        </p:nvSpPr>
        <p:spPr>
          <a:xfrm>
            <a:off x="5490218" y="1336471"/>
            <a:ext cx="1211565" cy="1181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200" b="1" i="0" u="none" strike="noStrike" kern="1200" cap="none" spc="0" normalizeH="0" baseline="0" noProof="0">
                <a:ln>
                  <a:noFill/>
                </a:ln>
                <a:solidFill>
                  <a:srgbClr val="FFFFFF"/>
                </a:solidFill>
                <a:effectLst/>
                <a:uLnTx/>
                <a:uFillTx/>
                <a:ea typeface="+mn-ea"/>
                <a:cs typeface="+mn-cs"/>
              </a:rPr>
              <a:t>Increased </a:t>
            </a:r>
            <a:br>
              <a:rPr kumimoji="0" lang="en-CA" sz="1200" b="1" i="0" u="none" strike="noStrike" kern="1200" cap="none" spc="0" normalizeH="0" baseline="0" noProof="0">
                <a:ln>
                  <a:noFill/>
                </a:ln>
                <a:solidFill>
                  <a:srgbClr val="FFFFFF"/>
                </a:solidFill>
                <a:effectLst/>
                <a:uLnTx/>
                <a:uFillTx/>
                <a:ea typeface="+mn-ea"/>
                <a:cs typeface="+mn-cs"/>
              </a:rPr>
            </a:br>
            <a:r>
              <a:rPr lang="en-CA" sz="1200" b="1">
                <a:solidFill>
                  <a:srgbClr val="FFFFFF"/>
                </a:solidFill>
              </a:rPr>
              <a:t>glucocorticoid</a:t>
            </a:r>
            <a:r>
              <a:rPr kumimoji="0" lang="en-CA" sz="1200" b="1" i="0" u="none" strike="noStrike" kern="1200" cap="none" spc="0" normalizeH="0" baseline="0" noProof="0">
                <a:ln>
                  <a:noFill/>
                </a:ln>
                <a:solidFill>
                  <a:srgbClr val="FFFFFF"/>
                </a:solidFill>
                <a:effectLst/>
                <a:uLnTx/>
                <a:uFillTx/>
                <a:ea typeface="+mn-ea"/>
                <a:cs typeface="+mn-cs"/>
              </a:rPr>
              <a:t> </a:t>
            </a:r>
            <a:br>
              <a:rPr kumimoji="0" lang="en-CA" sz="1200" b="1" i="0" u="none" strike="noStrike" kern="1200" cap="none" spc="0" normalizeH="0" baseline="0" noProof="0">
                <a:ln>
                  <a:noFill/>
                </a:ln>
                <a:solidFill>
                  <a:srgbClr val="FFFFFF"/>
                </a:solidFill>
                <a:effectLst/>
                <a:uLnTx/>
                <a:uFillTx/>
                <a:ea typeface="+mn-ea"/>
                <a:cs typeface="+mn-cs"/>
              </a:rPr>
            </a:br>
            <a:r>
              <a:rPr kumimoji="0" lang="en-CA" sz="1200" b="1" i="0" u="none" strike="noStrike" kern="1200" cap="none" spc="0" normalizeH="0" baseline="0" noProof="0">
                <a:ln>
                  <a:noFill/>
                </a:ln>
                <a:solidFill>
                  <a:srgbClr val="FFFFFF"/>
                </a:solidFill>
                <a:effectLst/>
                <a:uLnTx/>
                <a:uFillTx/>
                <a:ea typeface="+mn-ea"/>
                <a:cs typeface="+mn-cs"/>
              </a:rPr>
              <a:t>action</a:t>
            </a:r>
            <a:endParaRPr kumimoji="0" lang="en-US" sz="1200" b="1" i="0" u="none" strike="noStrike" kern="1200" cap="none" spc="0" normalizeH="0" baseline="0" noProof="0">
              <a:ln>
                <a:noFill/>
              </a:ln>
              <a:solidFill>
                <a:srgbClr val="FFFFFF"/>
              </a:solidFill>
              <a:effectLst/>
              <a:uLnTx/>
              <a:uFillTx/>
              <a:ea typeface="+mn-ea"/>
              <a:cs typeface="+mn-cs"/>
            </a:endParaRPr>
          </a:p>
        </p:txBody>
      </p:sp>
      <p:sp>
        <p:nvSpPr>
          <p:cNvPr id="99" name="Rectangle 98">
            <a:extLst>
              <a:ext uri="{FF2B5EF4-FFF2-40B4-BE49-F238E27FC236}">
                <a16:creationId xmlns:a16="http://schemas.microsoft.com/office/drawing/2014/main" id="{F3EE5696-BCB3-4A2F-ACE3-8041C0ACF7C0}"/>
              </a:ext>
            </a:extLst>
          </p:cNvPr>
          <p:cNvSpPr/>
          <p:nvPr/>
        </p:nvSpPr>
        <p:spPr>
          <a:xfrm>
            <a:off x="9802456" y="4880898"/>
            <a:ext cx="1211565" cy="1181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200" b="1" i="0" u="none" strike="noStrike" kern="1200" cap="none" spc="0" normalizeH="0" baseline="0" noProof="0">
                <a:ln>
                  <a:noFill/>
                </a:ln>
                <a:solidFill>
                  <a:srgbClr val="FFFFFF"/>
                </a:solidFill>
                <a:effectLst/>
                <a:uLnTx/>
                <a:uFillTx/>
                <a:ea typeface="+mn-ea"/>
                <a:cs typeface="+mn-cs"/>
              </a:rPr>
              <a:t>Obesity</a:t>
            </a:r>
            <a:endParaRPr kumimoji="0" lang="en-US" sz="1200" b="1" i="0" u="none" strike="noStrike" kern="1200" cap="none" spc="0" normalizeH="0" baseline="0" noProof="0" err="1">
              <a:ln>
                <a:noFill/>
              </a:ln>
              <a:solidFill>
                <a:srgbClr val="FFFFFF"/>
              </a:solidFill>
              <a:effectLst/>
              <a:uLnTx/>
              <a:uFillTx/>
              <a:ea typeface="+mn-ea"/>
              <a:cs typeface="+mn-cs"/>
            </a:endParaRPr>
          </a:p>
        </p:txBody>
      </p:sp>
      <p:sp>
        <p:nvSpPr>
          <p:cNvPr id="100" name="Rectangle 99">
            <a:extLst>
              <a:ext uri="{FF2B5EF4-FFF2-40B4-BE49-F238E27FC236}">
                <a16:creationId xmlns:a16="http://schemas.microsoft.com/office/drawing/2014/main" id="{3B2940A6-3FC4-41B8-9C46-A15FB0AB7639}"/>
              </a:ext>
            </a:extLst>
          </p:cNvPr>
          <p:cNvSpPr/>
          <p:nvPr/>
        </p:nvSpPr>
        <p:spPr>
          <a:xfrm>
            <a:off x="1176926" y="4880898"/>
            <a:ext cx="1211565" cy="1181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200" b="1" i="0" u="none" strike="noStrike" kern="1200" cap="none" spc="0" normalizeH="0" baseline="0" noProof="0">
                <a:ln>
                  <a:noFill/>
                </a:ln>
                <a:solidFill>
                  <a:srgbClr val="FFFFFF"/>
                </a:solidFill>
                <a:effectLst/>
                <a:uLnTx/>
                <a:uFillTx/>
                <a:ea typeface="+mn-ea"/>
                <a:cs typeface="+mn-cs"/>
              </a:rPr>
              <a:t>Chronic</a:t>
            </a:r>
            <a:br>
              <a:rPr kumimoji="0" lang="en-CA" sz="1200" b="1" i="0" u="none" strike="noStrike" kern="1200" cap="none" spc="0" normalizeH="0" baseline="0" noProof="0">
                <a:ln>
                  <a:noFill/>
                </a:ln>
                <a:solidFill>
                  <a:srgbClr val="FFFFFF"/>
                </a:solidFill>
                <a:effectLst/>
                <a:uLnTx/>
                <a:uFillTx/>
                <a:ea typeface="+mn-ea"/>
                <a:cs typeface="+mn-cs"/>
              </a:rPr>
            </a:br>
            <a:r>
              <a:rPr kumimoji="0" lang="en-CA" sz="1200" b="1" i="0" u="none" strike="noStrike" kern="1200" cap="none" spc="0" normalizeH="0" baseline="0" noProof="0">
                <a:ln>
                  <a:noFill/>
                </a:ln>
                <a:solidFill>
                  <a:srgbClr val="FFFFFF"/>
                </a:solidFill>
                <a:effectLst/>
                <a:uLnTx/>
                <a:uFillTx/>
                <a:ea typeface="+mn-ea"/>
                <a:cs typeface="+mn-cs"/>
              </a:rPr>
              <a:t>stress</a:t>
            </a:r>
            <a:endParaRPr kumimoji="0" lang="en-US" sz="1200" b="1" i="0" u="none" strike="noStrike" kern="1200" cap="none" spc="0" normalizeH="0" baseline="0" noProof="0" err="1">
              <a:ln>
                <a:noFill/>
              </a:ln>
              <a:solidFill>
                <a:srgbClr val="FFFFFF"/>
              </a:solidFill>
              <a:effectLst/>
              <a:uLnTx/>
              <a:uFillTx/>
              <a:ea typeface="+mn-ea"/>
              <a:cs typeface="+mn-cs"/>
            </a:endParaRPr>
          </a:p>
        </p:txBody>
      </p:sp>
      <p:sp>
        <p:nvSpPr>
          <p:cNvPr id="110" name="TextBox 109">
            <a:extLst>
              <a:ext uri="{FF2B5EF4-FFF2-40B4-BE49-F238E27FC236}">
                <a16:creationId xmlns:a16="http://schemas.microsoft.com/office/drawing/2014/main" id="{391A2D0F-F784-4EDF-B465-5A26406B497F}"/>
              </a:ext>
            </a:extLst>
          </p:cNvPr>
          <p:cNvSpPr txBox="1"/>
          <p:nvPr/>
        </p:nvSpPr>
        <p:spPr>
          <a:xfrm>
            <a:off x="4956577" y="2685487"/>
            <a:ext cx="2278846" cy="369332"/>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Individual </a:t>
            </a:r>
            <a:br>
              <a:rPr kumimoji="0" lang="en-CA" sz="1200" b="1" i="0" u="none" strike="noStrike" kern="1200" cap="none" spc="0" normalizeH="0" baseline="0" noProof="0">
                <a:ln>
                  <a:noFill/>
                </a:ln>
                <a:effectLst/>
                <a:uLnTx/>
                <a:uFillTx/>
                <a:ea typeface="+mn-ea"/>
                <a:cs typeface="+mn-cs"/>
              </a:rPr>
            </a:br>
            <a:r>
              <a:rPr kumimoji="0" lang="en-CA" sz="1200" b="1" i="0" u="none" strike="noStrike" kern="1200" cap="none" spc="0" normalizeH="0" baseline="0" noProof="0">
                <a:ln>
                  <a:noFill/>
                </a:ln>
                <a:effectLst/>
                <a:uLnTx/>
                <a:uFillTx/>
                <a:ea typeface="+mn-ea"/>
                <a:cs typeface="+mn-cs"/>
              </a:rPr>
              <a:t>characteristics</a:t>
            </a:r>
            <a:endParaRPr kumimoji="0" lang="en-US" sz="1200" b="1" i="0" u="none" strike="noStrike" kern="1200" cap="none" spc="0" normalizeH="0" baseline="0" noProof="0">
              <a:ln>
                <a:noFill/>
              </a:ln>
              <a:effectLst/>
              <a:uLnTx/>
              <a:uFillTx/>
              <a:ea typeface="+mn-ea"/>
              <a:cs typeface="+mn-cs"/>
            </a:endParaRPr>
          </a:p>
        </p:txBody>
      </p:sp>
      <p:sp>
        <p:nvSpPr>
          <p:cNvPr id="144" name="TextBox 143">
            <a:extLst>
              <a:ext uri="{FF2B5EF4-FFF2-40B4-BE49-F238E27FC236}">
                <a16:creationId xmlns:a16="http://schemas.microsoft.com/office/drawing/2014/main" id="{A186B880-D46E-4595-AEE0-470C510D38C6}"/>
              </a:ext>
            </a:extLst>
          </p:cNvPr>
          <p:cNvSpPr txBox="1"/>
          <p:nvPr/>
        </p:nvSpPr>
        <p:spPr>
          <a:xfrm>
            <a:off x="4656717" y="3292899"/>
            <a:ext cx="1501384" cy="923330"/>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Physical disorders: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Chronic pain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Endocrine diseases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CV diseases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OSA</a:t>
            </a:r>
            <a:endParaRPr kumimoji="0" lang="en-CA" sz="1200" b="1" i="0" u="none" strike="noStrike" kern="1200" cap="none" spc="0" normalizeH="0" baseline="0" noProof="0">
              <a:ln>
                <a:noFill/>
              </a:ln>
              <a:effectLst/>
              <a:uLnTx/>
              <a:uFillTx/>
              <a:ea typeface="+mn-ea"/>
              <a:cs typeface="+mn-cs"/>
            </a:endParaRPr>
          </a:p>
        </p:txBody>
      </p:sp>
      <p:sp>
        <p:nvSpPr>
          <p:cNvPr id="145" name="TextBox 144">
            <a:extLst>
              <a:ext uri="{FF2B5EF4-FFF2-40B4-BE49-F238E27FC236}">
                <a16:creationId xmlns:a16="http://schemas.microsoft.com/office/drawing/2014/main" id="{FC12AE65-3347-47A9-A988-B7CBE6454E61}"/>
              </a:ext>
            </a:extLst>
          </p:cNvPr>
          <p:cNvSpPr txBox="1"/>
          <p:nvPr/>
        </p:nvSpPr>
        <p:spPr>
          <a:xfrm>
            <a:off x="6666994" y="4338709"/>
            <a:ext cx="2084364" cy="553998"/>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Intoxications:</a:t>
            </a:r>
          </a:p>
          <a:p>
            <a:pPr algn="ctr">
              <a:spcBef>
                <a:spcPts val="0"/>
              </a:spcBef>
              <a:defRPr/>
            </a:pPr>
            <a:r>
              <a:rPr lang="en-CA" sz="1200" b="0"/>
              <a:t>Excessive alcohol use</a:t>
            </a:r>
          </a:p>
          <a:p>
            <a:pPr algn="ctr">
              <a:spcBef>
                <a:spcPts val="0"/>
              </a:spcBef>
              <a:defRPr/>
            </a:pPr>
            <a:r>
              <a:rPr lang="en-CA" sz="1200" b="0"/>
              <a:t>Smoking &amp; smoking cessation</a:t>
            </a:r>
          </a:p>
        </p:txBody>
      </p:sp>
      <p:sp>
        <p:nvSpPr>
          <p:cNvPr id="146" name="TextBox 145">
            <a:extLst>
              <a:ext uri="{FF2B5EF4-FFF2-40B4-BE49-F238E27FC236}">
                <a16:creationId xmlns:a16="http://schemas.microsoft.com/office/drawing/2014/main" id="{925C1D7D-0443-4E6C-B8E1-AD02645510C8}"/>
              </a:ext>
            </a:extLst>
          </p:cNvPr>
          <p:cNvSpPr txBox="1"/>
          <p:nvPr/>
        </p:nvSpPr>
        <p:spPr>
          <a:xfrm>
            <a:off x="5175325" y="4431042"/>
            <a:ext cx="1409702" cy="738664"/>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Unhealthy lifestyle:</a:t>
            </a:r>
          </a:p>
          <a:p>
            <a:pPr marL="0" marR="0" lvl="0" indent="0" algn="ctr" defTabSz="914400" eaLnBrk="1" latinLnBrk="0" hangingPunct="1">
              <a:lnSpc>
                <a:spcPct val="100000"/>
              </a:lnSpc>
              <a:spcBef>
                <a:spcPts val="0"/>
              </a:spcBef>
              <a:buClrTx/>
              <a:buSzTx/>
              <a:buFontTx/>
              <a:buNone/>
              <a:tabLst/>
              <a:defRPr/>
            </a:pPr>
            <a:r>
              <a:rPr lang="en-CA" sz="1200" b="0"/>
              <a:t>Lack of exercise</a:t>
            </a:r>
          </a:p>
          <a:p>
            <a:pPr marL="0" marR="0" lvl="0" indent="0" algn="ctr" defTabSz="914400" eaLnBrk="1" latinLnBrk="0" hangingPunct="1">
              <a:lnSpc>
                <a:spcPct val="100000"/>
              </a:lnSpc>
              <a:spcBef>
                <a:spcPts val="0"/>
              </a:spcBef>
              <a:buClrTx/>
              <a:buSzTx/>
              <a:buFontTx/>
              <a:buNone/>
              <a:tabLst/>
              <a:defRPr/>
            </a:pPr>
            <a:r>
              <a:rPr lang="en-CA" sz="1200" b="0"/>
              <a:t>Sleep deprivation</a:t>
            </a:r>
          </a:p>
          <a:p>
            <a:pPr marL="0" marR="0" lvl="0" indent="0" algn="ctr" defTabSz="914400" eaLnBrk="1" latinLnBrk="0" hangingPunct="1">
              <a:lnSpc>
                <a:spcPct val="100000"/>
              </a:lnSpc>
              <a:spcBef>
                <a:spcPts val="0"/>
              </a:spcBef>
              <a:buClrTx/>
              <a:buSzTx/>
              <a:buFontTx/>
              <a:buNone/>
              <a:tabLst/>
              <a:defRPr/>
            </a:pPr>
            <a:r>
              <a:rPr lang="en-CA" sz="1200" b="0"/>
              <a:t>Shift work</a:t>
            </a:r>
          </a:p>
        </p:txBody>
      </p:sp>
      <p:sp>
        <p:nvSpPr>
          <p:cNvPr id="147" name="TextBox 146">
            <a:extLst>
              <a:ext uri="{FF2B5EF4-FFF2-40B4-BE49-F238E27FC236}">
                <a16:creationId xmlns:a16="http://schemas.microsoft.com/office/drawing/2014/main" id="{330E0D10-AE92-4FF8-AA72-6F0444B6C07B}"/>
              </a:ext>
            </a:extLst>
          </p:cNvPr>
          <p:cNvSpPr txBox="1"/>
          <p:nvPr/>
        </p:nvSpPr>
        <p:spPr>
          <a:xfrm>
            <a:off x="6822070" y="4916235"/>
            <a:ext cx="1774212" cy="553998"/>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Mental distress:</a:t>
            </a:r>
          </a:p>
          <a:p>
            <a:pPr marL="0" marR="0" lvl="0" indent="0" algn="ctr" defTabSz="914400" eaLnBrk="1" latinLnBrk="0" hangingPunct="1">
              <a:lnSpc>
                <a:spcPct val="100000"/>
              </a:lnSpc>
              <a:spcBef>
                <a:spcPts val="0"/>
              </a:spcBef>
              <a:buClrTx/>
              <a:buSzTx/>
              <a:buFontTx/>
              <a:buNone/>
              <a:tabLst/>
              <a:defRPr/>
            </a:pPr>
            <a:r>
              <a:rPr lang="en-CA" sz="1200" b="0"/>
              <a:t>Mood &amp; anxiety disorders</a:t>
            </a:r>
          </a:p>
          <a:p>
            <a:pPr marL="0" marR="0" lvl="0" indent="0" algn="ctr" defTabSz="914400" eaLnBrk="1" latinLnBrk="0" hangingPunct="1">
              <a:lnSpc>
                <a:spcPct val="100000"/>
              </a:lnSpc>
              <a:spcBef>
                <a:spcPts val="0"/>
              </a:spcBef>
              <a:buClrTx/>
              <a:buSzTx/>
              <a:buFontTx/>
              <a:buNone/>
              <a:tabLst/>
              <a:defRPr/>
            </a:pPr>
            <a:r>
              <a:rPr lang="en-CA" sz="1200" b="0"/>
              <a:t>Weight discrimination</a:t>
            </a:r>
            <a:endParaRPr lang="en-US" sz="1200" b="0"/>
          </a:p>
        </p:txBody>
      </p:sp>
      <p:sp>
        <p:nvSpPr>
          <p:cNvPr id="148" name="TextBox 147">
            <a:extLst>
              <a:ext uri="{FF2B5EF4-FFF2-40B4-BE49-F238E27FC236}">
                <a16:creationId xmlns:a16="http://schemas.microsoft.com/office/drawing/2014/main" id="{40BC7F02-C089-4739-8B41-0DF1A55B5F86}"/>
              </a:ext>
            </a:extLst>
          </p:cNvPr>
          <p:cNvSpPr txBox="1"/>
          <p:nvPr/>
        </p:nvSpPr>
        <p:spPr>
          <a:xfrm>
            <a:off x="3716114" y="4338709"/>
            <a:ext cx="1260818" cy="923330"/>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Medication use: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Corticosteroids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Antipsychotics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Antidepressants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Beta-blockers</a:t>
            </a:r>
            <a:endParaRPr kumimoji="0" lang="en-US" sz="1200" b="0" i="0" u="none" strike="noStrike" kern="1200" cap="none" spc="0" normalizeH="0" baseline="0" noProof="0">
              <a:ln>
                <a:noFill/>
              </a:ln>
              <a:effectLst/>
              <a:uLnTx/>
              <a:uFillTx/>
              <a:ea typeface="+mn-ea"/>
              <a:cs typeface="+mn-cs"/>
            </a:endParaRPr>
          </a:p>
        </p:txBody>
      </p:sp>
      <p:sp>
        <p:nvSpPr>
          <p:cNvPr id="149" name="TextBox 148">
            <a:extLst>
              <a:ext uri="{FF2B5EF4-FFF2-40B4-BE49-F238E27FC236}">
                <a16:creationId xmlns:a16="http://schemas.microsoft.com/office/drawing/2014/main" id="{B523BE5D-2F8C-4E97-B17C-3E3DBF105E7F}"/>
              </a:ext>
            </a:extLst>
          </p:cNvPr>
          <p:cNvSpPr txBox="1"/>
          <p:nvPr/>
        </p:nvSpPr>
        <p:spPr>
          <a:xfrm>
            <a:off x="6260618" y="3292899"/>
            <a:ext cx="1633607" cy="553998"/>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Genetics:</a:t>
            </a:r>
          </a:p>
          <a:p>
            <a:pPr marL="0" marR="0" lvl="0" indent="0" algn="ctr" defTabSz="914400" eaLnBrk="1" latinLnBrk="0" hangingPunct="1">
              <a:lnSpc>
                <a:spcPct val="100000"/>
              </a:lnSpc>
              <a:spcBef>
                <a:spcPts val="0"/>
              </a:spcBef>
              <a:buClrTx/>
              <a:buSzTx/>
              <a:buFontTx/>
              <a:buNone/>
              <a:tabLst/>
              <a:defRPr/>
            </a:pPr>
            <a:r>
              <a:rPr lang="en-CA" sz="1200" b="0"/>
              <a:t>GR SNP’s</a:t>
            </a:r>
            <a:br>
              <a:rPr lang="en-CA" sz="1200" b="0"/>
            </a:br>
            <a:r>
              <a:rPr lang="en-CA" sz="1200" b="0"/>
              <a:t>Obesity-related genes </a:t>
            </a:r>
            <a:endParaRPr lang="en-US" sz="1200" b="0"/>
          </a:p>
        </p:txBody>
      </p:sp>
      <p:cxnSp>
        <p:nvCxnSpPr>
          <p:cNvPr id="8" name="Straight Arrow Connector 7">
            <a:extLst>
              <a:ext uri="{FF2B5EF4-FFF2-40B4-BE49-F238E27FC236}">
                <a16:creationId xmlns:a16="http://schemas.microsoft.com/office/drawing/2014/main" id="{BC5E44E4-F199-D088-BB8B-C2C0FFF1ADBA}"/>
              </a:ext>
            </a:extLst>
          </p:cNvPr>
          <p:cNvCxnSpPr/>
          <p:nvPr/>
        </p:nvCxnSpPr>
        <p:spPr>
          <a:xfrm flipV="1">
            <a:off x="2514600" y="2241150"/>
            <a:ext cx="2441977" cy="21670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0D68B3D-BB9D-0A50-E44E-7B13CDC33841}"/>
              </a:ext>
            </a:extLst>
          </p:cNvPr>
          <p:cNvSpPr txBox="1"/>
          <p:nvPr/>
        </p:nvSpPr>
        <p:spPr>
          <a:xfrm rot="19092670">
            <a:off x="2903268" y="2971214"/>
            <a:ext cx="1394799" cy="338554"/>
          </a:xfrm>
          <a:prstGeom prst="rect">
            <a:avLst/>
          </a:prstGeom>
          <a:noFill/>
        </p:spPr>
        <p:txBody>
          <a:bodyPr wrap="square" rtlCol="0">
            <a:spAutoFit/>
          </a:bodyPr>
          <a:lstStyle/>
          <a:p>
            <a:r>
              <a:rPr lang="en-CA" sz="1600"/>
              <a:t>Causes…</a:t>
            </a:r>
          </a:p>
        </p:txBody>
      </p:sp>
      <p:cxnSp>
        <p:nvCxnSpPr>
          <p:cNvPr id="32" name="Straight Arrow Connector 31">
            <a:extLst>
              <a:ext uri="{FF2B5EF4-FFF2-40B4-BE49-F238E27FC236}">
                <a16:creationId xmlns:a16="http://schemas.microsoft.com/office/drawing/2014/main" id="{5BD46085-37A9-A986-ABCC-70A1B6AE217C}"/>
              </a:ext>
            </a:extLst>
          </p:cNvPr>
          <p:cNvCxnSpPr>
            <a:cxnSpLocks/>
          </p:cNvCxnSpPr>
          <p:nvPr/>
        </p:nvCxnSpPr>
        <p:spPr>
          <a:xfrm>
            <a:off x="7278135" y="2295068"/>
            <a:ext cx="2452248" cy="22264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51788C0-C727-D590-37DF-EE4B6FAAB99F}"/>
              </a:ext>
            </a:extLst>
          </p:cNvPr>
          <p:cNvSpPr txBox="1"/>
          <p:nvPr/>
        </p:nvSpPr>
        <p:spPr>
          <a:xfrm rot="2542423">
            <a:off x="7591305" y="3053418"/>
            <a:ext cx="2062638" cy="338554"/>
          </a:xfrm>
          <a:prstGeom prst="rect">
            <a:avLst/>
          </a:prstGeom>
          <a:noFill/>
        </p:spPr>
        <p:txBody>
          <a:bodyPr wrap="square" rtlCol="0">
            <a:spAutoFit/>
          </a:bodyPr>
          <a:lstStyle/>
          <a:p>
            <a:pPr algn="ctr"/>
            <a:r>
              <a:rPr lang="en-CA" sz="1600"/>
              <a:t>Is associated with…</a:t>
            </a:r>
          </a:p>
        </p:txBody>
      </p:sp>
      <p:cxnSp>
        <p:nvCxnSpPr>
          <p:cNvPr id="14" name="Straight Arrow Connector 13">
            <a:extLst>
              <a:ext uri="{FF2B5EF4-FFF2-40B4-BE49-F238E27FC236}">
                <a16:creationId xmlns:a16="http://schemas.microsoft.com/office/drawing/2014/main" id="{4A746C63-6BD9-D78E-2C95-EEF3926C90EF}"/>
              </a:ext>
            </a:extLst>
          </p:cNvPr>
          <p:cNvCxnSpPr>
            <a:cxnSpLocks/>
          </p:cNvCxnSpPr>
          <p:nvPr/>
        </p:nvCxnSpPr>
        <p:spPr>
          <a:xfrm>
            <a:off x="3782900" y="5991089"/>
            <a:ext cx="4626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E00D43-E4C3-D0F6-770D-6405506FC83C}"/>
              </a:ext>
            </a:extLst>
          </p:cNvPr>
          <p:cNvSpPr txBox="1"/>
          <p:nvPr/>
        </p:nvSpPr>
        <p:spPr>
          <a:xfrm>
            <a:off x="4514850" y="5949800"/>
            <a:ext cx="3162300" cy="338554"/>
          </a:xfrm>
          <a:prstGeom prst="rect">
            <a:avLst/>
          </a:prstGeom>
          <a:noFill/>
        </p:spPr>
        <p:txBody>
          <a:bodyPr wrap="square" rtlCol="0">
            <a:spAutoFit/>
          </a:bodyPr>
          <a:lstStyle/>
          <a:p>
            <a:pPr algn="ctr"/>
            <a:r>
              <a:rPr lang="en-CA" sz="1600"/>
              <a:t>Is associated with …</a:t>
            </a:r>
          </a:p>
        </p:txBody>
      </p:sp>
      <p:grpSp>
        <p:nvGrpSpPr>
          <p:cNvPr id="35" name="Group 34">
            <a:extLst>
              <a:ext uri="{FF2B5EF4-FFF2-40B4-BE49-F238E27FC236}">
                <a16:creationId xmlns:a16="http://schemas.microsoft.com/office/drawing/2014/main" id="{0E4DFEFA-FD3B-8E68-A06D-3E0120BDDA0C}"/>
              </a:ext>
            </a:extLst>
          </p:cNvPr>
          <p:cNvGrpSpPr/>
          <p:nvPr/>
        </p:nvGrpSpPr>
        <p:grpSpPr>
          <a:xfrm>
            <a:off x="1447542" y="4144297"/>
            <a:ext cx="678520" cy="718653"/>
            <a:chOff x="-8048626" y="-1014412"/>
            <a:chExt cx="976313" cy="976313"/>
          </a:xfrm>
          <a:solidFill>
            <a:schemeClr val="tx1"/>
          </a:solidFill>
        </p:grpSpPr>
        <p:sp>
          <p:nvSpPr>
            <p:cNvPr id="36" name="Freeform 5">
              <a:extLst>
                <a:ext uri="{FF2B5EF4-FFF2-40B4-BE49-F238E27FC236}">
                  <a16:creationId xmlns:a16="http://schemas.microsoft.com/office/drawing/2014/main" id="{B834B9D4-9537-482C-9C57-938244B87C30}"/>
                </a:ext>
              </a:extLst>
            </p:cNvPr>
            <p:cNvSpPr>
              <a:spLocks/>
            </p:cNvSpPr>
            <p:nvPr/>
          </p:nvSpPr>
          <p:spPr bwMode="auto">
            <a:xfrm>
              <a:off x="-7815264" y="-593725"/>
              <a:ext cx="133350" cy="296863"/>
            </a:xfrm>
            <a:custGeom>
              <a:avLst/>
              <a:gdLst>
                <a:gd name="T0" fmla="*/ 228 w 262"/>
                <a:gd name="T1" fmla="*/ 580 h 580"/>
                <a:gd name="T2" fmla="*/ 203 w 262"/>
                <a:gd name="T3" fmla="*/ 567 h 580"/>
                <a:gd name="T4" fmla="*/ 107 w 262"/>
                <a:gd name="T5" fmla="*/ 384 h 580"/>
                <a:gd name="T6" fmla="*/ 1 w 262"/>
                <a:gd name="T7" fmla="*/ 33 h 580"/>
                <a:gd name="T8" fmla="*/ 29 w 262"/>
                <a:gd name="T9" fmla="*/ 1 h 580"/>
                <a:gd name="T10" fmla="*/ 61 w 262"/>
                <a:gd name="T11" fmla="*/ 29 h 580"/>
                <a:gd name="T12" fmla="*/ 159 w 262"/>
                <a:gd name="T13" fmla="*/ 354 h 580"/>
                <a:gd name="T14" fmla="*/ 161 w 262"/>
                <a:gd name="T15" fmla="*/ 358 h 580"/>
                <a:gd name="T16" fmla="*/ 252 w 262"/>
                <a:gd name="T17" fmla="*/ 534 h 580"/>
                <a:gd name="T18" fmla="*/ 244 w 262"/>
                <a:gd name="T19" fmla="*/ 575 h 580"/>
                <a:gd name="T20" fmla="*/ 228 w 262"/>
                <a:gd name="T21"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580">
                  <a:moveTo>
                    <a:pt x="228" y="580"/>
                  </a:moveTo>
                  <a:cubicBezTo>
                    <a:pt x="218" y="580"/>
                    <a:pt x="208" y="576"/>
                    <a:pt x="203" y="567"/>
                  </a:cubicBezTo>
                  <a:cubicBezTo>
                    <a:pt x="180" y="534"/>
                    <a:pt x="138" y="457"/>
                    <a:pt x="107" y="384"/>
                  </a:cubicBezTo>
                  <a:cubicBezTo>
                    <a:pt x="95" y="365"/>
                    <a:pt x="15" y="229"/>
                    <a:pt x="1" y="33"/>
                  </a:cubicBezTo>
                  <a:cubicBezTo>
                    <a:pt x="0" y="17"/>
                    <a:pt x="12" y="3"/>
                    <a:pt x="29" y="1"/>
                  </a:cubicBezTo>
                  <a:cubicBezTo>
                    <a:pt x="45" y="0"/>
                    <a:pt x="60" y="13"/>
                    <a:pt x="61" y="29"/>
                  </a:cubicBezTo>
                  <a:cubicBezTo>
                    <a:pt x="75" y="221"/>
                    <a:pt x="158" y="353"/>
                    <a:pt x="159" y="354"/>
                  </a:cubicBezTo>
                  <a:cubicBezTo>
                    <a:pt x="160" y="355"/>
                    <a:pt x="161" y="357"/>
                    <a:pt x="161" y="358"/>
                  </a:cubicBezTo>
                  <a:cubicBezTo>
                    <a:pt x="191" y="427"/>
                    <a:pt x="232" y="503"/>
                    <a:pt x="252" y="534"/>
                  </a:cubicBezTo>
                  <a:cubicBezTo>
                    <a:pt x="262" y="547"/>
                    <a:pt x="258" y="566"/>
                    <a:pt x="244" y="575"/>
                  </a:cubicBezTo>
                  <a:cubicBezTo>
                    <a:pt x="239" y="579"/>
                    <a:pt x="233" y="580"/>
                    <a:pt x="228" y="5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
              <a:extLst>
                <a:ext uri="{FF2B5EF4-FFF2-40B4-BE49-F238E27FC236}">
                  <a16:creationId xmlns:a16="http://schemas.microsoft.com/office/drawing/2014/main" id="{79D3D885-2A7E-6631-0FB8-C8AF6F8D07AB}"/>
                </a:ext>
              </a:extLst>
            </p:cNvPr>
            <p:cNvSpPr>
              <a:spLocks/>
            </p:cNvSpPr>
            <p:nvPr/>
          </p:nvSpPr>
          <p:spPr bwMode="auto">
            <a:xfrm>
              <a:off x="-7826376" y="-1014412"/>
              <a:ext cx="541338" cy="268288"/>
            </a:xfrm>
            <a:custGeom>
              <a:avLst/>
              <a:gdLst>
                <a:gd name="T0" fmla="*/ 1032 w 1062"/>
                <a:gd name="T1" fmla="*/ 526 h 526"/>
                <a:gd name="T2" fmla="*/ 1002 w 1062"/>
                <a:gd name="T3" fmla="*/ 496 h 526"/>
                <a:gd name="T4" fmla="*/ 531 w 1062"/>
                <a:gd name="T5" fmla="*/ 60 h 526"/>
                <a:gd name="T6" fmla="*/ 60 w 1062"/>
                <a:gd name="T7" fmla="*/ 496 h 526"/>
                <a:gd name="T8" fmla="*/ 30 w 1062"/>
                <a:gd name="T9" fmla="*/ 526 h 526"/>
                <a:gd name="T10" fmla="*/ 0 w 1062"/>
                <a:gd name="T11" fmla="*/ 496 h 526"/>
                <a:gd name="T12" fmla="*/ 531 w 1062"/>
                <a:gd name="T13" fmla="*/ 0 h 526"/>
                <a:gd name="T14" fmla="*/ 1062 w 1062"/>
                <a:gd name="T15" fmla="*/ 496 h 526"/>
                <a:gd name="T16" fmla="*/ 1032 w 1062"/>
                <a:gd name="T17"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2" h="526">
                  <a:moveTo>
                    <a:pt x="1032" y="526"/>
                  </a:moveTo>
                  <a:cubicBezTo>
                    <a:pt x="1016" y="526"/>
                    <a:pt x="1002" y="513"/>
                    <a:pt x="1002" y="496"/>
                  </a:cubicBezTo>
                  <a:cubicBezTo>
                    <a:pt x="1002" y="256"/>
                    <a:pt x="791" y="60"/>
                    <a:pt x="531" y="60"/>
                  </a:cubicBezTo>
                  <a:cubicBezTo>
                    <a:pt x="272" y="60"/>
                    <a:pt x="60" y="256"/>
                    <a:pt x="60" y="496"/>
                  </a:cubicBezTo>
                  <a:cubicBezTo>
                    <a:pt x="60" y="513"/>
                    <a:pt x="47" y="526"/>
                    <a:pt x="30" y="526"/>
                  </a:cubicBezTo>
                  <a:cubicBezTo>
                    <a:pt x="14" y="526"/>
                    <a:pt x="0" y="513"/>
                    <a:pt x="0" y="496"/>
                  </a:cubicBezTo>
                  <a:cubicBezTo>
                    <a:pt x="0" y="223"/>
                    <a:pt x="239" y="0"/>
                    <a:pt x="531" y="0"/>
                  </a:cubicBezTo>
                  <a:cubicBezTo>
                    <a:pt x="824" y="0"/>
                    <a:pt x="1062" y="223"/>
                    <a:pt x="1062" y="496"/>
                  </a:cubicBezTo>
                  <a:cubicBezTo>
                    <a:pt x="1062" y="513"/>
                    <a:pt x="1049" y="526"/>
                    <a:pt x="1032" y="5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33365ED3-1EAB-B2E2-AFD3-F5FF12FE3064}"/>
                </a:ext>
              </a:extLst>
            </p:cNvPr>
            <p:cNvSpPr>
              <a:spLocks/>
            </p:cNvSpPr>
            <p:nvPr/>
          </p:nvSpPr>
          <p:spPr bwMode="auto">
            <a:xfrm>
              <a:off x="-7435851" y="-595312"/>
              <a:ext cx="141288" cy="288925"/>
            </a:xfrm>
            <a:custGeom>
              <a:avLst/>
              <a:gdLst>
                <a:gd name="T0" fmla="*/ 34 w 277"/>
                <a:gd name="T1" fmla="*/ 565 h 565"/>
                <a:gd name="T2" fmla="*/ 17 w 277"/>
                <a:gd name="T3" fmla="*/ 559 h 565"/>
                <a:gd name="T4" fmla="*/ 10 w 277"/>
                <a:gd name="T5" fmla="*/ 517 h 565"/>
                <a:gd name="T6" fmla="*/ 132 w 277"/>
                <a:gd name="T7" fmla="*/ 266 h 565"/>
                <a:gd name="T8" fmla="*/ 139 w 277"/>
                <a:gd name="T9" fmla="*/ 214 h 565"/>
                <a:gd name="T10" fmla="*/ 189 w 277"/>
                <a:gd name="T11" fmla="*/ 75 h 565"/>
                <a:gd name="T12" fmla="*/ 215 w 277"/>
                <a:gd name="T13" fmla="*/ 24 h 565"/>
                <a:gd name="T14" fmla="*/ 254 w 277"/>
                <a:gd name="T15" fmla="*/ 6 h 565"/>
                <a:gd name="T16" fmla="*/ 271 w 277"/>
                <a:gd name="T17" fmla="*/ 45 h 565"/>
                <a:gd name="T18" fmla="*/ 240 w 277"/>
                <a:gd name="T19" fmla="*/ 107 h 565"/>
                <a:gd name="T20" fmla="*/ 198 w 277"/>
                <a:gd name="T21" fmla="*/ 222 h 565"/>
                <a:gd name="T22" fmla="*/ 191 w 277"/>
                <a:gd name="T23" fmla="*/ 274 h 565"/>
                <a:gd name="T24" fmla="*/ 58 w 277"/>
                <a:gd name="T25" fmla="*/ 553 h 565"/>
                <a:gd name="T26" fmla="*/ 34 w 277"/>
                <a:gd name="T27" fmla="*/ 565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565">
                  <a:moveTo>
                    <a:pt x="34" y="565"/>
                  </a:moveTo>
                  <a:cubicBezTo>
                    <a:pt x="28" y="565"/>
                    <a:pt x="22" y="563"/>
                    <a:pt x="17" y="559"/>
                  </a:cubicBezTo>
                  <a:cubicBezTo>
                    <a:pt x="3" y="549"/>
                    <a:pt x="0" y="531"/>
                    <a:pt x="10" y="517"/>
                  </a:cubicBezTo>
                  <a:cubicBezTo>
                    <a:pt x="46" y="469"/>
                    <a:pt x="123" y="326"/>
                    <a:pt x="132" y="266"/>
                  </a:cubicBezTo>
                  <a:cubicBezTo>
                    <a:pt x="139" y="214"/>
                    <a:pt x="139" y="214"/>
                    <a:pt x="139" y="214"/>
                  </a:cubicBezTo>
                  <a:cubicBezTo>
                    <a:pt x="145" y="165"/>
                    <a:pt x="163" y="118"/>
                    <a:pt x="189" y="75"/>
                  </a:cubicBezTo>
                  <a:cubicBezTo>
                    <a:pt x="200" y="59"/>
                    <a:pt x="208" y="41"/>
                    <a:pt x="215" y="24"/>
                  </a:cubicBezTo>
                  <a:cubicBezTo>
                    <a:pt x="221" y="8"/>
                    <a:pt x="238" y="0"/>
                    <a:pt x="254" y="6"/>
                  </a:cubicBezTo>
                  <a:cubicBezTo>
                    <a:pt x="269" y="12"/>
                    <a:pt x="277" y="30"/>
                    <a:pt x="271" y="45"/>
                  </a:cubicBezTo>
                  <a:cubicBezTo>
                    <a:pt x="263" y="66"/>
                    <a:pt x="253" y="87"/>
                    <a:pt x="240" y="107"/>
                  </a:cubicBezTo>
                  <a:cubicBezTo>
                    <a:pt x="218" y="142"/>
                    <a:pt x="204" y="181"/>
                    <a:pt x="198" y="222"/>
                  </a:cubicBezTo>
                  <a:cubicBezTo>
                    <a:pt x="191" y="274"/>
                    <a:pt x="191" y="274"/>
                    <a:pt x="191" y="274"/>
                  </a:cubicBezTo>
                  <a:cubicBezTo>
                    <a:pt x="180" y="353"/>
                    <a:pt x="92" y="507"/>
                    <a:pt x="58" y="553"/>
                  </a:cubicBezTo>
                  <a:cubicBezTo>
                    <a:pt x="53" y="561"/>
                    <a:pt x="43" y="565"/>
                    <a:pt x="34" y="56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
              <a:extLst>
                <a:ext uri="{FF2B5EF4-FFF2-40B4-BE49-F238E27FC236}">
                  <a16:creationId xmlns:a16="http://schemas.microsoft.com/office/drawing/2014/main" id="{2D93E7DF-C659-4B4A-415E-6262F7C7053A}"/>
                </a:ext>
              </a:extLst>
            </p:cNvPr>
            <p:cNvSpPr>
              <a:spLocks/>
            </p:cNvSpPr>
            <p:nvPr/>
          </p:nvSpPr>
          <p:spPr bwMode="auto">
            <a:xfrm>
              <a:off x="-7880351" y="-339725"/>
              <a:ext cx="644525" cy="234950"/>
            </a:xfrm>
            <a:custGeom>
              <a:avLst/>
              <a:gdLst>
                <a:gd name="T0" fmla="*/ 1231 w 1265"/>
                <a:gd name="T1" fmla="*/ 462 h 462"/>
                <a:gd name="T2" fmla="*/ 1220 w 1265"/>
                <a:gd name="T3" fmla="*/ 459 h 462"/>
                <a:gd name="T4" fmla="*/ 903 w 1265"/>
                <a:gd name="T5" fmla="*/ 331 h 462"/>
                <a:gd name="T6" fmla="*/ 884 w 1265"/>
                <a:gd name="T7" fmla="*/ 304 h 462"/>
                <a:gd name="T8" fmla="*/ 879 w 1265"/>
                <a:gd name="T9" fmla="*/ 118 h 462"/>
                <a:gd name="T10" fmla="*/ 626 w 1265"/>
                <a:gd name="T11" fmla="*/ 238 h 462"/>
                <a:gd name="T12" fmla="*/ 370 w 1265"/>
                <a:gd name="T13" fmla="*/ 115 h 462"/>
                <a:gd name="T14" fmla="*/ 368 w 1265"/>
                <a:gd name="T15" fmla="*/ 303 h 462"/>
                <a:gd name="T16" fmla="*/ 349 w 1265"/>
                <a:gd name="T17" fmla="*/ 331 h 462"/>
                <a:gd name="T18" fmla="*/ 45 w 1265"/>
                <a:gd name="T19" fmla="*/ 453 h 462"/>
                <a:gd name="T20" fmla="*/ 6 w 1265"/>
                <a:gd name="T21" fmla="*/ 437 h 462"/>
                <a:gd name="T22" fmla="*/ 23 w 1265"/>
                <a:gd name="T23" fmla="*/ 397 h 462"/>
                <a:gd name="T24" fmla="*/ 308 w 1265"/>
                <a:gd name="T25" fmla="*/ 283 h 462"/>
                <a:gd name="T26" fmla="*/ 311 w 1265"/>
                <a:gd name="T27" fmla="*/ 32 h 462"/>
                <a:gd name="T28" fmla="*/ 333 w 1265"/>
                <a:gd name="T29" fmla="*/ 3 h 462"/>
                <a:gd name="T30" fmla="*/ 367 w 1265"/>
                <a:gd name="T31" fmla="*/ 16 h 462"/>
                <a:gd name="T32" fmla="*/ 626 w 1265"/>
                <a:gd name="T33" fmla="*/ 178 h 462"/>
                <a:gd name="T34" fmla="*/ 882 w 1265"/>
                <a:gd name="T35" fmla="*/ 20 h 462"/>
                <a:gd name="T36" fmla="*/ 915 w 1265"/>
                <a:gd name="T37" fmla="*/ 7 h 462"/>
                <a:gd name="T38" fmla="*/ 937 w 1265"/>
                <a:gd name="T39" fmla="*/ 35 h 462"/>
                <a:gd name="T40" fmla="*/ 943 w 1265"/>
                <a:gd name="T41" fmla="*/ 283 h 462"/>
                <a:gd name="T42" fmla="*/ 1243 w 1265"/>
                <a:gd name="T43" fmla="*/ 404 h 462"/>
                <a:gd name="T44" fmla="*/ 1259 w 1265"/>
                <a:gd name="T45" fmla="*/ 443 h 462"/>
                <a:gd name="T46" fmla="*/ 1231 w 1265"/>
                <a:gd name="T4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5" h="462">
                  <a:moveTo>
                    <a:pt x="1231" y="462"/>
                  </a:moveTo>
                  <a:cubicBezTo>
                    <a:pt x="1227" y="462"/>
                    <a:pt x="1224" y="461"/>
                    <a:pt x="1220" y="459"/>
                  </a:cubicBezTo>
                  <a:cubicBezTo>
                    <a:pt x="903" y="331"/>
                    <a:pt x="903" y="331"/>
                    <a:pt x="903" y="331"/>
                  </a:cubicBezTo>
                  <a:cubicBezTo>
                    <a:pt x="892" y="326"/>
                    <a:pt x="884" y="316"/>
                    <a:pt x="884" y="304"/>
                  </a:cubicBezTo>
                  <a:cubicBezTo>
                    <a:pt x="879" y="118"/>
                    <a:pt x="879" y="118"/>
                    <a:pt x="879" y="118"/>
                  </a:cubicBezTo>
                  <a:cubicBezTo>
                    <a:pt x="828" y="171"/>
                    <a:pt x="740" y="238"/>
                    <a:pt x="626" y="238"/>
                  </a:cubicBezTo>
                  <a:cubicBezTo>
                    <a:pt x="511" y="238"/>
                    <a:pt x="423" y="170"/>
                    <a:pt x="370" y="115"/>
                  </a:cubicBezTo>
                  <a:cubicBezTo>
                    <a:pt x="368" y="303"/>
                    <a:pt x="368" y="303"/>
                    <a:pt x="368" y="303"/>
                  </a:cubicBezTo>
                  <a:cubicBezTo>
                    <a:pt x="368" y="315"/>
                    <a:pt x="360" y="326"/>
                    <a:pt x="349" y="331"/>
                  </a:cubicBezTo>
                  <a:cubicBezTo>
                    <a:pt x="45" y="453"/>
                    <a:pt x="45" y="453"/>
                    <a:pt x="45" y="453"/>
                  </a:cubicBezTo>
                  <a:cubicBezTo>
                    <a:pt x="30" y="459"/>
                    <a:pt x="12" y="452"/>
                    <a:pt x="6" y="437"/>
                  </a:cubicBezTo>
                  <a:cubicBezTo>
                    <a:pt x="0" y="421"/>
                    <a:pt x="8" y="404"/>
                    <a:pt x="23" y="397"/>
                  </a:cubicBezTo>
                  <a:cubicBezTo>
                    <a:pt x="308" y="283"/>
                    <a:pt x="308" y="283"/>
                    <a:pt x="308" y="283"/>
                  </a:cubicBezTo>
                  <a:cubicBezTo>
                    <a:pt x="311" y="32"/>
                    <a:pt x="311" y="32"/>
                    <a:pt x="311" y="32"/>
                  </a:cubicBezTo>
                  <a:cubicBezTo>
                    <a:pt x="312" y="19"/>
                    <a:pt x="321" y="7"/>
                    <a:pt x="333" y="3"/>
                  </a:cubicBezTo>
                  <a:cubicBezTo>
                    <a:pt x="346" y="0"/>
                    <a:pt x="360" y="5"/>
                    <a:pt x="367" y="16"/>
                  </a:cubicBezTo>
                  <a:cubicBezTo>
                    <a:pt x="368" y="18"/>
                    <a:pt x="472" y="178"/>
                    <a:pt x="626" y="178"/>
                  </a:cubicBezTo>
                  <a:cubicBezTo>
                    <a:pt x="780" y="178"/>
                    <a:pt x="881" y="22"/>
                    <a:pt x="882" y="20"/>
                  </a:cubicBezTo>
                  <a:cubicBezTo>
                    <a:pt x="889" y="9"/>
                    <a:pt x="903" y="4"/>
                    <a:pt x="915" y="7"/>
                  </a:cubicBezTo>
                  <a:cubicBezTo>
                    <a:pt x="928" y="11"/>
                    <a:pt x="937" y="22"/>
                    <a:pt x="937" y="35"/>
                  </a:cubicBezTo>
                  <a:cubicBezTo>
                    <a:pt x="943" y="283"/>
                    <a:pt x="943" y="283"/>
                    <a:pt x="943" y="283"/>
                  </a:cubicBezTo>
                  <a:cubicBezTo>
                    <a:pt x="1243" y="404"/>
                    <a:pt x="1243" y="404"/>
                    <a:pt x="1243" y="404"/>
                  </a:cubicBezTo>
                  <a:cubicBezTo>
                    <a:pt x="1258" y="410"/>
                    <a:pt x="1265" y="427"/>
                    <a:pt x="1259" y="443"/>
                  </a:cubicBezTo>
                  <a:cubicBezTo>
                    <a:pt x="1254" y="454"/>
                    <a:pt x="1243" y="462"/>
                    <a:pt x="1231" y="4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9">
              <a:extLst>
                <a:ext uri="{FF2B5EF4-FFF2-40B4-BE49-F238E27FC236}">
                  <a16:creationId xmlns:a16="http://schemas.microsoft.com/office/drawing/2014/main" id="{4AE195B3-2618-D2FD-2B0A-4B210DB1D9A9}"/>
                </a:ext>
              </a:extLst>
            </p:cNvPr>
            <p:cNvSpPr>
              <a:spLocks/>
            </p:cNvSpPr>
            <p:nvPr/>
          </p:nvSpPr>
          <p:spPr bwMode="auto">
            <a:xfrm>
              <a:off x="-7742239" y="-879475"/>
              <a:ext cx="314325" cy="230188"/>
            </a:xfrm>
            <a:custGeom>
              <a:avLst/>
              <a:gdLst>
                <a:gd name="T0" fmla="*/ 34 w 617"/>
                <a:gd name="T1" fmla="*/ 451 h 451"/>
                <a:gd name="T2" fmla="*/ 5 w 617"/>
                <a:gd name="T3" fmla="*/ 430 h 451"/>
                <a:gd name="T4" fmla="*/ 26 w 617"/>
                <a:gd name="T5" fmla="*/ 392 h 451"/>
                <a:gd name="T6" fmla="*/ 374 w 617"/>
                <a:gd name="T7" fmla="*/ 227 h 451"/>
                <a:gd name="T8" fmla="*/ 558 w 617"/>
                <a:gd name="T9" fmla="*/ 19 h 451"/>
                <a:gd name="T10" fmla="*/ 599 w 617"/>
                <a:gd name="T11" fmla="*/ 8 h 451"/>
                <a:gd name="T12" fmla="*/ 609 w 617"/>
                <a:gd name="T13" fmla="*/ 50 h 451"/>
                <a:gd name="T14" fmla="*/ 42 w 617"/>
                <a:gd name="T15" fmla="*/ 450 h 451"/>
                <a:gd name="T16" fmla="*/ 34 w 617"/>
                <a:gd name="T17"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7" h="451">
                  <a:moveTo>
                    <a:pt x="34" y="451"/>
                  </a:moveTo>
                  <a:cubicBezTo>
                    <a:pt x="21" y="451"/>
                    <a:pt x="9" y="443"/>
                    <a:pt x="5" y="430"/>
                  </a:cubicBezTo>
                  <a:cubicBezTo>
                    <a:pt x="0" y="414"/>
                    <a:pt x="10" y="397"/>
                    <a:pt x="26" y="392"/>
                  </a:cubicBezTo>
                  <a:cubicBezTo>
                    <a:pt x="169" y="352"/>
                    <a:pt x="283" y="298"/>
                    <a:pt x="374" y="227"/>
                  </a:cubicBezTo>
                  <a:cubicBezTo>
                    <a:pt x="447" y="171"/>
                    <a:pt x="505" y="105"/>
                    <a:pt x="558" y="19"/>
                  </a:cubicBezTo>
                  <a:cubicBezTo>
                    <a:pt x="566" y="4"/>
                    <a:pt x="585" y="0"/>
                    <a:pt x="599" y="8"/>
                  </a:cubicBezTo>
                  <a:cubicBezTo>
                    <a:pt x="613" y="17"/>
                    <a:pt x="617" y="36"/>
                    <a:pt x="609" y="50"/>
                  </a:cubicBezTo>
                  <a:cubicBezTo>
                    <a:pt x="527" y="184"/>
                    <a:pt x="389" y="352"/>
                    <a:pt x="42" y="450"/>
                  </a:cubicBezTo>
                  <a:cubicBezTo>
                    <a:pt x="39" y="451"/>
                    <a:pt x="36" y="451"/>
                    <a:pt x="34" y="4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
              <a:extLst>
                <a:ext uri="{FF2B5EF4-FFF2-40B4-BE49-F238E27FC236}">
                  <a16:creationId xmlns:a16="http://schemas.microsoft.com/office/drawing/2014/main" id="{838512A6-C6CD-EF3B-81C2-67A8E9974B88}"/>
                </a:ext>
              </a:extLst>
            </p:cNvPr>
            <p:cNvSpPr>
              <a:spLocks/>
            </p:cNvSpPr>
            <p:nvPr/>
          </p:nvSpPr>
          <p:spPr bwMode="auto">
            <a:xfrm>
              <a:off x="-7489826" y="-825500"/>
              <a:ext cx="142875" cy="133350"/>
            </a:xfrm>
            <a:custGeom>
              <a:avLst/>
              <a:gdLst>
                <a:gd name="T0" fmla="*/ 249 w 283"/>
                <a:gd name="T1" fmla="*/ 262 h 262"/>
                <a:gd name="T2" fmla="*/ 236 w 283"/>
                <a:gd name="T3" fmla="*/ 260 h 262"/>
                <a:gd name="T4" fmla="*/ 8 w 283"/>
                <a:gd name="T5" fmla="*/ 49 h 262"/>
                <a:gd name="T6" fmla="*/ 19 w 283"/>
                <a:gd name="T7" fmla="*/ 8 h 262"/>
                <a:gd name="T8" fmla="*/ 60 w 283"/>
                <a:gd name="T9" fmla="*/ 19 h 262"/>
                <a:gd name="T10" fmla="*/ 261 w 283"/>
                <a:gd name="T11" fmla="*/ 205 h 262"/>
                <a:gd name="T12" fmla="*/ 276 w 283"/>
                <a:gd name="T13" fmla="*/ 245 h 262"/>
                <a:gd name="T14" fmla="*/ 249 w 283"/>
                <a:gd name="T15" fmla="*/ 262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262">
                  <a:moveTo>
                    <a:pt x="249" y="262"/>
                  </a:moveTo>
                  <a:cubicBezTo>
                    <a:pt x="245" y="262"/>
                    <a:pt x="240" y="261"/>
                    <a:pt x="236" y="260"/>
                  </a:cubicBezTo>
                  <a:cubicBezTo>
                    <a:pt x="91" y="194"/>
                    <a:pt x="11" y="55"/>
                    <a:pt x="8" y="49"/>
                  </a:cubicBezTo>
                  <a:cubicBezTo>
                    <a:pt x="0" y="35"/>
                    <a:pt x="5" y="16"/>
                    <a:pt x="19" y="8"/>
                  </a:cubicBezTo>
                  <a:cubicBezTo>
                    <a:pt x="33" y="0"/>
                    <a:pt x="52" y="5"/>
                    <a:pt x="60" y="19"/>
                  </a:cubicBezTo>
                  <a:cubicBezTo>
                    <a:pt x="61" y="21"/>
                    <a:pt x="135" y="148"/>
                    <a:pt x="261" y="205"/>
                  </a:cubicBezTo>
                  <a:cubicBezTo>
                    <a:pt x="276" y="212"/>
                    <a:pt x="283" y="230"/>
                    <a:pt x="276" y="245"/>
                  </a:cubicBezTo>
                  <a:cubicBezTo>
                    <a:pt x="271" y="256"/>
                    <a:pt x="260" y="262"/>
                    <a:pt x="249" y="2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
              <a:extLst>
                <a:ext uri="{FF2B5EF4-FFF2-40B4-BE49-F238E27FC236}">
                  <a16:creationId xmlns:a16="http://schemas.microsoft.com/office/drawing/2014/main" id="{9D595D9A-1274-90CA-2732-92A6C8860B4F}"/>
                </a:ext>
              </a:extLst>
            </p:cNvPr>
            <p:cNvSpPr>
              <a:spLocks/>
            </p:cNvSpPr>
            <p:nvPr/>
          </p:nvSpPr>
          <p:spPr bwMode="auto">
            <a:xfrm>
              <a:off x="-8048626" y="-800100"/>
              <a:ext cx="349250" cy="762000"/>
            </a:xfrm>
            <a:custGeom>
              <a:avLst/>
              <a:gdLst>
                <a:gd name="T0" fmla="*/ 33 w 683"/>
                <a:gd name="T1" fmla="*/ 1495 h 1495"/>
                <a:gd name="T2" fmla="*/ 28 w 683"/>
                <a:gd name="T3" fmla="*/ 1495 h 1495"/>
                <a:gd name="T4" fmla="*/ 3 w 683"/>
                <a:gd name="T5" fmla="*/ 1460 h 1495"/>
                <a:gd name="T6" fmla="*/ 95 w 683"/>
                <a:gd name="T7" fmla="*/ 907 h 1495"/>
                <a:gd name="T8" fmla="*/ 166 w 683"/>
                <a:gd name="T9" fmla="*/ 482 h 1495"/>
                <a:gd name="T10" fmla="*/ 166 w 683"/>
                <a:gd name="T11" fmla="*/ 479 h 1495"/>
                <a:gd name="T12" fmla="*/ 218 w 683"/>
                <a:gd name="T13" fmla="*/ 387 h 1495"/>
                <a:gd name="T14" fmla="*/ 565 w 683"/>
                <a:gd name="T15" fmla="*/ 21 h 1495"/>
                <a:gd name="T16" fmla="*/ 616 w 683"/>
                <a:gd name="T17" fmla="*/ 1 h 1495"/>
                <a:gd name="T18" fmla="*/ 665 w 683"/>
                <a:gd name="T19" fmla="*/ 26 h 1495"/>
                <a:gd name="T20" fmla="*/ 665 w 683"/>
                <a:gd name="T21" fmla="*/ 106 h 1495"/>
                <a:gd name="T22" fmla="*/ 400 w 683"/>
                <a:gd name="T23" fmla="*/ 459 h 1495"/>
                <a:gd name="T24" fmla="*/ 427 w 683"/>
                <a:gd name="T25" fmla="*/ 745 h 1495"/>
                <a:gd name="T26" fmla="*/ 399 w 683"/>
                <a:gd name="T27" fmla="*/ 778 h 1495"/>
                <a:gd name="T28" fmla="*/ 367 w 683"/>
                <a:gd name="T29" fmla="*/ 751 h 1495"/>
                <a:gd name="T30" fmla="*/ 339 w 683"/>
                <a:gd name="T31" fmla="*/ 453 h 1495"/>
                <a:gd name="T32" fmla="*/ 345 w 683"/>
                <a:gd name="T33" fmla="*/ 433 h 1495"/>
                <a:gd name="T34" fmla="*/ 617 w 683"/>
                <a:gd name="T35" fmla="*/ 70 h 1495"/>
                <a:gd name="T36" fmla="*/ 617 w 683"/>
                <a:gd name="T37" fmla="*/ 63 h 1495"/>
                <a:gd name="T38" fmla="*/ 613 w 683"/>
                <a:gd name="T39" fmla="*/ 61 h 1495"/>
                <a:gd name="T40" fmla="*/ 609 w 683"/>
                <a:gd name="T41" fmla="*/ 63 h 1495"/>
                <a:gd name="T42" fmla="*/ 261 w 683"/>
                <a:gd name="T43" fmla="*/ 428 h 1495"/>
                <a:gd name="T44" fmla="*/ 225 w 683"/>
                <a:gd name="T45" fmla="*/ 493 h 1495"/>
                <a:gd name="T46" fmla="*/ 154 w 683"/>
                <a:gd name="T47" fmla="*/ 917 h 1495"/>
                <a:gd name="T48" fmla="*/ 62 w 683"/>
                <a:gd name="T49" fmla="*/ 1470 h 1495"/>
                <a:gd name="T50" fmla="*/ 33 w 683"/>
                <a:gd name="T51" fmla="*/ 1495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3" h="1495">
                  <a:moveTo>
                    <a:pt x="33" y="1495"/>
                  </a:moveTo>
                  <a:cubicBezTo>
                    <a:pt x="31" y="1495"/>
                    <a:pt x="29" y="1495"/>
                    <a:pt x="28" y="1495"/>
                  </a:cubicBezTo>
                  <a:cubicBezTo>
                    <a:pt x="11" y="1492"/>
                    <a:pt x="0" y="1477"/>
                    <a:pt x="3" y="1460"/>
                  </a:cubicBezTo>
                  <a:cubicBezTo>
                    <a:pt x="95" y="907"/>
                    <a:pt x="95" y="907"/>
                    <a:pt x="95" y="907"/>
                  </a:cubicBezTo>
                  <a:cubicBezTo>
                    <a:pt x="166" y="482"/>
                    <a:pt x="166" y="482"/>
                    <a:pt x="166" y="482"/>
                  </a:cubicBezTo>
                  <a:cubicBezTo>
                    <a:pt x="166" y="481"/>
                    <a:pt x="166" y="480"/>
                    <a:pt x="166" y="479"/>
                  </a:cubicBezTo>
                  <a:cubicBezTo>
                    <a:pt x="175" y="445"/>
                    <a:pt x="193" y="413"/>
                    <a:pt x="218" y="387"/>
                  </a:cubicBezTo>
                  <a:cubicBezTo>
                    <a:pt x="565" y="21"/>
                    <a:pt x="565" y="21"/>
                    <a:pt x="565" y="21"/>
                  </a:cubicBezTo>
                  <a:cubicBezTo>
                    <a:pt x="578" y="7"/>
                    <a:pt x="597" y="0"/>
                    <a:pt x="616" y="1"/>
                  </a:cubicBezTo>
                  <a:cubicBezTo>
                    <a:pt x="635" y="2"/>
                    <a:pt x="653" y="11"/>
                    <a:pt x="665" y="26"/>
                  </a:cubicBezTo>
                  <a:cubicBezTo>
                    <a:pt x="683" y="50"/>
                    <a:pt x="683" y="82"/>
                    <a:pt x="665" y="106"/>
                  </a:cubicBezTo>
                  <a:cubicBezTo>
                    <a:pt x="400" y="459"/>
                    <a:pt x="400" y="459"/>
                    <a:pt x="400" y="459"/>
                  </a:cubicBezTo>
                  <a:cubicBezTo>
                    <a:pt x="427" y="745"/>
                    <a:pt x="427" y="745"/>
                    <a:pt x="427" y="745"/>
                  </a:cubicBezTo>
                  <a:cubicBezTo>
                    <a:pt x="428" y="762"/>
                    <a:pt x="416" y="776"/>
                    <a:pt x="399" y="778"/>
                  </a:cubicBezTo>
                  <a:cubicBezTo>
                    <a:pt x="383" y="779"/>
                    <a:pt x="368" y="767"/>
                    <a:pt x="367" y="751"/>
                  </a:cubicBezTo>
                  <a:cubicBezTo>
                    <a:pt x="339" y="453"/>
                    <a:pt x="339" y="453"/>
                    <a:pt x="339" y="453"/>
                  </a:cubicBezTo>
                  <a:cubicBezTo>
                    <a:pt x="338" y="446"/>
                    <a:pt x="340" y="439"/>
                    <a:pt x="345" y="433"/>
                  </a:cubicBezTo>
                  <a:cubicBezTo>
                    <a:pt x="617" y="70"/>
                    <a:pt x="617" y="70"/>
                    <a:pt x="617" y="70"/>
                  </a:cubicBezTo>
                  <a:cubicBezTo>
                    <a:pt x="619" y="68"/>
                    <a:pt x="619" y="65"/>
                    <a:pt x="617" y="63"/>
                  </a:cubicBezTo>
                  <a:cubicBezTo>
                    <a:pt x="616" y="61"/>
                    <a:pt x="614" y="61"/>
                    <a:pt x="613" y="61"/>
                  </a:cubicBezTo>
                  <a:cubicBezTo>
                    <a:pt x="612" y="61"/>
                    <a:pt x="610" y="61"/>
                    <a:pt x="609" y="63"/>
                  </a:cubicBezTo>
                  <a:cubicBezTo>
                    <a:pt x="261" y="428"/>
                    <a:pt x="261" y="428"/>
                    <a:pt x="261" y="428"/>
                  </a:cubicBezTo>
                  <a:cubicBezTo>
                    <a:pt x="244" y="446"/>
                    <a:pt x="231" y="469"/>
                    <a:pt x="225" y="493"/>
                  </a:cubicBezTo>
                  <a:cubicBezTo>
                    <a:pt x="154" y="917"/>
                    <a:pt x="154" y="917"/>
                    <a:pt x="154" y="917"/>
                  </a:cubicBezTo>
                  <a:cubicBezTo>
                    <a:pt x="62" y="1470"/>
                    <a:pt x="62" y="1470"/>
                    <a:pt x="62" y="1470"/>
                  </a:cubicBezTo>
                  <a:cubicBezTo>
                    <a:pt x="60" y="1485"/>
                    <a:pt x="47" y="1495"/>
                    <a:pt x="33" y="14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2">
              <a:extLst>
                <a:ext uri="{FF2B5EF4-FFF2-40B4-BE49-F238E27FC236}">
                  <a16:creationId xmlns:a16="http://schemas.microsoft.com/office/drawing/2014/main" id="{6D4932E8-0037-A35E-83AD-D8B3968C136E}"/>
                </a:ext>
              </a:extLst>
            </p:cNvPr>
            <p:cNvSpPr>
              <a:spLocks/>
            </p:cNvSpPr>
            <p:nvPr/>
          </p:nvSpPr>
          <p:spPr bwMode="auto">
            <a:xfrm>
              <a:off x="-7885114" y="-496887"/>
              <a:ext cx="120650" cy="458788"/>
            </a:xfrm>
            <a:custGeom>
              <a:avLst/>
              <a:gdLst>
                <a:gd name="T0" fmla="*/ 37 w 237"/>
                <a:gd name="T1" fmla="*/ 900 h 900"/>
                <a:gd name="T2" fmla="*/ 7 w 237"/>
                <a:gd name="T3" fmla="*/ 871 h 900"/>
                <a:gd name="T4" fmla="*/ 0 w 237"/>
                <a:gd name="T5" fmla="*/ 338 h 900"/>
                <a:gd name="T6" fmla="*/ 10 w 237"/>
                <a:gd name="T7" fmla="*/ 316 h 900"/>
                <a:gd name="T8" fmla="*/ 140 w 237"/>
                <a:gd name="T9" fmla="*/ 196 h 900"/>
                <a:gd name="T10" fmla="*/ 175 w 237"/>
                <a:gd name="T11" fmla="*/ 26 h 900"/>
                <a:gd name="T12" fmla="*/ 210 w 237"/>
                <a:gd name="T13" fmla="*/ 3 h 900"/>
                <a:gd name="T14" fmla="*/ 234 w 237"/>
                <a:gd name="T15" fmla="*/ 38 h 900"/>
                <a:gd name="T16" fmla="*/ 197 w 237"/>
                <a:gd name="T17" fmla="*/ 217 h 900"/>
                <a:gd name="T18" fmla="*/ 188 w 237"/>
                <a:gd name="T19" fmla="*/ 233 h 900"/>
                <a:gd name="T20" fmla="*/ 61 w 237"/>
                <a:gd name="T21" fmla="*/ 351 h 900"/>
                <a:gd name="T22" fmla="*/ 67 w 237"/>
                <a:gd name="T23" fmla="*/ 870 h 900"/>
                <a:gd name="T24" fmla="*/ 37 w 237"/>
                <a:gd name="T25" fmla="*/ 900 h 900"/>
                <a:gd name="T26" fmla="*/ 37 w 237"/>
                <a:gd name="T27"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7" h="900">
                  <a:moveTo>
                    <a:pt x="37" y="900"/>
                  </a:moveTo>
                  <a:cubicBezTo>
                    <a:pt x="20" y="900"/>
                    <a:pt x="7" y="887"/>
                    <a:pt x="7" y="871"/>
                  </a:cubicBezTo>
                  <a:cubicBezTo>
                    <a:pt x="0" y="338"/>
                    <a:pt x="0" y="338"/>
                    <a:pt x="0" y="338"/>
                  </a:cubicBezTo>
                  <a:cubicBezTo>
                    <a:pt x="0" y="330"/>
                    <a:pt x="4" y="322"/>
                    <a:pt x="10" y="316"/>
                  </a:cubicBezTo>
                  <a:cubicBezTo>
                    <a:pt x="140" y="196"/>
                    <a:pt x="140" y="196"/>
                    <a:pt x="140" y="196"/>
                  </a:cubicBezTo>
                  <a:cubicBezTo>
                    <a:pt x="175" y="26"/>
                    <a:pt x="175" y="26"/>
                    <a:pt x="175" y="26"/>
                  </a:cubicBezTo>
                  <a:cubicBezTo>
                    <a:pt x="178" y="10"/>
                    <a:pt x="194" y="0"/>
                    <a:pt x="210" y="3"/>
                  </a:cubicBezTo>
                  <a:cubicBezTo>
                    <a:pt x="227" y="6"/>
                    <a:pt x="237" y="22"/>
                    <a:pt x="234" y="38"/>
                  </a:cubicBezTo>
                  <a:cubicBezTo>
                    <a:pt x="197" y="217"/>
                    <a:pt x="197" y="217"/>
                    <a:pt x="197" y="217"/>
                  </a:cubicBezTo>
                  <a:cubicBezTo>
                    <a:pt x="196" y="223"/>
                    <a:pt x="192" y="229"/>
                    <a:pt x="188" y="233"/>
                  </a:cubicBezTo>
                  <a:cubicBezTo>
                    <a:pt x="61" y="351"/>
                    <a:pt x="61" y="351"/>
                    <a:pt x="61" y="351"/>
                  </a:cubicBezTo>
                  <a:cubicBezTo>
                    <a:pt x="67" y="870"/>
                    <a:pt x="67" y="870"/>
                    <a:pt x="67" y="870"/>
                  </a:cubicBezTo>
                  <a:cubicBezTo>
                    <a:pt x="67" y="887"/>
                    <a:pt x="54" y="900"/>
                    <a:pt x="37" y="900"/>
                  </a:cubicBezTo>
                  <a:cubicBezTo>
                    <a:pt x="37" y="900"/>
                    <a:pt x="37" y="900"/>
                    <a:pt x="37" y="9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3">
              <a:extLst>
                <a:ext uri="{FF2B5EF4-FFF2-40B4-BE49-F238E27FC236}">
                  <a16:creationId xmlns:a16="http://schemas.microsoft.com/office/drawing/2014/main" id="{21D25E6A-3CDF-D7AB-AB76-A7ACE72C6437}"/>
                </a:ext>
              </a:extLst>
            </p:cNvPr>
            <p:cNvSpPr>
              <a:spLocks/>
            </p:cNvSpPr>
            <p:nvPr/>
          </p:nvSpPr>
          <p:spPr bwMode="auto">
            <a:xfrm>
              <a:off x="-7862889" y="-573087"/>
              <a:ext cx="80963" cy="65088"/>
            </a:xfrm>
            <a:custGeom>
              <a:avLst/>
              <a:gdLst>
                <a:gd name="T0" fmla="*/ 34 w 158"/>
                <a:gd name="T1" fmla="*/ 129 h 129"/>
                <a:gd name="T2" fmla="*/ 9 w 158"/>
                <a:gd name="T3" fmla="*/ 116 h 129"/>
                <a:gd name="T4" fmla="*/ 16 w 158"/>
                <a:gd name="T5" fmla="*/ 74 h 129"/>
                <a:gd name="T6" fmla="*/ 107 w 158"/>
                <a:gd name="T7" fmla="*/ 10 h 129"/>
                <a:gd name="T8" fmla="*/ 148 w 158"/>
                <a:gd name="T9" fmla="*/ 17 h 129"/>
                <a:gd name="T10" fmla="*/ 141 w 158"/>
                <a:gd name="T11" fmla="*/ 59 h 129"/>
                <a:gd name="T12" fmla="*/ 51 w 158"/>
                <a:gd name="T13" fmla="*/ 123 h 129"/>
                <a:gd name="T14" fmla="*/ 34 w 158"/>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29">
                  <a:moveTo>
                    <a:pt x="34" y="129"/>
                  </a:moveTo>
                  <a:cubicBezTo>
                    <a:pt x="24" y="129"/>
                    <a:pt x="15" y="124"/>
                    <a:pt x="9" y="116"/>
                  </a:cubicBezTo>
                  <a:cubicBezTo>
                    <a:pt x="0" y="103"/>
                    <a:pt x="3" y="84"/>
                    <a:pt x="16" y="74"/>
                  </a:cubicBezTo>
                  <a:cubicBezTo>
                    <a:pt x="107" y="10"/>
                    <a:pt x="107" y="10"/>
                    <a:pt x="107" y="10"/>
                  </a:cubicBezTo>
                  <a:cubicBezTo>
                    <a:pt x="120" y="0"/>
                    <a:pt x="139" y="4"/>
                    <a:pt x="148" y="17"/>
                  </a:cubicBezTo>
                  <a:cubicBezTo>
                    <a:pt x="158" y="31"/>
                    <a:pt x="155" y="49"/>
                    <a:pt x="141" y="59"/>
                  </a:cubicBezTo>
                  <a:cubicBezTo>
                    <a:pt x="51" y="123"/>
                    <a:pt x="51" y="123"/>
                    <a:pt x="51" y="123"/>
                  </a:cubicBezTo>
                  <a:cubicBezTo>
                    <a:pt x="46" y="127"/>
                    <a:pt x="40" y="129"/>
                    <a:pt x="34"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4">
              <a:extLst>
                <a:ext uri="{FF2B5EF4-FFF2-40B4-BE49-F238E27FC236}">
                  <a16:creationId xmlns:a16="http://schemas.microsoft.com/office/drawing/2014/main" id="{D6F063BF-91BF-C803-243C-C578511ABECA}"/>
                </a:ext>
              </a:extLst>
            </p:cNvPr>
            <p:cNvSpPr>
              <a:spLocks/>
            </p:cNvSpPr>
            <p:nvPr/>
          </p:nvSpPr>
          <p:spPr bwMode="auto">
            <a:xfrm>
              <a:off x="-7419976" y="-800100"/>
              <a:ext cx="347663" cy="762000"/>
            </a:xfrm>
            <a:custGeom>
              <a:avLst/>
              <a:gdLst>
                <a:gd name="T0" fmla="*/ 651 w 683"/>
                <a:gd name="T1" fmla="*/ 1495 h 1495"/>
                <a:gd name="T2" fmla="*/ 621 w 683"/>
                <a:gd name="T3" fmla="*/ 1470 h 1495"/>
                <a:gd name="T4" fmla="*/ 529 w 683"/>
                <a:gd name="T5" fmla="*/ 917 h 1495"/>
                <a:gd name="T6" fmla="*/ 459 w 683"/>
                <a:gd name="T7" fmla="*/ 493 h 1495"/>
                <a:gd name="T8" fmla="*/ 422 w 683"/>
                <a:gd name="T9" fmla="*/ 428 h 1495"/>
                <a:gd name="T10" fmla="*/ 75 w 683"/>
                <a:gd name="T11" fmla="*/ 63 h 1495"/>
                <a:gd name="T12" fmla="*/ 70 w 683"/>
                <a:gd name="T13" fmla="*/ 61 h 1495"/>
                <a:gd name="T14" fmla="*/ 66 w 683"/>
                <a:gd name="T15" fmla="*/ 63 h 1495"/>
                <a:gd name="T16" fmla="*/ 66 w 683"/>
                <a:gd name="T17" fmla="*/ 70 h 1495"/>
                <a:gd name="T18" fmla="*/ 339 w 683"/>
                <a:gd name="T19" fmla="*/ 433 h 1495"/>
                <a:gd name="T20" fmla="*/ 345 w 683"/>
                <a:gd name="T21" fmla="*/ 453 h 1495"/>
                <a:gd name="T22" fmla="*/ 317 w 683"/>
                <a:gd name="T23" fmla="*/ 751 h 1495"/>
                <a:gd name="T24" fmla="*/ 284 w 683"/>
                <a:gd name="T25" fmla="*/ 778 h 1495"/>
                <a:gd name="T26" fmla="*/ 257 w 683"/>
                <a:gd name="T27" fmla="*/ 745 h 1495"/>
                <a:gd name="T28" fmla="*/ 284 w 683"/>
                <a:gd name="T29" fmla="*/ 459 h 1495"/>
                <a:gd name="T30" fmla="*/ 18 w 683"/>
                <a:gd name="T31" fmla="*/ 106 h 1495"/>
                <a:gd name="T32" fmla="*/ 19 w 683"/>
                <a:gd name="T33" fmla="*/ 26 h 1495"/>
                <a:gd name="T34" fmla="*/ 67 w 683"/>
                <a:gd name="T35" fmla="*/ 1 h 1495"/>
                <a:gd name="T36" fmla="*/ 118 w 683"/>
                <a:gd name="T37" fmla="*/ 21 h 1495"/>
                <a:gd name="T38" fmla="*/ 466 w 683"/>
                <a:gd name="T39" fmla="*/ 387 h 1495"/>
                <a:gd name="T40" fmla="*/ 517 w 683"/>
                <a:gd name="T41" fmla="*/ 479 h 1495"/>
                <a:gd name="T42" fmla="*/ 518 w 683"/>
                <a:gd name="T43" fmla="*/ 482 h 1495"/>
                <a:gd name="T44" fmla="*/ 588 w 683"/>
                <a:gd name="T45" fmla="*/ 907 h 1495"/>
                <a:gd name="T46" fmla="*/ 680 w 683"/>
                <a:gd name="T47" fmla="*/ 1460 h 1495"/>
                <a:gd name="T48" fmla="*/ 656 w 683"/>
                <a:gd name="T49" fmla="*/ 1495 h 1495"/>
                <a:gd name="T50" fmla="*/ 651 w 683"/>
                <a:gd name="T51" fmla="*/ 1495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3" h="1495">
                  <a:moveTo>
                    <a:pt x="651" y="1495"/>
                  </a:moveTo>
                  <a:cubicBezTo>
                    <a:pt x="636" y="1495"/>
                    <a:pt x="623" y="1485"/>
                    <a:pt x="621" y="1470"/>
                  </a:cubicBezTo>
                  <a:cubicBezTo>
                    <a:pt x="529" y="917"/>
                    <a:pt x="529" y="917"/>
                    <a:pt x="529" y="917"/>
                  </a:cubicBezTo>
                  <a:cubicBezTo>
                    <a:pt x="459" y="493"/>
                    <a:pt x="459" y="493"/>
                    <a:pt x="459" y="493"/>
                  </a:cubicBezTo>
                  <a:cubicBezTo>
                    <a:pt x="452" y="469"/>
                    <a:pt x="440" y="446"/>
                    <a:pt x="422" y="428"/>
                  </a:cubicBezTo>
                  <a:cubicBezTo>
                    <a:pt x="75" y="63"/>
                    <a:pt x="75" y="63"/>
                    <a:pt x="75" y="63"/>
                  </a:cubicBezTo>
                  <a:cubicBezTo>
                    <a:pt x="73" y="61"/>
                    <a:pt x="71" y="61"/>
                    <a:pt x="70" y="61"/>
                  </a:cubicBezTo>
                  <a:cubicBezTo>
                    <a:pt x="69" y="61"/>
                    <a:pt x="67" y="61"/>
                    <a:pt x="66" y="63"/>
                  </a:cubicBezTo>
                  <a:cubicBezTo>
                    <a:pt x="65" y="65"/>
                    <a:pt x="64" y="68"/>
                    <a:pt x="66" y="70"/>
                  </a:cubicBezTo>
                  <a:cubicBezTo>
                    <a:pt x="339" y="433"/>
                    <a:pt x="339" y="433"/>
                    <a:pt x="339" y="433"/>
                  </a:cubicBezTo>
                  <a:cubicBezTo>
                    <a:pt x="343" y="439"/>
                    <a:pt x="345" y="446"/>
                    <a:pt x="345" y="453"/>
                  </a:cubicBezTo>
                  <a:cubicBezTo>
                    <a:pt x="317" y="751"/>
                    <a:pt x="317" y="751"/>
                    <a:pt x="317" y="751"/>
                  </a:cubicBezTo>
                  <a:cubicBezTo>
                    <a:pt x="315" y="767"/>
                    <a:pt x="300" y="779"/>
                    <a:pt x="284" y="778"/>
                  </a:cubicBezTo>
                  <a:cubicBezTo>
                    <a:pt x="267" y="776"/>
                    <a:pt x="255" y="762"/>
                    <a:pt x="257" y="745"/>
                  </a:cubicBezTo>
                  <a:cubicBezTo>
                    <a:pt x="284" y="459"/>
                    <a:pt x="284" y="459"/>
                    <a:pt x="284" y="459"/>
                  </a:cubicBezTo>
                  <a:cubicBezTo>
                    <a:pt x="18" y="106"/>
                    <a:pt x="18" y="106"/>
                    <a:pt x="18" y="106"/>
                  </a:cubicBezTo>
                  <a:cubicBezTo>
                    <a:pt x="0" y="82"/>
                    <a:pt x="1" y="50"/>
                    <a:pt x="19" y="26"/>
                  </a:cubicBezTo>
                  <a:cubicBezTo>
                    <a:pt x="30" y="11"/>
                    <a:pt x="48" y="2"/>
                    <a:pt x="67" y="1"/>
                  </a:cubicBezTo>
                  <a:cubicBezTo>
                    <a:pt x="86" y="0"/>
                    <a:pt x="105" y="7"/>
                    <a:pt x="118" y="21"/>
                  </a:cubicBezTo>
                  <a:cubicBezTo>
                    <a:pt x="466" y="387"/>
                    <a:pt x="466" y="387"/>
                    <a:pt x="466" y="387"/>
                  </a:cubicBezTo>
                  <a:cubicBezTo>
                    <a:pt x="490" y="413"/>
                    <a:pt x="508" y="445"/>
                    <a:pt x="517" y="479"/>
                  </a:cubicBezTo>
                  <a:cubicBezTo>
                    <a:pt x="517" y="480"/>
                    <a:pt x="518" y="481"/>
                    <a:pt x="518" y="482"/>
                  </a:cubicBezTo>
                  <a:cubicBezTo>
                    <a:pt x="588" y="907"/>
                    <a:pt x="588" y="907"/>
                    <a:pt x="588" y="907"/>
                  </a:cubicBezTo>
                  <a:cubicBezTo>
                    <a:pt x="680" y="1460"/>
                    <a:pt x="680" y="1460"/>
                    <a:pt x="680" y="1460"/>
                  </a:cubicBezTo>
                  <a:cubicBezTo>
                    <a:pt x="683" y="1477"/>
                    <a:pt x="672" y="1492"/>
                    <a:pt x="656" y="1495"/>
                  </a:cubicBezTo>
                  <a:cubicBezTo>
                    <a:pt x="654" y="1495"/>
                    <a:pt x="652" y="1495"/>
                    <a:pt x="651" y="14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5">
              <a:extLst>
                <a:ext uri="{FF2B5EF4-FFF2-40B4-BE49-F238E27FC236}">
                  <a16:creationId xmlns:a16="http://schemas.microsoft.com/office/drawing/2014/main" id="{288A7997-E400-2A46-6BF5-320B0A36437A}"/>
                </a:ext>
              </a:extLst>
            </p:cNvPr>
            <p:cNvSpPr>
              <a:spLocks/>
            </p:cNvSpPr>
            <p:nvPr/>
          </p:nvSpPr>
          <p:spPr bwMode="auto">
            <a:xfrm>
              <a:off x="-7366001" y="-500062"/>
              <a:ext cx="130175" cy="461963"/>
            </a:xfrm>
            <a:custGeom>
              <a:avLst/>
              <a:gdLst>
                <a:gd name="T0" fmla="*/ 222 w 258"/>
                <a:gd name="T1" fmla="*/ 908 h 908"/>
                <a:gd name="T2" fmla="*/ 221 w 258"/>
                <a:gd name="T3" fmla="*/ 908 h 908"/>
                <a:gd name="T4" fmla="*/ 192 w 258"/>
                <a:gd name="T5" fmla="*/ 878 h 908"/>
                <a:gd name="T6" fmla="*/ 198 w 258"/>
                <a:gd name="T7" fmla="*/ 359 h 908"/>
                <a:gd name="T8" fmla="*/ 70 w 258"/>
                <a:gd name="T9" fmla="*/ 241 h 908"/>
                <a:gd name="T10" fmla="*/ 62 w 258"/>
                <a:gd name="T11" fmla="*/ 228 h 908"/>
                <a:gd name="T12" fmla="*/ 5 w 258"/>
                <a:gd name="T13" fmla="*/ 42 h 908"/>
                <a:gd name="T14" fmla="*/ 25 w 258"/>
                <a:gd name="T15" fmla="*/ 4 h 908"/>
                <a:gd name="T16" fmla="*/ 62 w 258"/>
                <a:gd name="T17" fmla="*/ 24 h 908"/>
                <a:gd name="T18" fmla="*/ 117 w 258"/>
                <a:gd name="T19" fmla="*/ 203 h 908"/>
                <a:gd name="T20" fmla="*/ 248 w 258"/>
                <a:gd name="T21" fmla="*/ 324 h 908"/>
                <a:gd name="T22" fmla="*/ 258 w 258"/>
                <a:gd name="T23" fmla="*/ 346 h 908"/>
                <a:gd name="T24" fmla="*/ 252 w 258"/>
                <a:gd name="T25" fmla="*/ 879 h 908"/>
                <a:gd name="T26" fmla="*/ 222 w 258"/>
                <a:gd name="T27" fmla="*/ 90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908">
                  <a:moveTo>
                    <a:pt x="222" y="908"/>
                  </a:moveTo>
                  <a:cubicBezTo>
                    <a:pt x="222" y="908"/>
                    <a:pt x="221" y="908"/>
                    <a:pt x="221" y="908"/>
                  </a:cubicBezTo>
                  <a:cubicBezTo>
                    <a:pt x="205" y="908"/>
                    <a:pt x="191" y="895"/>
                    <a:pt x="192" y="878"/>
                  </a:cubicBezTo>
                  <a:cubicBezTo>
                    <a:pt x="198" y="359"/>
                    <a:pt x="198" y="359"/>
                    <a:pt x="198" y="359"/>
                  </a:cubicBezTo>
                  <a:cubicBezTo>
                    <a:pt x="70" y="241"/>
                    <a:pt x="70" y="241"/>
                    <a:pt x="70" y="241"/>
                  </a:cubicBezTo>
                  <a:cubicBezTo>
                    <a:pt x="67" y="238"/>
                    <a:pt x="64" y="233"/>
                    <a:pt x="62" y="228"/>
                  </a:cubicBezTo>
                  <a:cubicBezTo>
                    <a:pt x="5" y="42"/>
                    <a:pt x="5" y="42"/>
                    <a:pt x="5" y="42"/>
                  </a:cubicBezTo>
                  <a:cubicBezTo>
                    <a:pt x="0" y="26"/>
                    <a:pt x="9" y="9"/>
                    <a:pt x="25" y="4"/>
                  </a:cubicBezTo>
                  <a:cubicBezTo>
                    <a:pt x="40" y="0"/>
                    <a:pt x="57" y="8"/>
                    <a:pt x="62" y="24"/>
                  </a:cubicBezTo>
                  <a:cubicBezTo>
                    <a:pt x="117" y="203"/>
                    <a:pt x="117" y="203"/>
                    <a:pt x="117" y="203"/>
                  </a:cubicBezTo>
                  <a:cubicBezTo>
                    <a:pt x="248" y="324"/>
                    <a:pt x="248" y="324"/>
                    <a:pt x="248" y="324"/>
                  </a:cubicBezTo>
                  <a:cubicBezTo>
                    <a:pt x="255" y="330"/>
                    <a:pt x="258" y="338"/>
                    <a:pt x="258" y="346"/>
                  </a:cubicBezTo>
                  <a:cubicBezTo>
                    <a:pt x="252" y="879"/>
                    <a:pt x="252" y="879"/>
                    <a:pt x="252" y="879"/>
                  </a:cubicBezTo>
                  <a:cubicBezTo>
                    <a:pt x="251" y="895"/>
                    <a:pt x="238" y="908"/>
                    <a:pt x="222" y="9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6">
              <a:extLst>
                <a:ext uri="{FF2B5EF4-FFF2-40B4-BE49-F238E27FC236}">
                  <a16:creationId xmlns:a16="http://schemas.microsoft.com/office/drawing/2014/main" id="{DF9AA77C-D409-A5F1-5A10-19807D5B2C1C}"/>
                </a:ext>
              </a:extLst>
            </p:cNvPr>
            <p:cNvSpPr>
              <a:spLocks/>
            </p:cNvSpPr>
            <p:nvPr/>
          </p:nvSpPr>
          <p:spPr bwMode="auto">
            <a:xfrm>
              <a:off x="-7337426" y="-573087"/>
              <a:ext cx="80963" cy="65088"/>
            </a:xfrm>
            <a:custGeom>
              <a:avLst/>
              <a:gdLst>
                <a:gd name="T0" fmla="*/ 125 w 159"/>
                <a:gd name="T1" fmla="*/ 129 h 129"/>
                <a:gd name="T2" fmla="*/ 107 w 159"/>
                <a:gd name="T3" fmla="*/ 123 h 129"/>
                <a:gd name="T4" fmla="*/ 17 w 159"/>
                <a:gd name="T5" fmla="*/ 59 h 129"/>
                <a:gd name="T6" fmla="*/ 10 w 159"/>
                <a:gd name="T7" fmla="*/ 17 h 129"/>
                <a:gd name="T8" fmla="*/ 52 w 159"/>
                <a:gd name="T9" fmla="*/ 10 h 129"/>
                <a:gd name="T10" fmla="*/ 142 w 159"/>
                <a:gd name="T11" fmla="*/ 74 h 129"/>
                <a:gd name="T12" fmla="*/ 149 w 159"/>
                <a:gd name="T13" fmla="*/ 116 h 129"/>
                <a:gd name="T14" fmla="*/ 125 w 159"/>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9">
                  <a:moveTo>
                    <a:pt x="125" y="129"/>
                  </a:moveTo>
                  <a:cubicBezTo>
                    <a:pt x="119" y="129"/>
                    <a:pt x="113" y="127"/>
                    <a:pt x="107" y="123"/>
                  </a:cubicBezTo>
                  <a:cubicBezTo>
                    <a:pt x="17" y="59"/>
                    <a:pt x="17" y="59"/>
                    <a:pt x="17" y="59"/>
                  </a:cubicBezTo>
                  <a:cubicBezTo>
                    <a:pt x="3" y="49"/>
                    <a:pt x="0" y="31"/>
                    <a:pt x="10" y="17"/>
                  </a:cubicBezTo>
                  <a:cubicBezTo>
                    <a:pt x="20" y="4"/>
                    <a:pt x="38" y="0"/>
                    <a:pt x="52" y="10"/>
                  </a:cubicBezTo>
                  <a:cubicBezTo>
                    <a:pt x="142" y="74"/>
                    <a:pt x="142" y="74"/>
                    <a:pt x="142" y="74"/>
                  </a:cubicBezTo>
                  <a:cubicBezTo>
                    <a:pt x="156" y="84"/>
                    <a:pt x="159" y="103"/>
                    <a:pt x="149" y="116"/>
                  </a:cubicBezTo>
                  <a:cubicBezTo>
                    <a:pt x="143" y="124"/>
                    <a:pt x="134" y="129"/>
                    <a:pt x="125"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7">
              <a:extLst>
                <a:ext uri="{FF2B5EF4-FFF2-40B4-BE49-F238E27FC236}">
                  <a16:creationId xmlns:a16="http://schemas.microsoft.com/office/drawing/2014/main" id="{CACCC829-52D0-08C6-6394-5847B3929BB1}"/>
                </a:ext>
              </a:extLst>
            </p:cNvPr>
            <p:cNvSpPr>
              <a:spLocks/>
            </p:cNvSpPr>
            <p:nvPr/>
          </p:nvSpPr>
          <p:spPr bwMode="auto">
            <a:xfrm>
              <a:off x="-7723189" y="-636587"/>
              <a:ext cx="157163" cy="74613"/>
            </a:xfrm>
            <a:custGeom>
              <a:avLst/>
              <a:gdLst>
                <a:gd name="T0" fmla="*/ 278 w 308"/>
                <a:gd name="T1" fmla="*/ 147 h 147"/>
                <a:gd name="T2" fmla="*/ 274 w 308"/>
                <a:gd name="T3" fmla="*/ 147 h 147"/>
                <a:gd name="T4" fmla="*/ 27 w 308"/>
                <a:gd name="T5" fmla="*/ 112 h 147"/>
                <a:gd name="T6" fmla="*/ 2 w 308"/>
                <a:gd name="T7" fmla="*/ 78 h 147"/>
                <a:gd name="T8" fmla="*/ 36 w 308"/>
                <a:gd name="T9" fmla="*/ 53 h 147"/>
                <a:gd name="T10" fmla="*/ 248 w 308"/>
                <a:gd name="T11" fmla="*/ 83 h 147"/>
                <a:gd name="T12" fmla="*/ 248 w 308"/>
                <a:gd name="T13" fmla="*/ 30 h 147"/>
                <a:gd name="T14" fmla="*/ 278 w 308"/>
                <a:gd name="T15" fmla="*/ 0 h 147"/>
                <a:gd name="T16" fmla="*/ 308 w 308"/>
                <a:gd name="T17" fmla="*/ 30 h 147"/>
                <a:gd name="T18" fmla="*/ 308 w 308"/>
                <a:gd name="T19" fmla="*/ 117 h 147"/>
                <a:gd name="T20" fmla="*/ 298 w 308"/>
                <a:gd name="T21" fmla="*/ 140 h 147"/>
                <a:gd name="T22" fmla="*/ 278 w 308"/>
                <a:gd name="T2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8" h="147">
                  <a:moveTo>
                    <a:pt x="278" y="147"/>
                  </a:moveTo>
                  <a:cubicBezTo>
                    <a:pt x="277" y="147"/>
                    <a:pt x="275" y="147"/>
                    <a:pt x="274" y="147"/>
                  </a:cubicBezTo>
                  <a:cubicBezTo>
                    <a:pt x="27" y="112"/>
                    <a:pt x="27" y="112"/>
                    <a:pt x="27" y="112"/>
                  </a:cubicBezTo>
                  <a:cubicBezTo>
                    <a:pt x="11" y="110"/>
                    <a:pt x="0" y="94"/>
                    <a:pt x="2" y="78"/>
                  </a:cubicBezTo>
                  <a:cubicBezTo>
                    <a:pt x="4" y="62"/>
                    <a:pt x="19" y="50"/>
                    <a:pt x="36" y="53"/>
                  </a:cubicBezTo>
                  <a:cubicBezTo>
                    <a:pt x="248" y="83"/>
                    <a:pt x="248" y="83"/>
                    <a:pt x="248" y="83"/>
                  </a:cubicBezTo>
                  <a:cubicBezTo>
                    <a:pt x="248" y="30"/>
                    <a:pt x="248" y="30"/>
                    <a:pt x="248" y="30"/>
                  </a:cubicBezTo>
                  <a:cubicBezTo>
                    <a:pt x="248" y="13"/>
                    <a:pt x="261" y="0"/>
                    <a:pt x="278" y="0"/>
                  </a:cubicBezTo>
                  <a:cubicBezTo>
                    <a:pt x="295" y="0"/>
                    <a:pt x="308" y="13"/>
                    <a:pt x="308" y="30"/>
                  </a:cubicBezTo>
                  <a:cubicBezTo>
                    <a:pt x="308" y="117"/>
                    <a:pt x="308" y="117"/>
                    <a:pt x="308" y="117"/>
                  </a:cubicBezTo>
                  <a:cubicBezTo>
                    <a:pt x="308" y="126"/>
                    <a:pt x="304" y="134"/>
                    <a:pt x="298" y="140"/>
                  </a:cubicBezTo>
                  <a:cubicBezTo>
                    <a:pt x="292" y="145"/>
                    <a:pt x="285" y="147"/>
                    <a:pt x="278" y="1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8">
              <a:extLst>
                <a:ext uri="{FF2B5EF4-FFF2-40B4-BE49-F238E27FC236}">
                  <a16:creationId xmlns:a16="http://schemas.microsoft.com/office/drawing/2014/main" id="{7CEF7C41-3615-8602-C918-FE7840BEBE36}"/>
                </a:ext>
              </a:extLst>
            </p:cNvPr>
            <p:cNvSpPr>
              <a:spLocks/>
            </p:cNvSpPr>
            <p:nvPr/>
          </p:nvSpPr>
          <p:spPr bwMode="auto">
            <a:xfrm>
              <a:off x="-7543801" y="-636587"/>
              <a:ext cx="153988" cy="74613"/>
            </a:xfrm>
            <a:custGeom>
              <a:avLst/>
              <a:gdLst>
                <a:gd name="T0" fmla="*/ 30 w 301"/>
                <a:gd name="T1" fmla="*/ 147 h 147"/>
                <a:gd name="T2" fmla="*/ 10 w 301"/>
                <a:gd name="T3" fmla="*/ 140 h 147"/>
                <a:gd name="T4" fmla="*/ 0 w 301"/>
                <a:gd name="T5" fmla="*/ 117 h 147"/>
                <a:gd name="T6" fmla="*/ 0 w 301"/>
                <a:gd name="T7" fmla="*/ 30 h 147"/>
                <a:gd name="T8" fmla="*/ 30 w 301"/>
                <a:gd name="T9" fmla="*/ 0 h 147"/>
                <a:gd name="T10" fmla="*/ 60 w 301"/>
                <a:gd name="T11" fmla="*/ 30 h 147"/>
                <a:gd name="T12" fmla="*/ 60 w 301"/>
                <a:gd name="T13" fmla="*/ 82 h 147"/>
                <a:gd name="T14" fmla="*/ 264 w 301"/>
                <a:gd name="T15" fmla="*/ 51 h 147"/>
                <a:gd name="T16" fmla="*/ 298 w 301"/>
                <a:gd name="T17" fmla="*/ 77 h 147"/>
                <a:gd name="T18" fmla="*/ 273 w 301"/>
                <a:gd name="T19" fmla="*/ 111 h 147"/>
                <a:gd name="T20" fmla="*/ 35 w 301"/>
                <a:gd name="T21" fmla="*/ 147 h 147"/>
                <a:gd name="T22" fmla="*/ 30 w 301"/>
                <a:gd name="T2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47">
                  <a:moveTo>
                    <a:pt x="30" y="147"/>
                  </a:moveTo>
                  <a:cubicBezTo>
                    <a:pt x="23" y="147"/>
                    <a:pt x="16" y="145"/>
                    <a:pt x="10" y="140"/>
                  </a:cubicBezTo>
                  <a:cubicBezTo>
                    <a:pt x="4" y="134"/>
                    <a:pt x="0" y="126"/>
                    <a:pt x="0" y="117"/>
                  </a:cubicBezTo>
                  <a:cubicBezTo>
                    <a:pt x="0" y="30"/>
                    <a:pt x="0" y="30"/>
                    <a:pt x="0" y="30"/>
                  </a:cubicBezTo>
                  <a:cubicBezTo>
                    <a:pt x="0" y="13"/>
                    <a:pt x="13" y="0"/>
                    <a:pt x="30" y="0"/>
                  </a:cubicBezTo>
                  <a:cubicBezTo>
                    <a:pt x="47" y="0"/>
                    <a:pt x="60" y="13"/>
                    <a:pt x="60" y="30"/>
                  </a:cubicBezTo>
                  <a:cubicBezTo>
                    <a:pt x="60" y="82"/>
                    <a:pt x="60" y="82"/>
                    <a:pt x="60" y="82"/>
                  </a:cubicBezTo>
                  <a:cubicBezTo>
                    <a:pt x="264" y="51"/>
                    <a:pt x="264" y="51"/>
                    <a:pt x="264" y="51"/>
                  </a:cubicBezTo>
                  <a:cubicBezTo>
                    <a:pt x="280" y="49"/>
                    <a:pt x="296" y="60"/>
                    <a:pt x="298" y="77"/>
                  </a:cubicBezTo>
                  <a:cubicBezTo>
                    <a:pt x="301" y="93"/>
                    <a:pt x="289" y="108"/>
                    <a:pt x="273" y="111"/>
                  </a:cubicBezTo>
                  <a:cubicBezTo>
                    <a:pt x="35" y="147"/>
                    <a:pt x="35" y="147"/>
                    <a:pt x="35" y="147"/>
                  </a:cubicBezTo>
                  <a:cubicBezTo>
                    <a:pt x="33" y="147"/>
                    <a:pt x="31" y="147"/>
                    <a:pt x="30" y="1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50" name="Freeform 7">
            <a:extLst>
              <a:ext uri="{FF2B5EF4-FFF2-40B4-BE49-F238E27FC236}">
                <a16:creationId xmlns:a16="http://schemas.microsoft.com/office/drawing/2014/main" id="{E26F086F-5651-1240-C19E-3149E6CA0E28}"/>
              </a:ext>
            </a:extLst>
          </p:cNvPr>
          <p:cNvSpPr>
            <a:spLocks noEditPoints="1"/>
          </p:cNvSpPr>
          <p:nvPr/>
        </p:nvSpPr>
        <p:spPr bwMode="auto">
          <a:xfrm>
            <a:off x="10166502" y="3932825"/>
            <a:ext cx="477721" cy="876503"/>
          </a:xfrm>
          <a:custGeom>
            <a:avLst/>
            <a:gdLst>
              <a:gd name="T0" fmla="*/ 231 w 377"/>
              <a:gd name="T1" fmla="*/ 110 h 691"/>
              <a:gd name="T2" fmla="*/ 189 w 377"/>
              <a:gd name="T3" fmla="*/ 0 h 691"/>
              <a:gd name="T4" fmla="*/ 146 w 377"/>
              <a:gd name="T5" fmla="*/ 110 h 691"/>
              <a:gd name="T6" fmla="*/ 16 w 377"/>
              <a:gd name="T7" fmla="*/ 224 h 691"/>
              <a:gd name="T8" fmla="*/ 0 w 377"/>
              <a:gd name="T9" fmla="*/ 369 h 691"/>
              <a:gd name="T10" fmla="*/ 21 w 377"/>
              <a:gd name="T11" fmla="*/ 406 h 691"/>
              <a:gd name="T12" fmla="*/ 55 w 377"/>
              <a:gd name="T13" fmla="*/ 399 h 691"/>
              <a:gd name="T14" fmla="*/ 122 w 377"/>
              <a:gd name="T15" fmla="*/ 658 h 691"/>
              <a:gd name="T16" fmla="*/ 160 w 377"/>
              <a:gd name="T17" fmla="*/ 691 h 691"/>
              <a:gd name="T18" fmla="*/ 189 w 377"/>
              <a:gd name="T19" fmla="*/ 677 h 691"/>
              <a:gd name="T20" fmla="*/ 217 w 377"/>
              <a:gd name="T21" fmla="*/ 691 h 691"/>
              <a:gd name="T22" fmla="*/ 255 w 377"/>
              <a:gd name="T23" fmla="*/ 658 h 691"/>
              <a:gd name="T24" fmla="*/ 322 w 377"/>
              <a:gd name="T25" fmla="*/ 399 h 691"/>
              <a:gd name="T26" fmla="*/ 366 w 377"/>
              <a:gd name="T27" fmla="*/ 398 h 691"/>
              <a:gd name="T28" fmla="*/ 377 w 377"/>
              <a:gd name="T29" fmla="*/ 344 h 691"/>
              <a:gd name="T30" fmla="*/ 298 w 377"/>
              <a:gd name="T31" fmla="*/ 138 h 691"/>
              <a:gd name="T32" fmla="*/ 229 w 377"/>
              <a:gd name="T33" fmla="*/ 66 h 691"/>
              <a:gd name="T34" fmla="*/ 148 w 377"/>
              <a:gd name="T35" fmla="*/ 66 h 691"/>
              <a:gd name="T36" fmla="*/ 365 w 377"/>
              <a:gd name="T37" fmla="*/ 344 h 691"/>
              <a:gd name="T38" fmla="*/ 358 w 377"/>
              <a:gd name="T39" fmla="*/ 390 h 691"/>
              <a:gd name="T40" fmla="*/ 325 w 377"/>
              <a:gd name="T41" fmla="*/ 384 h 691"/>
              <a:gd name="T42" fmla="*/ 308 w 377"/>
              <a:gd name="T43" fmla="*/ 245 h 691"/>
              <a:gd name="T44" fmla="*/ 273 w 377"/>
              <a:gd name="T45" fmla="*/ 193 h 691"/>
              <a:gd name="T46" fmla="*/ 297 w 377"/>
              <a:gd name="T47" fmla="*/ 249 h 691"/>
              <a:gd name="T48" fmla="*/ 312 w 377"/>
              <a:gd name="T49" fmla="*/ 385 h 691"/>
              <a:gd name="T50" fmla="*/ 244 w 377"/>
              <a:gd name="T51" fmla="*/ 656 h 691"/>
              <a:gd name="T52" fmla="*/ 217 w 377"/>
              <a:gd name="T53" fmla="*/ 679 h 691"/>
              <a:gd name="T54" fmla="*/ 195 w 377"/>
              <a:gd name="T55" fmla="*/ 657 h 691"/>
              <a:gd name="T56" fmla="*/ 189 w 377"/>
              <a:gd name="T57" fmla="*/ 394 h 691"/>
              <a:gd name="T58" fmla="*/ 183 w 377"/>
              <a:gd name="T59" fmla="*/ 657 h 691"/>
              <a:gd name="T60" fmla="*/ 160 w 377"/>
              <a:gd name="T61" fmla="*/ 679 h 691"/>
              <a:gd name="T62" fmla="*/ 133 w 377"/>
              <a:gd name="T63" fmla="*/ 656 h 691"/>
              <a:gd name="T64" fmla="*/ 65 w 377"/>
              <a:gd name="T65" fmla="*/ 385 h 691"/>
              <a:gd name="T66" fmla="*/ 80 w 377"/>
              <a:gd name="T67" fmla="*/ 249 h 691"/>
              <a:gd name="T68" fmla="*/ 104 w 377"/>
              <a:gd name="T69" fmla="*/ 193 h 691"/>
              <a:gd name="T70" fmla="*/ 69 w 377"/>
              <a:gd name="T71" fmla="*/ 245 h 691"/>
              <a:gd name="T72" fmla="*/ 52 w 377"/>
              <a:gd name="T73" fmla="*/ 384 h 691"/>
              <a:gd name="T74" fmla="*/ 26 w 377"/>
              <a:gd name="T75" fmla="*/ 395 h 691"/>
              <a:gd name="T76" fmla="*/ 12 w 377"/>
              <a:gd name="T77" fmla="*/ 369 h 691"/>
              <a:gd name="T78" fmla="*/ 42 w 377"/>
              <a:gd name="T79" fmla="*/ 196 h 691"/>
              <a:gd name="T80" fmla="*/ 155 w 377"/>
              <a:gd name="T81" fmla="*/ 121 h 691"/>
              <a:gd name="T82" fmla="*/ 222 w 377"/>
              <a:gd name="T83" fmla="*/ 121 h 691"/>
              <a:gd name="T84" fmla="*/ 349 w 377"/>
              <a:gd name="T85" fmla="*/ 22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691">
                <a:moveTo>
                  <a:pt x="298" y="138"/>
                </a:moveTo>
                <a:cubicBezTo>
                  <a:pt x="279" y="125"/>
                  <a:pt x="257" y="116"/>
                  <a:pt x="231" y="110"/>
                </a:cubicBezTo>
                <a:cubicBezTo>
                  <a:pt x="238" y="97"/>
                  <a:pt x="241" y="82"/>
                  <a:pt x="241" y="66"/>
                </a:cubicBezTo>
                <a:cubicBezTo>
                  <a:pt x="240" y="29"/>
                  <a:pt x="226" y="0"/>
                  <a:pt x="189" y="0"/>
                </a:cubicBezTo>
                <a:cubicBezTo>
                  <a:pt x="152" y="0"/>
                  <a:pt x="136" y="29"/>
                  <a:pt x="136" y="66"/>
                </a:cubicBezTo>
                <a:cubicBezTo>
                  <a:pt x="136" y="82"/>
                  <a:pt x="139" y="97"/>
                  <a:pt x="146" y="110"/>
                </a:cubicBezTo>
                <a:cubicBezTo>
                  <a:pt x="120" y="116"/>
                  <a:pt x="98" y="125"/>
                  <a:pt x="79" y="138"/>
                </a:cubicBezTo>
                <a:cubicBezTo>
                  <a:pt x="48" y="159"/>
                  <a:pt x="28" y="188"/>
                  <a:pt x="16" y="224"/>
                </a:cubicBezTo>
                <a:cubicBezTo>
                  <a:pt x="4" y="259"/>
                  <a:pt x="0" y="300"/>
                  <a:pt x="0" y="344"/>
                </a:cubicBezTo>
                <a:cubicBezTo>
                  <a:pt x="0" y="353"/>
                  <a:pt x="0" y="361"/>
                  <a:pt x="0" y="369"/>
                </a:cubicBezTo>
                <a:cubicBezTo>
                  <a:pt x="0" y="379"/>
                  <a:pt x="3" y="387"/>
                  <a:pt x="6" y="393"/>
                </a:cubicBezTo>
                <a:cubicBezTo>
                  <a:pt x="10" y="399"/>
                  <a:pt x="15" y="403"/>
                  <a:pt x="21" y="406"/>
                </a:cubicBezTo>
                <a:cubicBezTo>
                  <a:pt x="25" y="407"/>
                  <a:pt x="29" y="408"/>
                  <a:pt x="33" y="408"/>
                </a:cubicBezTo>
                <a:cubicBezTo>
                  <a:pt x="41" y="408"/>
                  <a:pt x="49" y="405"/>
                  <a:pt x="55" y="399"/>
                </a:cubicBezTo>
                <a:cubicBezTo>
                  <a:pt x="64" y="439"/>
                  <a:pt x="75" y="469"/>
                  <a:pt x="86" y="504"/>
                </a:cubicBezTo>
                <a:cubicBezTo>
                  <a:pt x="98" y="542"/>
                  <a:pt x="111" y="587"/>
                  <a:pt x="122" y="658"/>
                </a:cubicBezTo>
                <a:cubicBezTo>
                  <a:pt x="123" y="669"/>
                  <a:pt x="129" y="677"/>
                  <a:pt x="136" y="683"/>
                </a:cubicBezTo>
                <a:cubicBezTo>
                  <a:pt x="143" y="688"/>
                  <a:pt x="152" y="691"/>
                  <a:pt x="160" y="691"/>
                </a:cubicBezTo>
                <a:cubicBezTo>
                  <a:pt x="169" y="691"/>
                  <a:pt x="177" y="688"/>
                  <a:pt x="184" y="683"/>
                </a:cubicBezTo>
                <a:cubicBezTo>
                  <a:pt x="186" y="681"/>
                  <a:pt x="187" y="679"/>
                  <a:pt x="189" y="677"/>
                </a:cubicBezTo>
                <a:cubicBezTo>
                  <a:pt x="190" y="679"/>
                  <a:pt x="191" y="681"/>
                  <a:pt x="193" y="683"/>
                </a:cubicBezTo>
                <a:cubicBezTo>
                  <a:pt x="200" y="688"/>
                  <a:pt x="208" y="691"/>
                  <a:pt x="217" y="691"/>
                </a:cubicBezTo>
                <a:cubicBezTo>
                  <a:pt x="225" y="691"/>
                  <a:pt x="234" y="688"/>
                  <a:pt x="241" y="683"/>
                </a:cubicBezTo>
                <a:cubicBezTo>
                  <a:pt x="248" y="677"/>
                  <a:pt x="254" y="669"/>
                  <a:pt x="255" y="658"/>
                </a:cubicBezTo>
                <a:cubicBezTo>
                  <a:pt x="266" y="587"/>
                  <a:pt x="279" y="542"/>
                  <a:pt x="291" y="504"/>
                </a:cubicBezTo>
                <a:cubicBezTo>
                  <a:pt x="302" y="469"/>
                  <a:pt x="313" y="439"/>
                  <a:pt x="322" y="399"/>
                </a:cubicBezTo>
                <a:cubicBezTo>
                  <a:pt x="328" y="405"/>
                  <a:pt x="336" y="408"/>
                  <a:pt x="344" y="408"/>
                </a:cubicBezTo>
                <a:cubicBezTo>
                  <a:pt x="352" y="408"/>
                  <a:pt x="360" y="405"/>
                  <a:pt x="366" y="398"/>
                </a:cubicBezTo>
                <a:cubicBezTo>
                  <a:pt x="373" y="392"/>
                  <a:pt x="376" y="382"/>
                  <a:pt x="377" y="369"/>
                </a:cubicBezTo>
                <a:cubicBezTo>
                  <a:pt x="377" y="361"/>
                  <a:pt x="377" y="353"/>
                  <a:pt x="377" y="344"/>
                </a:cubicBezTo>
                <a:cubicBezTo>
                  <a:pt x="377" y="285"/>
                  <a:pt x="369" y="232"/>
                  <a:pt x="346" y="190"/>
                </a:cubicBezTo>
                <a:cubicBezTo>
                  <a:pt x="334" y="170"/>
                  <a:pt x="318" y="152"/>
                  <a:pt x="298" y="138"/>
                </a:cubicBezTo>
                <a:close/>
                <a:moveTo>
                  <a:pt x="189" y="12"/>
                </a:moveTo>
                <a:cubicBezTo>
                  <a:pt x="219" y="12"/>
                  <a:pt x="229" y="36"/>
                  <a:pt x="229" y="66"/>
                </a:cubicBezTo>
                <a:cubicBezTo>
                  <a:pt x="229" y="97"/>
                  <a:pt x="219" y="120"/>
                  <a:pt x="189" y="120"/>
                </a:cubicBezTo>
                <a:cubicBezTo>
                  <a:pt x="158" y="120"/>
                  <a:pt x="148" y="97"/>
                  <a:pt x="148" y="66"/>
                </a:cubicBezTo>
                <a:cubicBezTo>
                  <a:pt x="148" y="37"/>
                  <a:pt x="158" y="12"/>
                  <a:pt x="189" y="12"/>
                </a:cubicBezTo>
                <a:close/>
                <a:moveTo>
                  <a:pt x="365" y="344"/>
                </a:moveTo>
                <a:cubicBezTo>
                  <a:pt x="365" y="352"/>
                  <a:pt x="365" y="361"/>
                  <a:pt x="365" y="369"/>
                </a:cubicBezTo>
                <a:cubicBezTo>
                  <a:pt x="365" y="379"/>
                  <a:pt x="361" y="386"/>
                  <a:pt x="358" y="390"/>
                </a:cubicBezTo>
                <a:cubicBezTo>
                  <a:pt x="354" y="394"/>
                  <a:pt x="349" y="396"/>
                  <a:pt x="344" y="396"/>
                </a:cubicBezTo>
                <a:cubicBezTo>
                  <a:pt x="337" y="396"/>
                  <a:pt x="329" y="392"/>
                  <a:pt x="325" y="384"/>
                </a:cubicBezTo>
                <a:cubicBezTo>
                  <a:pt x="327" y="370"/>
                  <a:pt x="329" y="356"/>
                  <a:pt x="329" y="343"/>
                </a:cubicBezTo>
                <a:cubicBezTo>
                  <a:pt x="329" y="305"/>
                  <a:pt x="319" y="271"/>
                  <a:pt x="308" y="245"/>
                </a:cubicBezTo>
                <a:cubicBezTo>
                  <a:pt x="297" y="219"/>
                  <a:pt x="286" y="201"/>
                  <a:pt x="281" y="194"/>
                </a:cubicBezTo>
                <a:cubicBezTo>
                  <a:pt x="279" y="192"/>
                  <a:pt x="276" y="191"/>
                  <a:pt x="273" y="193"/>
                </a:cubicBezTo>
                <a:cubicBezTo>
                  <a:pt x="270" y="194"/>
                  <a:pt x="269" y="198"/>
                  <a:pt x="271" y="201"/>
                </a:cubicBezTo>
                <a:cubicBezTo>
                  <a:pt x="275" y="207"/>
                  <a:pt x="287" y="224"/>
                  <a:pt x="297" y="249"/>
                </a:cubicBezTo>
                <a:cubicBezTo>
                  <a:pt x="307" y="274"/>
                  <a:pt x="317" y="307"/>
                  <a:pt x="317" y="343"/>
                </a:cubicBezTo>
                <a:cubicBezTo>
                  <a:pt x="317" y="357"/>
                  <a:pt x="315" y="371"/>
                  <a:pt x="312" y="385"/>
                </a:cubicBezTo>
                <a:cubicBezTo>
                  <a:pt x="303" y="430"/>
                  <a:pt x="292" y="461"/>
                  <a:pt x="280" y="500"/>
                </a:cubicBezTo>
                <a:cubicBezTo>
                  <a:pt x="267" y="539"/>
                  <a:pt x="255" y="584"/>
                  <a:pt x="244" y="656"/>
                </a:cubicBezTo>
                <a:cubicBezTo>
                  <a:pt x="242" y="664"/>
                  <a:pt x="239" y="669"/>
                  <a:pt x="234" y="673"/>
                </a:cubicBezTo>
                <a:cubicBezTo>
                  <a:pt x="229" y="677"/>
                  <a:pt x="223" y="679"/>
                  <a:pt x="217" y="679"/>
                </a:cubicBezTo>
                <a:cubicBezTo>
                  <a:pt x="211" y="679"/>
                  <a:pt x="205" y="677"/>
                  <a:pt x="201" y="674"/>
                </a:cubicBezTo>
                <a:cubicBezTo>
                  <a:pt x="197" y="670"/>
                  <a:pt x="195" y="665"/>
                  <a:pt x="195" y="657"/>
                </a:cubicBezTo>
                <a:cubicBezTo>
                  <a:pt x="195" y="400"/>
                  <a:pt x="195" y="400"/>
                  <a:pt x="195" y="400"/>
                </a:cubicBezTo>
                <a:cubicBezTo>
                  <a:pt x="195" y="397"/>
                  <a:pt x="192" y="394"/>
                  <a:pt x="189" y="394"/>
                </a:cubicBezTo>
                <a:cubicBezTo>
                  <a:pt x="185" y="394"/>
                  <a:pt x="183" y="397"/>
                  <a:pt x="183" y="400"/>
                </a:cubicBezTo>
                <a:cubicBezTo>
                  <a:pt x="183" y="657"/>
                  <a:pt x="183" y="657"/>
                  <a:pt x="183" y="657"/>
                </a:cubicBezTo>
                <a:cubicBezTo>
                  <a:pt x="182" y="665"/>
                  <a:pt x="180" y="670"/>
                  <a:pt x="176" y="674"/>
                </a:cubicBezTo>
                <a:cubicBezTo>
                  <a:pt x="172" y="677"/>
                  <a:pt x="166" y="679"/>
                  <a:pt x="160" y="679"/>
                </a:cubicBezTo>
                <a:cubicBezTo>
                  <a:pt x="154" y="679"/>
                  <a:pt x="148" y="677"/>
                  <a:pt x="143" y="673"/>
                </a:cubicBezTo>
                <a:cubicBezTo>
                  <a:pt x="138" y="669"/>
                  <a:pt x="135" y="664"/>
                  <a:pt x="133" y="656"/>
                </a:cubicBezTo>
                <a:cubicBezTo>
                  <a:pt x="122" y="584"/>
                  <a:pt x="110" y="539"/>
                  <a:pt x="97" y="500"/>
                </a:cubicBezTo>
                <a:cubicBezTo>
                  <a:pt x="85" y="461"/>
                  <a:pt x="74" y="430"/>
                  <a:pt x="65" y="385"/>
                </a:cubicBezTo>
                <a:cubicBezTo>
                  <a:pt x="62" y="371"/>
                  <a:pt x="60" y="357"/>
                  <a:pt x="60" y="343"/>
                </a:cubicBezTo>
                <a:cubicBezTo>
                  <a:pt x="60" y="307"/>
                  <a:pt x="70" y="274"/>
                  <a:pt x="80" y="249"/>
                </a:cubicBezTo>
                <a:cubicBezTo>
                  <a:pt x="90" y="224"/>
                  <a:pt x="102" y="207"/>
                  <a:pt x="106" y="201"/>
                </a:cubicBezTo>
                <a:cubicBezTo>
                  <a:pt x="108" y="198"/>
                  <a:pt x="107" y="194"/>
                  <a:pt x="104" y="193"/>
                </a:cubicBezTo>
                <a:cubicBezTo>
                  <a:pt x="101" y="191"/>
                  <a:pt x="98" y="192"/>
                  <a:pt x="96" y="194"/>
                </a:cubicBezTo>
                <a:cubicBezTo>
                  <a:pt x="91" y="201"/>
                  <a:pt x="80" y="219"/>
                  <a:pt x="69" y="245"/>
                </a:cubicBezTo>
                <a:cubicBezTo>
                  <a:pt x="58" y="271"/>
                  <a:pt x="48" y="305"/>
                  <a:pt x="48" y="343"/>
                </a:cubicBezTo>
                <a:cubicBezTo>
                  <a:pt x="48" y="356"/>
                  <a:pt x="50" y="370"/>
                  <a:pt x="52" y="384"/>
                </a:cubicBezTo>
                <a:cubicBezTo>
                  <a:pt x="48" y="392"/>
                  <a:pt x="40" y="396"/>
                  <a:pt x="33" y="396"/>
                </a:cubicBezTo>
                <a:cubicBezTo>
                  <a:pt x="30" y="396"/>
                  <a:pt x="28" y="396"/>
                  <a:pt x="26" y="395"/>
                </a:cubicBezTo>
                <a:cubicBezTo>
                  <a:pt x="22" y="393"/>
                  <a:pt x="19" y="391"/>
                  <a:pt x="17" y="386"/>
                </a:cubicBezTo>
                <a:cubicBezTo>
                  <a:pt x="14" y="382"/>
                  <a:pt x="12" y="377"/>
                  <a:pt x="12" y="369"/>
                </a:cubicBezTo>
                <a:cubicBezTo>
                  <a:pt x="12" y="361"/>
                  <a:pt x="12" y="352"/>
                  <a:pt x="12" y="344"/>
                </a:cubicBezTo>
                <a:cubicBezTo>
                  <a:pt x="12" y="286"/>
                  <a:pt x="20" y="235"/>
                  <a:pt x="42" y="196"/>
                </a:cubicBezTo>
                <a:cubicBezTo>
                  <a:pt x="53" y="177"/>
                  <a:pt x="67" y="161"/>
                  <a:pt x="86" y="148"/>
                </a:cubicBezTo>
                <a:cubicBezTo>
                  <a:pt x="104" y="135"/>
                  <a:pt x="127" y="126"/>
                  <a:pt x="155" y="121"/>
                </a:cubicBezTo>
                <a:cubicBezTo>
                  <a:pt x="164" y="129"/>
                  <a:pt x="176" y="132"/>
                  <a:pt x="189" y="132"/>
                </a:cubicBezTo>
                <a:cubicBezTo>
                  <a:pt x="201" y="132"/>
                  <a:pt x="213" y="129"/>
                  <a:pt x="222" y="121"/>
                </a:cubicBezTo>
                <a:cubicBezTo>
                  <a:pt x="250" y="126"/>
                  <a:pt x="273" y="135"/>
                  <a:pt x="291" y="148"/>
                </a:cubicBezTo>
                <a:cubicBezTo>
                  <a:pt x="319" y="167"/>
                  <a:pt x="338" y="194"/>
                  <a:pt x="349" y="228"/>
                </a:cubicBezTo>
                <a:cubicBezTo>
                  <a:pt x="361" y="261"/>
                  <a:pt x="365" y="301"/>
                  <a:pt x="365" y="344"/>
                </a:cubicBezTo>
                <a:close/>
              </a:path>
            </a:pathLst>
          </a:cu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791850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29C7F5D-9C15-4357-B0EC-59791A3671E5}"/>
              </a:ext>
            </a:extLst>
          </p:cNvPr>
          <p:cNvSpPr>
            <a:spLocks noGrp="1"/>
          </p:cNvSpPr>
          <p:nvPr>
            <p:ph type="title"/>
          </p:nvPr>
        </p:nvSpPr>
        <p:spPr/>
        <p:txBody>
          <a:bodyPr/>
          <a:lstStyle/>
          <a:p>
            <a:r>
              <a:rPr lang="en-US"/>
              <a:t>Sleep deprivation and obesity</a:t>
            </a:r>
          </a:p>
        </p:txBody>
      </p:sp>
      <p:sp>
        <p:nvSpPr>
          <p:cNvPr id="29" name="Text Placeholder 28">
            <a:extLst>
              <a:ext uri="{FF2B5EF4-FFF2-40B4-BE49-F238E27FC236}">
                <a16:creationId xmlns:a16="http://schemas.microsoft.com/office/drawing/2014/main" id="{FEF3BA22-370C-4DD1-A143-3876B87CE684}"/>
              </a:ext>
            </a:extLst>
          </p:cNvPr>
          <p:cNvSpPr>
            <a:spLocks noGrp="1"/>
          </p:cNvSpPr>
          <p:nvPr>
            <p:ph type="body" sz="quarter" idx="13"/>
          </p:nvPr>
        </p:nvSpPr>
        <p:spPr/>
        <p:txBody>
          <a:bodyPr/>
          <a:lstStyle/>
          <a:p>
            <a:r>
              <a:rPr lang="en-US" sz="1000" i="0"/>
              <a:t>GLP-1, glucagon-like peptide-1.</a:t>
            </a:r>
            <a:br>
              <a:rPr lang="en-US" sz="1000" i="0"/>
            </a:br>
            <a:r>
              <a:rPr lang="en-US" sz="1000" i="0" err="1"/>
              <a:t>Reutrakul</a:t>
            </a:r>
            <a:r>
              <a:rPr lang="en-US" sz="1000" i="0"/>
              <a:t> S &amp; Van </a:t>
            </a:r>
            <a:r>
              <a:rPr lang="en-US" sz="1000" i="0" err="1"/>
              <a:t>Cauter</a:t>
            </a:r>
            <a:r>
              <a:rPr lang="en-US" sz="1000" i="0"/>
              <a:t> EV. Metabolism 2018;84:56</a:t>
            </a:r>
            <a:r>
              <a:rPr lang="en-US" sz="1000" i="0">
                <a:latin typeface="Calibri" panose="020F0502020204030204" pitchFamily="34" charset="0"/>
                <a:cs typeface="Calibri" panose="020F0502020204030204" pitchFamily="34" charset="0"/>
              </a:rPr>
              <a:t>–</a:t>
            </a:r>
            <a:r>
              <a:rPr lang="en-US" sz="1000" i="0"/>
              <a:t>66.</a:t>
            </a:r>
          </a:p>
        </p:txBody>
      </p:sp>
      <p:sp>
        <p:nvSpPr>
          <p:cNvPr id="3" name="Rectangle 2">
            <a:extLst>
              <a:ext uri="{FF2B5EF4-FFF2-40B4-BE49-F238E27FC236}">
                <a16:creationId xmlns:a16="http://schemas.microsoft.com/office/drawing/2014/main" id="{463BC4E6-88AC-4380-B054-30231835C611}"/>
              </a:ext>
            </a:extLst>
          </p:cNvPr>
          <p:cNvSpPr>
            <a:spLocks/>
          </p:cNvSpPr>
          <p:nvPr>
            <p:custDataLst>
              <p:tags r:id="rId2"/>
            </p:custDataLst>
          </p:nvPr>
        </p:nvSpPr>
        <p:spPr bwMode="auto">
          <a:xfrm>
            <a:off x="268405" y="6071620"/>
            <a:ext cx="10704395" cy="554469"/>
          </a:xfrm>
          <a:prstGeom prst="rect">
            <a:avLst/>
          </a:prstGeom>
          <a:noFill/>
          <a:ln w="9525">
            <a:noFill/>
            <a:prstDash val="solid"/>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anchor="b" anchorCtr="0">
            <a:noAutofit/>
          </a:bodyPr>
          <a:lstStyle/>
          <a:p>
            <a:pPr marL="0" marR="0" lvl="0" indent="0" algn="l" defTabSz="1219139"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grpSp>
        <p:nvGrpSpPr>
          <p:cNvPr id="56" name="Group 55">
            <a:extLst>
              <a:ext uri="{FF2B5EF4-FFF2-40B4-BE49-F238E27FC236}">
                <a16:creationId xmlns:a16="http://schemas.microsoft.com/office/drawing/2014/main" id="{641D9773-5AA9-49AE-9E08-11F12C9A7234}"/>
              </a:ext>
            </a:extLst>
          </p:cNvPr>
          <p:cNvGrpSpPr/>
          <p:nvPr/>
        </p:nvGrpSpPr>
        <p:grpSpPr>
          <a:xfrm>
            <a:off x="739238" y="1452880"/>
            <a:ext cx="10704397" cy="4665031"/>
            <a:chOff x="739238" y="1296000"/>
            <a:chExt cx="10704397" cy="5039451"/>
          </a:xfrm>
        </p:grpSpPr>
        <p:sp>
          <p:nvSpPr>
            <p:cNvPr id="2" name="Rectangle 1">
              <a:extLst>
                <a:ext uri="{FF2B5EF4-FFF2-40B4-BE49-F238E27FC236}">
                  <a16:creationId xmlns:a16="http://schemas.microsoft.com/office/drawing/2014/main" id="{E1493B11-7E23-49D6-A6C1-0D417FEDCDD4}"/>
                </a:ext>
              </a:extLst>
            </p:cNvPr>
            <p:cNvSpPr/>
            <p:nvPr/>
          </p:nvSpPr>
          <p:spPr>
            <a:xfrm>
              <a:off x="4127994" y="1296000"/>
              <a:ext cx="3926886" cy="643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800" b="0" i="0" u="none" strike="noStrike" kern="1200" cap="none" spc="0" normalizeH="0" baseline="0" noProof="0">
                  <a:ln>
                    <a:noFill/>
                  </a:ln>
                  <a:solidFill>
                    <a:srgbClr val="FFFFFF"/>
                  </a:solidFill>
                  <a:effectLst/>
                  <a:uLnTx/>
                  <a:uFillTx/>
                  <a:ea typeface="+mn-ea"/>
                  <a:cs typeface="+mn-cs"/>
                </a:rPr>
                <a:t>Sleep restriction</a:t>
              </a:r>
              <a:endParaRPr kumimoji="0" lang="en-US" sz="1800" b="0" i="0" u="none" strike="noStrike" kern="1200" cap="none" spc="0" normalizeH="0" baseline="0" noProof="0" err="1">
                <a:ln>
                  <a:noFill/>
                </a:ln>
                <a:solidFill>
                  <a:srgbClr val="FFFFFF"/>
                </a:solidFill>
                <a:effectLst/>
                <a:uLnTx/>
                <a:uFillTx/>
                <a:ea typeface="+mn-ea"/>
                <a:cs typeface="+mn-cs"/>
              </a:endParaRPr>
            </a:p>
          </p:txBody>
        </p:sp>
        <p:sp>
          <p:nvSpPr>
            <p:cNvPr id="30" name="Rectangle 29">
              <a:extLst>
                <a:ext uri="{FF2B5EF4-FFF2-40B4-BE49-F238E27FC236}">
                  <a16:creationId xmlns:a16="http://schemas.microsoft.com/office/drawing/2014/main" id="{2F1F68AA-0B15-4899-97F6-C2087D8ACF6F}"/>
                </a:ext>
              </a:extLst>
            </p:cNvPr>
            <p:cNvSpPr/>
            <p:nvPr/>
          </p:nvSpPr>
          <p:spPr>
            <a:xfrm>
              <a:off x="4127994" y="2077745"/>
              <a:ext cx="3926886" cy="643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800" b="0" i="0" u="none" strike="noStrike" kern="1200" cap="none" spc="0" normalizeH="0" baseline="0" noProof="0">
                  <a:ln>
                    <a:noFill/>
                  </a:ln>
                  <a:solidFill>
                    <a:srgbClr val="FFFFFF"/>
                  </a:solidFill>
                  <a:effectLst/>
                  <a:uLnTx/>
                  <a:uFillTx/>
                  <a:ea typeface="+mn-ea"/>
                  <a:cs typeface="+mn-cs"/>
                </a:rPr>
                <a:t>Activation of orexigenic system*</a:t>
              </a:r>
              <a:endParaRPr kumimoji="0" lang="en-US" sz="1800" b="0" i="0" u="none" strike="noStrike" kern="1200" cap="none" spc="0" normalizeH="0" baseline="0" noProof="0">
                <a:ln>
                  <a:noFill/>
                </a:ln>
                <a:solidFill>
                  <a:srgbClr val="FFFFFF"/>
                </a:solidFill>
                <a:effectLst/>
                <a:uLnTx/>
                <a:uFillTx/>
                <a:ea typeface="+mn-ea"/>
                <a:cs typeface="+mn-cs"/>
              </a:endParaRPr>
            </a:p>
          </p:txBody>
        </p:sp>
        <p:cxnSp>
          <p:nvCxnSpPr>
            <p:cNvPr id="5" name="Straight Arrow Connector 4">
              <a:extLst>
                <a:ext uri="{FF2B5EF4-FFF2-40B4-BE49-F238E27FC236}">
                  <a16:creationId xmlns:a16="http://schemas.microsoft.com/office/drawing/2014/main" id="{0747801D-FCC8-42B2-891B-F38578F11D27}"/>
                </a:ext>
              </a:extLst>
            </p:cNvPr>
            <p:cNvCxnSpPr>
              <a:stCxn id="2" idx="2"/>
              <a:endCxn id="30" idx="0"/>
            </p:cNvCxnSpPr>
            <p:nvPr/>
          </p:nvCxnSpPr>
          <p:spPr>
            <a:xfrm>
              <a:off x="6091437" y="1939365"/>
              <a:ext cx="0" cy="138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9CECDAF-2AA2-4008-AA53-237B59646DD2}"/>
                </a:ext>
              </a:extLst>
            </p:cNvPr>
            <p:cNvSpPr/>
            <p:nvPr/>
          </p:nvSpPr>
          <p:spPr>
            <a:xfrm>
              <a:off x="987553" y="3152057"/>
              <a:ext cx="2000613"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600" b="0" i="0" u="none" strike="noStrike" kern="1200" cap="none" spc="0" normalizeH="0" baseline="0" noProof="0">
                  <a:ln>
                    <a:noFill/>
                  </a:ln>
                  <a:solidFill>
                    <a:srgbClr val="FFFFFF"/>
                  </a:solidFill>
                  <a:effectLst/>
                  <a:uLnTx/>
                  <a:uFillTx/>
                  <a:ea typeface="+mn-ea"/>
                  <a:cs typeface="+mn-cs"/>
                </a:rPr>
                <a:t>Alterations in appetite regulating hormones </a:t>
              </a:r>
              <a:br>
                <a:rPr kumimoji="0" lang="en-CA" sz="1600" b="0" i="0" u="none" strike="noStrike" kern="1200" cap="none" spc="0" normalizeH="0" baseline="0" noProof="0">
                  <a:ln>
                    <a:noFill/>
                  </a:ln>
                  <a:solidFill>
                    <a:srgbClr val="FFFFFF"/>
                  </a:solidFill>
                  <a:effectLst/>
                  <a:uLnTx/>
                  <a:uFillTx/>
                  <a:ea typeface="+mn-ea"/>
                  <a:cs typeface="+mn-cs"/>
                </a:rPr>
              </a:br>
              <a:r>
                <a:rPr kumimoji="0" lang="en-CA" sz="1100" b="0" i="0" u="none" strike="noStrike" kern="1200" cap="none" spc="0" normalizeH="0" baseline="0" noProof="0">
                  <a:ln>
                    <a:noFill/>
                  </a:ln>
                  <a:solidFill>
                    <a:srgbClr val="FFFFFF"/>
                  </a:solidFill>
                  <a:effectLst/>
                  <a:uLnTx/>
                  <a:uFillTx/>
                  <a:ea typeface="+mn-ea"/>
                  <a:cs typeface="+mn-cs"/>
                </a:rPr>
                <a:t>(leptin, ghrelin, GLP-1, endocannabinoid)</a:t>
              </a: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32" name="Rectangle 31">
              <a:extLst>
                <a:ext uri="{FF2B5EF4-FFF2-40B4-BE49-F238E27FC236}">
                  <a16:creationId xmlns:a16="http://schemas.microsoft.com/office/drawing/2014/main" id="{C528D584-4ACD-497E-B0B3-79ED17792345}"/>
                </a:ext>
              </a:extLst>
            </p:cNvPr>
            <p:cNvSpPr/>
            <p:nvPr/>
          </p:nvSpPr>
          <p:spPr>
            <a:xfrm>
              <a:off x="5091130" y="3155597"/>
              <a:ext cx="2000613"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600" b="0" i="0" u="none" strike="noStrike" kern="1200" cap="none" spc="0" normalizeH="0" baseline="0" noProof="0">
                  <a:ln>
                    <a:noFill/>
                  </a:ln>
                  <a:solidFill>
                    <a:srgbClr val="FFFFFF"/>
                  </a:solidFill>
                  <a:effectLst/>
                  <a:uLnTx/>
                  <a:uFillTx/>
                  <a:ea typeface="+mn-ea"/>
                  <a:cs typeface="+mn-cs"/>
                </a:rPr>
                <a:t>Activity in food reward system</a:t>
              </a:r>
              <a:endParaRPr kumimoji="0" lang="en-US" sz="1600" b="0" i="0" u="none" strike="noStrike" kern="1200" cap="none" spc="0" normalizeH="0" baseline="0" noProof="0" err="1">
                <a:ln>
                  <a:noFill/>
                </a:ln>
                <a:solidFill>
                  <a:srgbClr val="FFFFFF"/>
                </a:solidFill>
                <a:effectLst/>
                <a:uLnTx/>
                <a:uFillTx/>
                <a:ea typeface="+mn-ea"/>
                <a:cs typeface="+mn-cs"/>
              </a:endParaRPr>
            </a:p>
          </p:txBody>
        </p:sp>
        <p:sp>
          <p:nvSpPr>
            <p:cNvPr id="33" name="Rectangle 32">
              <a:extLst>
                <a:ext uri="{FF2B5EF4-FFF2-40B4-BE49-F238E27FC236}">
                  <a16:creationId xmlns:a16="http://schemas.microsoft.com/office/drawing/2014/main" id="{EBD9E4B0-4792-4359-A968-DF38B370E4AA}"/>
                </a:ext>
              </a:extLst>
            </p:cNvPr>
            <p:cNvSpPr/>
            <p:nvPr/>
          </p:nvSpPr>
          <p:spPr>
            <a:xfrm>
              <a:off x="9128753" y="3152057"/>
              <a:ext cx="2000613"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600" b="0" i="0" u="none" strike="noStrike" kern="1200" cap="none" spc="0" normalizeH="0" baseline="0" noProof="0">
                  <a:ln>
                    <a:noFill/>
                  </a:ln>
                  <a:solidFill>
                    <a:srgbClr val="FFFFFF"/>
                  </a:solidFill>
                  <a:effectLst/>
                  <a:uLnTx/>
                  <a:uFillTx/>
                  <a:ea typeface="+mn-ea"/>
                  <a:cs typeface="+mn-cs"/>
                </a:rPr>
                <a:t>Hunger and </a:t>
              </a:r>
              <a:br>
                <a:rPr kumimoji="0" lang="en-CA" sz="1600" b="0" i="0" u="none" strike="noStrike" kern="1200" cap="none" spc="0" normalizeH="0" baseline="0" noProof="0">
                  <a:ln>
                    <a:noFill/>
                  </a:ln>
                  <a:solidFill>
                    <a:srgbClr val="FFFFFF"/>
                  </a:solidFill>
                  <a:effectLst/>
                  <a:uLnTx/>
                  <a:uFillTx/>
                  <a:ea typeface="+mn-ea"/>
                  <a:cs typeface="+mn-cs"/>
                </a:rPr>
              </a:br>
              <a:r>
                <a:rPr kumimoji="0" lang="en-CA" sz="1600" b="0" i="0" u="none" strike="noStrike" kern="1200" cap="none" spc="0" normalizeH="0" baseline="0" noProof="0">
                  <a:ln>
                    <a:noFill/>
                  </a:ln>
                  <a:solidFill>
                    <a:srgbClr val="FFFFFF"/>
                  </a:solidFill>
                  <a:effectLst/>
                  <a:uLnTx/>
                  <a:uFillTx/>
                  <a:ea typeface="+mn-ea"/>
                  <a:cs typeface="+mn-cs"/>
                </a:rPr>
                <a:t>food intake</a:t>
              </a:r>
              <a:endParaRPr kumimoji="0" lang="en-US" sz="1600" b="0" i="0" u="none" strike="noStrike" kern="1200" cap="none" spc="0" normalizeH="0" baseline="0" noProof="0" err="1">
                <a:ln>
                  <a:noFill/>
                </a:ln>
                <a:solidFill>
                  <a:srgbClr val="FFFFFF"/>
                </a:solidFill>
                <a:effectLst/>
                <a:uLnTx/>
                <a:uFillTx/>
                <a:ea typeface="+mn-ea"/>
                <a:cs typeface="+mn-cs"/>
              </a:endParaRPr>
            </a:p>
          </p:txBody>
        </p:sp>
        <p:cxnSp>
          <p:nvCxnSpPr>
            <p:cNvPr id="8" name="Connector: Elbow 7">
              <a:extLst>
                <a:ext uri="{FF2B5EF4-FFF2-40B4-BE49-F238E27FC236}">
                  <a16:creationId xmlns:a16="http://schemas.microsoft.com/office/drawing/2014/main" id="{EB51233A-98D4-464F-9652-128BA6CD29E6}"/>
                </a:ext>
              </a:extLst>
            </p:cNvPr>
            <p:cNvCxnSpPr>
              <a:stCxn id="30" idx="2"/>
              <a:endCxn id="31" idx="0"/>
            </p:cNvCxnSpPr>
            <p:nvPr/>
          </p:nvCxnSpPr>
          <p:spPr>
            <a:xfrm rot="5400000">
              <a:off x="3824176" y="884795"/>
              <a:ext cx="430947" cy="410357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D19A443C-C12D-4DC9-9E9F-874F6A65DB48}"/>
                </a:ext>
              </a:extLst>
            </p:cNvPr>
            <p:cNvCxnSpPr>
              <a:cxnSpLocks/>
              <a:stCxn id="30" idx="2"/>
            </p:cNvCxnSpPr>
            <p:nvPr/>
          </p:nvCxnSpPr>
          <p:spPr>
            <a:xfrm rot="16200000" flipH="1">
              <a:off x="7944113" y="868433"/>
              <a:ext cx="430947" cy="413629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ight Bracket 38">
              <a:extLst>
                <a:ext uri="{FF2B5EF4-FFF2-40B4-BE49-F238E27FC236}">
                  <a16:creationId xmlns:a16="http://schemas.microsoft.com/office/drawing/2014/main" id="{93A8810C-0B99-4FEA-B6E3-DE489C48064E}"/>
                </a:ext>
              </a:extLst>
            </p:cNvPr>
            <p:cNvSpPr/>
            <p:nvPr/>
          </p:nvSpPr>
          <p:spPr>
            <a:xfrm rot="5400000">
              <a:off x="5944500" y="-809175"/>
              <a:ext cx="293874" cy="10704397"/>
            </a:xfrm>
            <a:prstGeom prst="righ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0000"/>
                </a:solidFill>
                <a:effectLst/>
                <a:uLnTx/>
                <a:uFillTx/>
                <a:ea typeface="+mn-ea"/>
                <a:cs typeface="+mn-cs"/>
              </a:endParaRPr>
            </a:p>
          </p:txBody>
        </p:sp>
        <p:sp>
          <p:nvSpPr>
            <p:cNvPr id="45" name="Rectangle 44">
              <a:extLst>
                <a:ext uri="{FF2B5EF4-FFF2-40B4-BE49-F238E27FC236}">
                  <a16:creationId xmlns:a16="http://schemas.microsoft.com/office/drawing/2014/main" id="{937B1865-264E-417C-B63A-DF94727464F8}"/>
                </a:ext>
              </a:extLst>
            </p:cNvPr>
            <p:cNvSpPr/>
            <p:nvPr/>
          </p:nvSpPr>
          <p:spPr>
            <a:xfrm>
              <a:off x="4127994" y="4918635"/>
              <a:ext cx="3926886" cy="643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800" b="0" i="0" u="none" strike="noStrike" kern="1200" cap="none" spc="0" normalizeH="0" baseline="0" noProof="0">
                  <a:ln>
                    <a:noFill/>
                  </a:ln>
                  <a:solidFill>
                    <a:srgbClr val="FFFFFF"/>
                  </a:solidFill>
                  <a:effectLst/>
                  <a:uLnTx/>
                  <a:uFillTx/>
                  <a:ea typeface="+mn-ea"/>
                  <a:cs typeface="+mn-cs"/>
                </a:rPr>
                <a:t>Positive energy balance</a:t>
              </a:r>
              <a:endParaRPr kumimoji="0" lang="en-US" sz="1800" b="0" i="0" u="none" strike="noStrike" kern="1200" cap="none" spc="0" normalizeH="0" baseline="0" noProof="0" err="1">
                <a:ln>
                  <a:noFill/>
                </a:ln>
                <a:solidFill>
                  <a:srgbClr val="FFFFFF"/>
                </a:solidFill>
                <a:effectLst/>
                <a:uLnTx/>
                <a:uFillTx/>
                <a:ea typeface="+mn-ea"/>
                <a:cs typeface="+mn-cs"/>
              </a:endParaRPr>
            </a:p>
          </p:txBody>
        </p:sp>
        <p:sp>
          <p:nvSpPr>
            <p:cNvPr id="46" name="Rectangle 45">
              <a:extLst>
                <a:ext uri="{FF2B5EF4-FFF2-40B4-BE49-F238E27FC236}">
                  <a16:creationId xmlns:a16="http://schemas.microsoft.com/office/drawing/2014/main" id="{C573E1CA-A2ED-49C0-92BC-D77E2D1BBF01}"/>
                </a:ext>
              </a:extLst>
            </p:cNvPr>
            <p:cNvSpPr/>
            <p:nvPr/>
          </p:nvSpPr>
          <p:spPr>
            <a:xfrm>
              <a:off x="4127994" y="5692086"/>
              <a:ext cx="3926886" cy="6433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800" b="0" i="0" u="none" strike="noStrike" kern="1200" cap="none" spc="0" normalizeH="0" baseline="0" noProof="0">
                  <a:ln>
                    <a:noFill/>
                  </a:ln>
                  <a:solidFill>
                    <a:srgbClr val="FFFFFF"/>
                  </a:solidFill>
                  <a:effectLst/>
                  <a:uLnTx/>
                  <a:uFillTx/>
                  <a:ea typeface="+mn-ea"/>
                  <a:cs typeface="+mn-cs"/>
                </a:rPr>
                <a:t>Weight</a:t>
              </a:r>
            </a:p>
          </p:txBody>
        </p:sp>
        <p:sp>
          <p:nvSpPr>
            <p:cNvPr id="47" name="Arrow: Down 46">
              <a:extLst>
                <a:ext uri="{FF2B5EF4-FFF2-40B4-BE49-F238E27FC236}">
                  <a16:creationId xmlns:a16="http://schemas.microsoft.com/office/drawing/2014/main" id="{3FE470E6-2528-47EE-B5C7-213E7E68149F}"/>
                </a:ext>
              </a:extLst>
            </p:cNvPr>
            <p:cNvSpPr/>
            <p:nvPr/>
          </p:nvSpPr>
          <p:spPr>
            <a:xfrm flipV="1">
              <a:off x="5341278" y="5863675"/>
              <a:ext cx="279324" cy="29387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err="1">
                <a:ln>
                  <a:noFill/>
                </a:ln>
                <a:solidFill>
                  <a:srgbClr val="FFFFFF"/>
                </a:solidFill>
                <a:effectLst/>
                <a:uLnTx/>
                <a:uFillTx/>
                <a:ea typeface="+mn-ea"/>
                <a:cs typeface="+mn-cs"/>
              </a:endParaRPr>
            </a:p>
          </p:txBody>
        </p:sp>
        <p:cxnSp>
          <p:nvCxnSpPr>
            <p:cNvPr id="48" name="Straight Arrow Connector 47">
              <a:extLst>
                <a:ext uri="{FF2B5EF4-FFF2-40B4-BE49-F238E27FC236}">
                  <a16:creationId xmlns:a16="http://schemas.microsoft.com/office/drawing/2014/main" id="{B73F431B-30C6-4809-A612-9F91188249C2}"/>
                </a:ext>
              </a:extLst>
            </p:cNvPr>
            <p:cNvCxnSpPr>
              <a:cxnSpLocks/>
              <a:stCxn id="45" idx="2"/>
              <a:endCxn id="46" idx="0"/>
            </p:cNvCxnSpPr>
            <p:nvPr/>
          </p:nvCxnSpPr>
          <p:spPr>
            <a:xfrm>
              <a:off x="6091437" y="5562000"/>
              <a:ext cx="0" cy="1300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F9FAAE2-11D0-4076-87C9-E9B8EF099B40}"/>
                </a:ext>
              </a:extLst>
            </p:cNvPr>
            <p:cNvCxnSpPr>
              <a:cxnSpLocks/>
              <a:stCxn id="39" idx="2"/>
              <a:endCxn id="45" idx="0"/>
            </p:cNvCxnSpPr>
            <p:nvPr/>
          </p:nvCxnSpPr>
          <p:spPr>
            <a:xfrm>
              <a:off x="6091437" y="4689961"/>
              <a:ext cx="0" cy="2286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Arrow: Down 53">
              <a:extLst>
                <a:ext uri="{FF2B5EF4-FFF2-40B4-BE49-F238E27FC236}">
                  <a16:creationId xmlns:a16="http://schemas.microsoft.com/office/drawing/2014/main" id="{10DDC914-72F2-4ED1-82A9-4DF8C1C376F8}"/>
                </a:ext>
              </a:extLst>
            </p:cNvPr>
            <p:cNvSpPr/>
            <p:nvPr/>
          </p:nvSpPr>
          <p:spPr>
            <a:xfrm flipV="1">
              <a:off x="5951775" y="3250563"/>
              <a:ext cx="279324" cy="29387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err="1">
                <a:ln>
                  <a:noFill/>
                </a:ln>
                <a:solidFill>
                  <a:srgbClr val="FFFFFF"/>
                </a:solidFill>
                <a:effectLst/>
                <a:uLnTx/>
                <a:uFillTx/>
                <a:ea typeface="+mn-ea"/>
                <a:cs typeface="+mn-cs"/>
              </a:endParaRPr>
            </a:p>
          </p:txBody>
        </p:sp>
        <p:sp>
          <p:nvSpPr>
            <p:cNvPr id="55" name="Arrow: Down 54">
              <a:extLst>
                <a:ext uri="{FF2B5EF4-FFF2-40B4-BE49-F238E27FC236}">
                  <a16:creationId xmlns:a16="http://schemas.microsoft.com/office/drawing/2014/main" id="{1EE4EBBF-15B0-4310-8665-1F91B37C4C28}"/>
                </a:ext>
              </a:extLst>
            </p:cNvPr>
            <p:cNvSpPr/>
            <p:nvPr/>
          </p:nvSpPr>
          <p:spPr>
            <a:xfrm flipV="1">
              <a:off x="9989397" y="3247023"/>
              <a:ext cx="279324" cy="29387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err="1">
                <a:ln>
                  <a:noFill/>
                </a:ln>
                <a:solidFill>
                  <a:srgbClr val="FFFFFF"/>
                </a:solidFill>
                <a:effectLst/>
                <a:uLnTx/>
                <a:uFillTx/>
                <a:ea typeface="+mn-ea"/>
                <a:cs typeface="+mn-cs"/>
              </a:endParaRPr>
            </a:p>
          </p:txBody>
        </p:sp>
      </p:grpSp>
      <p:cxnSp>
        <p:nvCxnSpPr>
          <p:cNvPr id="6" name="Straight Arrow Connector 5">
            <a:extLst>
              <a:ext uri="{FF2B5EF4-FFF2-40B4-BE49-F238E27FC236}">
                <a16:creationId xmlns:a16="http://schemas.microsoft.com/office/drawing/2014/main" id="{EEADA8EE-EBC4-41E2-D833-9CC43B0AB4B8}"/>
              </a:ext>
            </a:extLst>
          </p:cNvPr>
          <p:cNvCxnSpPr>
            <a:cxnSpLocks/>
          </p:cNvCxnSpPr>
          <p:nvPr/>
        </p:nvCxnSpPr>
        <p:spPr>
          <a:xfrm>
            <a:off x="3233611" y="3806757"/>
            <a:ext cx="1584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7721714-AE8F-268C-CB62-7091599C08EB}"/>
              </a:ext>
            </a:extLst>
          </p:cNvPr>
          <p:cNvSpPr txBox="1"/>
          <p:nvPr/>
        </p:nvSpPr>
        <p:spPr>
          <a:xfrm>
            <a:off x="8725799" y="1475052"/>
            <a:ext cx="2806519" cy="954107"/>
          </a:xfrm>
          <a:prstGeom prst="rect">
            <a:avLst/>
          </a:prstGeom>
          <a:noFill/>
        </p:spPr>
        <p:txBody>
          <a:bodyPr wrap="square" rtlCol="0">
            <a:spAutoFit/>
          </a:bodyPr>
          <a:lstStyle/>
          <a:p>
            <a:r>
              <a:rPr lang="en-CA" sz="1400"/>
              <a:t>*The orexigenic (feeding) system contains neurohormonal signals that initiate an increase in food intake in the brain</a:t>
            </a:r>
          </a:p>
        </p:txBody>
      </p:sp>
      <p:cxnSp>
        <p:nvCxnSpPr>
          <p:cNvPr id="38" name="Straight Arrow Connector 37">
            <a:extLst>
              <a:ext uri="{FF2B5EF4-FFF2-40B4-BE49-F238E27FC236}">
                <a16:creationId xmlns:a16="http://schemas.microsoft.com/office/drawing/2014/main" id="{C41CB95E-6AE7-4CC0-810A-FCD2E669875E}"/>
              </a:ext>
            </a:extLst>
          </p:cNvPr>
          <p:cNvCxnSpPr>
            <a:cxnSpLocks/>
            <a:endCxn id="32" idx="0"/>
          </p:cNvCxnSpPr>
          <p:nvPr/>
        </p:nvCxnSpPr>
        <p:spPr>
          <a:xfrm>
            <a:off x="6091437" y="2982480"/>
            <a:ext cx="0" cy="1918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F70A73-A889-412D-919E-4559285CBCA5}"/>
              </a:ext>
            </a:extLst>
          </p:cNvPr>
          <p:cNvCxnSpPr>
            <a:cxnSpLocks/>
          </p:cNvCxnSpPr>
          <p:nvPr/>
        </p:nvCxnSpPr>
        <p:spPr>
          <a:xfrm>
            <a:off x="3233612" y="4322636"/>
            <a:ext cx="57247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0ED038A-49AC-E858-6AEA-9C604E2D0000}"/>
              </a:ext>
            </a:extLst>
          </p:cNvPr>
          <p:cNvCxnSpPr>
            <a:cxnSpLocks/>
          </p:cNvCxnSpPr>
          <p:nvPr/>
        </p:nvCxnSpPr>
        <p:spPr>
          <a:xfrm>
            <a:off x="7374389" y="3806757"/>
            <a:ext cx="1584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5647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E2D9CED0-1D87-4AB8-BC4E-63FA069F4008}"/>
              </a:ext>
            </a:extLst>
          </p:cNvPr>
          <p:cNvCxnSpPr>
            <a:cxnSpLocks/>
          </p:cNvCxnSpPr>
          <p:nvPr/>
        </p:nvCxnSpPr>
        <p:spPr>
          <a:xfrm>
            <a:off x="6028381" y="1811121"/>
            <a:ext cx="0" cy="7916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7ACD59-E7D5-DDD3-F63F-25868C3B0D1B}"/>
              </a:ext>
            </a:extLst>
          </p:cNvPr>
          <p:cNvSpPr>
            <a:spLocks noGrp="1"/>
          </p:cNvSpPr>
          <p:nvPr>
            <p:ph type="title"/>
          </p:nvPr>
        </p:nvSpPr>
        <p:spPr/>
        <p:txBody>
          <a:bodyPr/>
          <a:lstStyle/>
          <a:p>
            <a:r>
              <a:rPr lang="en-CA"/>
              <a:t>Summary</a:t>
            </a:r>
          </a:p>
        </p:txBody>
      </p:sp>
      <p:sp>
        <p:nvSpPr>
          <p:cNvPr id="3" name="Text Placeholder 2">
            <a:extLst>
              <a:ext uri="{FF2B5EF4-FFF2-40B4-BE49-F238E27FC236}">
                <a16:creationId xmlns:a16="http://schemas.microsoft.com/office/drawing/2014/main" id="{113B1829-01B4-63BF-0338-482AE303D60B}"/>
              </a:ext>
            </a:extLst>
          </p:cNvPr>
          <p:cNvSpPr>
            <a:spLocks noGrp="1"/>
          </p:cNvSpPr>
          <p:nvPr>
            <p:ph type="body" sz="quarter" idx="13"/>
          </p:nvPr>
        </p:nvSpPr>
        <p:spPr/>
        <p:txBody>
          <a:bodyPr/>
          <a:lstStyle/>
          <a:p>
            <a:endParaRPr lang="en-CA"/>
          </a:p>
        </p:txBody>
      </p:sp>
      <p:sp>
        <p:nvSpPr>
          <p:cNvPr id="4" name="Oval 3">
            <a:extLst>
              <a:ext uri="{FF2B5EF4-FFF2-40B4-BE49-F238E27FC236}">
                <a16:creationId xmlns:a16="http://schemas.microsoft.com/office/drawing/2014/main" id="{E61DB515-F502-176F-19D9-948CB535FF03}"/>
              </a:ext>
            </a:extLst>
          </p:cNvPr>
          <p:cNvSpPr/>
          <p:nvPr/>
        </p:nvSpPr>
        <p:spPr>
          <a:xfrm>
            <a:off x="4326581" y="2661709"/>
            <a:ext cx="3403600" cy="730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Genetic factors</a:t>
            </a:r>
          </a:p>
        </p:txBody>
      </p:sp>
      <p:sp>
        <p:nvSpPr>
          <p:cNvPr id="5" name="Oval 4">
            <a:extLst>
              <a:ext uri="{FF2B5EF4-FFF2-40B4-BE49-F238E27FC236}">
                <a16:creationId xmlns:a16="http://schemas.microsoft.com/office/drawing/2014/main" id="{B51B2D48-9442-0089-7E9D-5B5BC4E03C0F}"/>
              </a:ext>
            </a:extLst>
          </p:cNvPr>
          <p:cNvSpPr/>
          <p:nvPr/>
        </p:nvSpPr>
        <p:spPr>
          <a:xfrm>
            <a:off x="4326581" y="1498600"/>
            <a:ext cx="3403600" cy="730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Environmental factors</a:t>
            </a:r>
          </a:p>
        </p:txBody>
      </p:sp>
      <p:grpSp>
        <p:nvGrpSpPr>
          <p:cNvPr id="18" name="Group 17">
            <a:extLst>
              <a:ext uri="{FF2B5EF4-FFF2-40B4-BE49-F238E27FC236}">
                <a16:creationId xmlns:a16="http://schemas.microsoft.com/office/drawing/2014/main" id="{89CE72A4-6D34-80F6-9CE7-1C6A357B6345}"/>
              </a:ext>
            </a:extLst>
          </p:cNvPr>
          <p:cNvGrpSpPr/>
          <p:nvPr/>
        </p:nvGrpSpPr>
        <p:grpSpPr>
          <a:xfrm>
            <a:off x="3264112" y="4109765"/>
            <a:ext cx="5663777" cy="1150710"/>
            <a:chOff x="3403600" y="4109765"/>
            <a:chExt cx="5663777" cy="1150710"/>
          </a:xfrm>
        </p:grpSpPr>
        <p:sp>
          <p:nvSpPr>
            <p:cNvPr id="6" name="Freeform 5">
              <a:extLst>
                <a:ext uri="{FF2B5EF4-FFF2-40B4-BE49-F238E27FC236}">
                  <a16:creationId xmlns:a16="http://schemas.microsoft.com/office/drawing/2014/main" id="{4F3D5483-A577-6D62-460E-6A62EAAF6646}"/>
                </a:ext>
              </a:extLst>
            </p:cNvPr>
            <p:cNvSpPr>
              <a:spLocks noEditPoints="1"/>
            </p:cNvSpPr>
            <p:nvPr/>
          </p:nvSpPr>
          <p:spPr bwMode="auto">
            <a:xfrm>
              <a:off x="8257357" y="4109765"/>
              <a:ext cx="810020" cy="1149829"/>
            </a:xfrm>
            <a:custGeom>
              <a:avLst/>
              <a:gdLst>
                <a:gd name="T0" fmla="*/ 386 w 487"/>
                <a:gd name="T1" fmla="*/ 138 h 691"/>
                <a:gd name="T2" fmla="*/ 243 w 487"/>
                <a:gd name="T3" fmla="*/ 0 h 691"/>
                <a:gd name="T4" fmla="*/ 132 w 487"/>
                <a:gd name="T5" fmla="*/ 121 h 691"/>
                <a:gd name="T6" fmla="*/ 0 w 487"/>
                <a:gd name="T7" fmla="*/ 356 h 691"/>
                <a:gd name="T8" fmla="*/ 35 w 487"/>
                <a:gd name="T9" fmla="*/ 401 h 691"/>
                <a:gd name="T10" fmla="*/ 64 w 487"/>
                <a:gd name="T11" fmla="*/ 390 h 691"/>
                <a:gd name="T12" fmla="*/ 102 w 487"/>
                <a:gd name="T13" fmla="*/ 524 h 691"/>
                <a:gd name="T14" fmla="*/ 186 w 487"/>
                <a:gd name="T15" fmla="*/ 682 h 691"/>
                <a:gd name="T16" fmla="*/ 243 w 487"/>
                <a:gd name="T17" fmla="*/ 676 h 691"/>
                <a:gd name="T18" fmla="*/ 300 w 487"/>
                <a:gd name="T19" fmla="*/ 682 h 691"/>
                <a:gd name="T20" fmla="*/ 366 w 487"/>
                <a:gd name="T21" fmla="*/ 546 h 691"/>
                <a:gd name="T22" fmla="*/ 422 w 487"/>
                <a:gd name="T23" fmla="*/ 390 h 691"/>
                <a:gd name="T24" fmla="*/ 451 w 487"/>
                <a:gd name="T25" fmla="*/ 401 h 691"/>
                <a:gd name="T26" fmla="*/ 487 w 487"/>
                <a:gd name="T27" fmla="*/ 356 h 691"/>
                <a:gd name="T28" fmla="*/ 287 w 487"/>
                <a:gd name="T29" fmla="*/ 66 h 691"/>
                <a:gd name="T30" fmla="*/ 199 w 487"/>
                <a:gd name="T31" fmla="*/ 66 h 691"/>
                <a:gd name="T32" fmla="*/ 460 w 487"/>
                <a:gd name="T33" fmla="*/ 388 h 691"/>
                <a:gd name="T34" fmla="*/ 428 w 487"/>
                <a:gd name="T35" fmla="*/ 377 h 691"/>
                <a:gd name="T36" fmla="*/ 410 w 487"/>
                <a:gd name="T37" fmla="*/ 272 h 691"/>
                <a:gd name="T38" fmla="*/ 387 w 487"/>
                <a:gd name="T39" fmla="*/ 217 h 691"/>
                <a:gd name="T40" fmla="*/ 353 w 487"/>
                <a:gd name="T41" fmla="*/ 194 h 691"/>
                <a:gd name="T42" fmla="*/ 380 w 487"/>
                <a:gd name="T43" fmla="*/ 247 h 691"/>
                <a:gd name="T44" fmla="*/ 381 w 487"/>
                <a:gd name="T45" fmla="*/ 255 h 691"/>
                <a:gd name="T46" fmla="*/ 410 w 487"/>
                <a:gd name="T47" fmla="*/ 387 h 691"/>
                <a:gd name="T48" fmla="*/ 410 w 487"/>
                <a:gd name="T49" fmla="*/ 388 h 691"/>
                <a:gd name="T50" fmla="*/ 410 w 487"/>
                <a:gd name="T51" fmla="*/ 390 h 691"/>
                <a:gd name="T52" fmla="*/ 374 w 487"/>
                <a:gd name="T53" fmla="*/ 516 h 691"/>
                <a:gd name="T54" fmla="*/ 293 w 487"/>
                <a:gd name="T55" fmla="*/ 673 h 691"/>
                <a:gd name="T56" fmla="*/ 251 w 487"/>
                <a:gd name="T57" fmla="*/ 666 h 691"/>
                <a:gd name="T58" fmla="*/ 243 w 487"/>
                <a:gd name="T59" fmla="*/ 393 h 691"/>
                <a:gd name="T60" fmla="*/ 235 w 487"/>
                <a:gd name="T61" fmla="*/ 666 h 691"/>
                <a:gd name="T62" fmla="*/ 193 w 487"/>
                <a:gd name="T63" fmla="*/ 673 h 691"/>
                <a:gd name="T64" fmla="*/ 130 w 487"/>
                <a:gd name="T65" fmla="*/ 539 h 691"/>
                <a:gd name="T66" fmla="*/ 76 w 487"/>
                <a:gd name="T67" fmla="*/ 390 h 691"/>
                <a:gd name="T68" fmla="*/ 76 w 487"/>
                <a:gd name="T69" fmla="*/ 388 h 691"/>
                <a:gd name="T70" fmla="*/ 76 w 487"/>
                <a:gd name="T71" fmla="*/ 387 h 691"/>
                <a:gd name="T72" fmla="*/ 99 w 487"/>
                <a:gd name="T73" fmla="*/ 261 h 691"/>
                <a:gd name="T74" fmla="*/ 105 w 487"/>
                <a:gd name="T75" fmla="*/ 255 h 691"/>
                <a:gd name="T76" fmla="*/ 106 w 487"/>
                <a:gd name="T77" fmla="*/ 242 h 691"/>
                <a:gd name="T78" fmla="*/ 134 w 487"/>
                <a:gd name="T79" fmla="*/ 186 h 691"/>
                <a:gd name="T80" fmla="*/ 94 w 487"/>
                <a:gd name="T81" fmla="*/ 242 h 691"/>
                <a:gd name="T82" fmla="*/ 55 w 487"/>
                <a:gd name="T83" fmla="*/ 343 h 691"/>
                <a:gd name="T84" fmla="*/ 48 w 487"/>
                <a:gd name="T85" fmla="*/ 386 h 691"/>
                <a:gd name="T86" fmla="*/ 16 w 487"/>
                <a:gd name="T87" fmla="*/ 378 h 691"/>
                <a:gd name="T88" fmla="*/ 37 w 487"/>
                <a:gd name="T89" fmla="*/ 238 h 691"/>
                <a:gd name="T90" fmla="*/ 243 w 487"/>
                <a:gd name="T91" fmla="*/ 132 h 691"/>
                <a:gd name="T92" fmla="*/ 430 w 487"/>
                <a:gd name="T93" fmla="*/ 199 h 691"/>
                <a:gd name="T94" fmla="*/ 467 w 487"/>
                <a:gd name="T95" fmla="*/ 38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691">
                  <a:moveTo>
                    <a:pt x="486" y="347"/>
                  </a:moveTo>
                  <a:cubicBezTo>
                    <a:pt x="481" y="301"/>
                    <a:pt x="473" y="264"/>
                    <a:pt x="461" y="233"/>
                  </a:cubicBezTo>
                  <a:cubicBezTo>
                    <a:pt x="442" y="188"/>
                    <a:pt x="416" y="158"/>
                    <a:pt x="386" y="138"/>
                  </a:cubicBezTo>
                  <a:cubicBezTo>
                    <a:pt x="358" y="120"/>
                    <a:pt x="326" y="110"/>
                    <a:pt x="293" y="105"/>
                  </a:cubicBezTo>
                  <a:cubicBezTo>
                    <a:pt x="298" y="93"/>
                    <a:pt x="299" y="79"/>
                    <a:pt x="299" y="66"/>
                  </a:cubicBezTo>
                  <a:cubicBezTo>
                    <a:pt x="299" y="28"/>
                    <a:pt x="281" y="0"/>
                    <a:pt x="243" y="0"/>
                  </a:cubicBezTo>
                  <a:cubicBezTo>
                    <a:pt x="205" y="0"/>
                    <a:pt x="187" y="28"/>
                    <a:pt x="187" y="66"/>
                  </a:cubicBezTo>
                  <a:cubicBezTo>
                    <a:pt x="187" y="79"/>
                    <a:pt x="188" y="93"/>
                    <a:pt x="193" y="105"/>
                  </a:cubicBezTo>
                  <a:cubicBezTo>
                    <a:pt x="172" y="108"/>
                    <a:pt x="151" y="113"/>
                    <a:pt x="132" y="121"/>
                  </a:cubicBezTo>
                  <a:cubicBezTo>
                    <a:pt x="99" y="135"/>
                    <a:pt x="69" y="157"/>
                    <a:pt x="46" y="193"/>
                  </a:cubicBezTo>
                  <a:cubicBezTo>
                    <a:pt x="23" y="229"/>
                    <a:pt x="7" y="278"/>
                    <a:pt x="0" y="347"/>
                  </a:cubicBezTo>
                  <a:cubicBezTo>
                    <a:pt x="0" y="350"/>
                    <a:pt x="0" y="353"/>
                    <a:pt x="0" y="356"/>
                  </a:cubicBezTo>
                  <a:cubicBezTo>
                    <a:pt x="0" y="371"/>
                    <a:pt x="3" y="383"/>
                    <a:pt x="10" y="390"/>
                  </a:cubicBezTo>
                  <a:cubicBezTo>
                    <a:pt x="13" y="394"/>
                    <a:pt x="17" y="397"/>
                    <a:pt x="22" y="399"/>
                  </a:cubicBezTo>
                  <a:cubicBezTo>
                    <a:pt x="26" y="401"/>
                    <a:pt x="30" y="401"/>
                    <a:pt x="35" y="401"/>
                  </a:cubicBezTo>
                  <a:cubicBezTo>
                    <a:pt x="41" y="401"/>
                    <a:pt x="48" y="400"/>
                    <a:pt x="53" y="397"/>
                  </a:cubicBezTo>
                  <a:cubicBezTo>
                    <a:pt x="57" y="395"/>
                    <a:pt x="61" y="392"/>
                    <a:pt x="64" y="389"/>
                  </a:cubicBezTo>
                  <a:cubicBezTo>
                    <a:pt x="64" y="389"/>
                    <a:pt x="64" y="390"/>
                    <a:pt x="64" y="390"/>
                  </a:cubicBezTo>
                  <a:cubicBezTo>
                    <a:pt x="64" y="396"/>
                    <a:pt x="64" y="403"/>
                    <a:pt x="64" y="408"/>
                  </a:cubicBezTo>
                  <a:cubicBezTo>
                    <a:pt x="64" y="441"/>
                    <a:pt x="69" y="465"/>
                    <a:pt x="78" y="485"/>
                  </a:cubicBezTo>
                  <a:cubicBezTo>
                    <a:pt x="85" y="500"/>
                    <a:pt x="93" y="512"/>
                    <a:pt x="102" y="524"/>
                  </a:cubicBezTo>
                  <a:cubicBezTo>
                    <a:pt x="116" y="541"/>
                    <a:pt x="130" y="556"/>
                    <a:pt x="142" y="576"/>
                  </a:cubicBezTo>
                  <a:cubicBezTo>
                    <a:pt x="155" y="596"/>
                    <a:pt x="165" y="621"/>
                    <a:pt x="171" y="656"/>
                  </a:cubicBezTo>
                  <a:cubicBezTo>
                    <a:pt x="172" y="668"/>
                    <a:pt x="178" y="677"/>
                    <a:pt x="186" y="682"/>
                  </a:cubicBezTo>
                  <a:cubicBezTo>
                    <a:pt x="194" y="688"/>
                    <a:pt x="203" y="691"/>
                    <a:pt x="213" y="691"/>
                  </a:cubicBezTo>
                  <a:cubicBezTo>
                    <a:pt x="222" y="691"/>
                    <a:pt x="231" y="688"/>
                    <a:pt x="238" y="682"/>
                  </a:cubicBezTo>
                  <a:cubicBezTo>
                    <a:pt x="240" y="681"/>
                    <a:pt x="241" y="679"/>
                    <a:pt x="243" y="676"/>
                  </a:cubicBezTo>
                  <a:cubicBezTo>
                    <a:pt x="246" y="681"/>
                    <a:pt x="250" y="684"/>
                    <a:pt x="254" y="686"/>
                  </a:cubicBezTo>
                  <a:cubicBezTo>
                    <a:pt x="260" y="689"/>
                    <a:pt x="267" y="691"/>
                    <a:pt x="273" y="691"/>
                  </a:cubicBezTo>
                  <a:cubicBezTo>
                    <a:pt x="283" y="691"/>
                    <a:pt x="292" y="688"/>
                    <a:pt x="300" y="682"/>
                  </a:cubicBezTo>
                  <a:cubicBezTo>
                    <a:pt x="308" y="677"/>
                    <a:pt x="314" y="668"/>
                    <a:pt x="315" y="656"/>
                  </a:cubicBezTo>
                  <a:cubicBezTo>
                    <a:pt x="320" y="625"/>
                    <a:pt x="329" y="602"/>
                    <a:pt x="340" y="583"/>
                  </a:cubicBezTo>
                  <a:cubicBezTo>
                    <a:pt x="347" y="569"/>
                    <a:pt x="356" y="557"/>
                    <a:pt x="366" y="546"/>
                  </a:cubicBezTo>
                  <a:cubicBezTo>
                    <a:pt x="379" y="529"/>
                    <a:pt x="393" y="513"/>
                    <a:pt x="404" y="492"/>
                  </a:cubicBezTo>
                  <a:cubicBezTo>
                    <a:pt x="415" y="471"/>
                    <a:pt x="422" y="445"/>
                    <a:pt x="422" y="408"/>
                  </a:cubicBezTo>
                  <a:cubicBezTo>
                    <a:pt x="422" y="403"/>
                    <a:pt x="422" y="396"/>
                    <a:pt x="422" y="390"/>
                  </a:cubicBezTo>
                  <a:cubicBezTo>
                    <a:pt x="422" y="390"/>
                    <a:pt x="422" y="389"/>
                    <a:pt x="422" y="389"/>
                  </a:cubicBezTo>
                  <a:cubicBezTo>
                    <a:pt x="425" y="392"/>
                    <a:pt x="429" y="395"/>
                    <a:pt x="433" y="397"/>
                  </a:cubicBezTo>
                  <a:cubicBezTo>
                    <a:pt x="438" y="400"/>
                    <a:pt x="445" y="401"/>
                    <a:pt x="451" y="401"/>
                  </a:cubicBezTo>
                  <a:cubicBezTo>
                    <a:pt x="456" y="401"/>
                    <a:pt x="460" y="401"/>
                    <a:pt x="465" y="399"/>
                  </a:cubicBezTo>
                  <a:cubicBezTo>
                    <a:pt x="471" y="396"/>
                    <a:pt x="477" y="391"/>
                    <a:pt x="481" y="384"/>
                  </a:cubicBezTo>
                  <a:cubicBezTo>
                    <a:pt x="484" y="377"/>
                    <a:pt x="487" y="368"/>
                    <a:pt x="487" y="356"/>
                  </a:cubicBezTo>
                  <a:cubicBezTo>
                    <a:pt x="487" y="353"/>
                    <a:pt x="486" y="350"/>
                    <a:pt x="486" y="347"/>
                  </a:cubicBezTo>
                  <a:close/>
                  <a:moveTo>
                    <a:pt x="243" y="12"/>
                  </a:moveTo>
                  <a:cubicBezTo>
                    <a:pt x="275" y="12"/>
                    <a:pt x="287" y="35"/>
                    <a:pt x="287" y="66"/>
                  </a:cubicBezTo>
                  <a:cubicBezTo>
                    <a:pt x="287" y="85"/>
                    <a:pt x="285" y="105"/>
                    <a:pt x="270" y="114"/>
                  </a:cubicBezTo>
                  <a:cubicBezTo>
                    <a:pt x="257" y="122"/>
                    <a:pt x="231" y="122"/>
                    <a:pt x="218" y="115"/>
                  </a:cubicBezTo>
                  <a:cubicBezTo>
                    <a:pt x="201" y="106"/>
                    <a:pt x="199" y="86"/>
                    <a:pt x="199" y="66"/>
                  </a:cubicBezTo>
                  <a:cubicBezTo>
                    <a:pt x="199" y="35"/>
                    <a:pt x="212" y="12"/>
                    <a:pt x="243" y="12"/>
                  </a:cubicBezTo>
                  <a:close/>
                  <a:moveTo>
                    <a:pt x="467" y="382"/>
                  </a:moveTo>
                  <a:cubicBezTo>
                    <a:pt x="465" y="385"/>
                    <a:pt x="462" y="387"/>
                    <a:pt x="460" y="388"/>
                  </a:cubicBezTo>
                  <a:cubicBezTo>
                    <a:pt x="457" y="389"/>
                    <a:pt x="454" y="389"/>
                    <a:pt x="451" y="389"/>
                  </a:cubicBezTo>
                  <a:cubicBezTo>
                    <a:pt x="447" y="389"/>
                    <a:pt x="442" y="388"/>
                    <a:pt x="438" y="386"/>
                  </a:cubicBezTo>
                  <a:cubicBezTo>
                    <a:pt x="434" y="384"/>
                    <a:pt x="430" y="381"/>
                    <a:pt x="428" y="377"/>
                  </a:cubicBezTo>
                  <a:cubicBezTo>
                    <a:pt x="427" y="377"/>
                    <a:pt x="427" y="376"/>
                    <a:pt x="426" y="376"/>
                  </a:cubicBezTo>
                  <a:cubicBezTo>
                    <a:pt x="429" y="364"/>
                    <a:pt x="431" y="353"/>
                    <a:pt x="431" y="343"/>
                  </a:cubicBezTo>
                  <a:cubicBezTo>
                    <a:pt x="431" y="313"/>
                    <a:pt x="421" y="289"/>
                    <a:pt x="410" y="272"/>
                  </a:cubicBezTo>
                  <a:cubicBezTo>
                    <a:pt x="403" y="260"/>
                    <a:pt x="396" y="252"/>
                    <a:pt x="392" y="248"/>
                  </a:cubicBezTo>
                  <a:cubicBezTo>
                    <a:pt x="392" y="247"/>
                    <a:pt x="392" y="245"/>
                    <a:pt x="392" y="242"/>
                  </a:cubicBezTo>
                  <a:cubicBezTo>
                    <a:pt x="392" y="236"/>
                    <a:pt x="391" y="227"/>
                    <a:pt x="387" y="217"/>
                  </a:cubicBezTo>
                  <a:cubicBezTo>
                    <a:pt x="382" y="207"/>
                    <a:pt x="374" y="195"/>
                    <a:pt x="360" y="185"/>
                  </a:cubicBezTo>
                  <a:cubicBezTo>
                    <a:pt x="357" y="183"/>
                    <a:pt x="354" y="183"/>
                    <a:pt x="352" y="186"/>
                  </a:cubicBezTo>
                  <a:cubicBezTo>
                    <a:pt x="350" y="188"/>
                    <a:pt x="350" y="192"/>
                    <a:pt x="353" y="194"/>
                  </a:cubicBezTo>
                  <a:cubicBezTo>
                    <a:pt x="365" y="204"/>
                    <a:pt x="372" y="213"/>
                    <a:pt x="376" y="222"/>
                  </a:cubicBezTo>
                  <a:cubicBezTo>
                    <a:pt x="380" y="230"/>
                    <a:pt x="380" y="237"/>
                    <a:pt x="380" y="242"/>
                  </a:cubicBezTo>
                  <a:cubicBezTo>
                    <a:pt x="380" y="244"/>
                    <a:pt x="380" y="246"/>
                    <a:pt x="380" y="247"/>
                  </a:cubicBezTo>
                  <a:cubicBezTo>
                    <a:pt x="380" y="248"/>
                    <a:pt x="380" y="248"/>
                    <a:pt x="380" y="248"/>
                  </a:cubicBezTo>
                  <a:cubicBezTo>
                    <a:pt x="380" y="249"/>
                    <a:pt x="380" y="249"/>
                    <a:pt x="380" y="249"/>
                  </a:cubicBezTo>
                  <a:cubicBezTo>
                    <a:pt x="379" y="251"/>
                    <a:pt x="380" y="253"/>
                    <a:pt x="381" y="255"/>
                  </a:cubicBezTo>
                  <a:cubicBezTo>
                    <a:pt x="382" y="255"/>
                    <a:pt x="391" y="264"/>
                    <a:pt x="400" y="279"/>
                  </a:cubicBezTo>
                  <a:cubicBezTo>
                    <a:pt x="410" y="295"/>
                    <a:pt x="419" y="317"/>
                    <a:pt x="419" y="343"/>
                  </a:cubicBezTo>
                  <a:cubicBezTo>
                    <a:pt x="419" y="356"/>
                    <a:pt x="416" y="371"/>
                    <a:pt x="410" y="387"/>
                  </a:cubicBezTo>
                  <a:cubicBezTo>
                    <a:pt x="410" y="387"/>
                    <a:pt x="410" y="387"/>
                    <a:pt x="410" y="387"/>
                  </a:cubicBezTo>
                  <a:cubicBezTo>
                    <a:pt x="410" y="387"/>
                    <a:pt x="410" y="388"/>
                    <a:pt x="410" y="388"/>
                  </a:cubicBezTo>
                  <a:cubicBezTo>
                    <a:pt x="410" y="388"/>
                    <a:pt x="410" y="388"/>
                    <a:pt x="410" y="388"/>
                  </a:cubicBezTo>
                  <a:cubicBezTo>
                    <a:pt x="410" y="388"/>
                    <a:pt x="410" y="389"/>
                    <a:pt x="410" y="389"/>
                  </a:cubicBezTo>
                  <a:cubicBezTo>
                    <a:pt x="410" y="389"/>
                    <a:pt x="410" y="389"/>
                    <a:pt x="410" y="389"/>
                  </a:cubicBezTo>
                  <a:cubicBezTo>
                    <a:pt x="410" y="390"/>
                    <a:pt x="410" y="390"/>
                    <a:pt x="410" y="390"/>
                  </a:cubicBezTo>
                  <a:cubicBezTo>
                    <a:pt x="410" y="396"/>
                    <a:pt x="410" y="402"/>
                    <a:pt x="410" y="408"/>
                  </a:cubicBezTo>
                  <a:cubicBezTo>
                    <a:pt x="410" y="440"/>
                    <a:pt x="405" y="462"/>
                    <a:pt x="397" y="480"/>
                  </a:cubicBezTo>
                  <a:cubicBezTo>
                    <a:pt x="391" y="494"/>
                    <a:pt x="383" y="505"/>
                    <a:pt x="374" y="516"/>
                  </a:cubicBezTo>
                  <a:cubicBezTo>
                    <a:pt x="361" y="533"/>
                    <a:pt x="347" y="549"/>
                    <a:pt x="333" y="570"/>
                  </a:cubicBezTo>
                  <a:cubicBezTo>
                    <a:pt x="320" y="591"/>
                    <a:pt x="309" y="617"/>
                    <a:pt x="304" y="655"/>
                  </a:cubicBezTo>
                  <a:cubicBezTo>
                    <a:pt x="302" y="663"/>
                    <a:pt x="298" y="668"/>
                    <a:pt x="293" y="673"/>
                  </a:cubicBezTo>
                  <a:cubicBezTo>
                    <a:pt x="287" y="677"/>
                    <a:pt x="280" y="679"/>
                    <a:pt x="273" y="679"/>
                  </a:cubicBezTo>
                  <a:cubicBezTo>
                    <a:pt x="267" y="679"/>
                    <a:pt x="260" y="677"/>
                    <a:pt x="256" y="673"/>
                  </a:cubicBezTo>
                  <a:cubicBezTo>
                    <a:pt x="254" y="671"/>
                    <a:pt x="252" y="669"/>
                    <a:pt x="251" y="666"/>
                  </a:cubicBezTo>
                  <a:cubicBezTo>
                    <a:pt x="250" y="664"/>
                    <a:pt x="249" y="660"/>
                    <a:pt x="249" y="656"/>
                  </a:cubicBezTo>
                  <a:cubicBezTo>
                    <a:pt x="249" y="399"/>
                    <a:pt x="249" y="399"/>
                    <a:pt x="249" y="399"/>
                  </a:cubicBezTo>
                  <a:cubicBezTo>
                    <a:pt x="249" y="396"/>
                    <a:pt x="246" y="393"/>
                    <a:pt x="243" y="393"/>
                  </a:cubicBezTo>
                  <a:cubicBezTo>
                    <a:pt x="240" y="393"/>
                    <a:pt x="237" y="396"/>
                    <a:pt x="237" y="399"/>
                  </a:cubicBezTo>
                  <a:cubicBezTo>
                    <a:pt x="237" y="656"/>
                    <a:pt x="237" y="656"/>
                    <a:pt x="237" y="656"/>
                  </a:cubicBezTo>
                  <a:cubicBezTo>
                    <a:pt x="237" y="660"/>
                    <a:pt x="236" y="664"/>
                    <a:pt x="235" y="666"/>
                  </a:cubicBezTo>
                  <a:cubicBezTo>
                    <a:pt x="233" y="670"/>
                    <a:pt x="230" y="673"/>
                    <a:pt x="226" y="676"/>
                  </a:cubicBezTo>
                  <a:cubicBezTo>
                    <a:pt x="222" y="678"/>
                    <a:pt x="218" y="679"/>
                    <a:pt x="213" y="679"/>
                  </a:cubicBezTo>
                  <a:cubicBezTo>
                    <a:pt x="206" y="679"/>
                    <a:pt x="199" y="677"/>
                    <a:pt x="193" y="673"/>
                  </a:cubicBezTo>
                  <a:cubicBezTo>
                    <a:pt x="188" y="668"/>
                    <a:pt x="184" y="663"/>
                    <a:pt x="182" y="655"/>
                  </a:cubicBezTo>
                  <a:cubicBezTo>
                    <a:pt x="178" y="622"/>
                    <a:pt x="168" y="597"/>
                    <a:pt x="157" y="577"/>
                  </a:cubicBezTo>
                  <a:cubicBezTo>
                    <a:pt x="149" y="562"/>
                    <a:pt x="139" y="550"/>
                    <a:pt x="130" y="539"/>
                  </a:cubicBezTo>
                  <a:cubicBezTo>
                    <a:pt x="116" y="521"/>
                    <a:pt x="102" y="506"/>
                    <a:pt x="92" y="487"/>
                  </a:cubicBezTo>
                  <a:cubicBezTo>
                    <a:pt x="83" y="467"/>
                    <a:pt x="76" y="443"/>
                    <a:pt x="76" y="408"/>
                  </a:cubicBezTo>
                  <a:cubicBezTo>
                    <a:pt x="76" y="402"/>
                    <a:pt x="76" y="396"/>
                    <a:pt x="76" y="390"/>
                  </a:cubicBezTo>
                  <a:cubicBezTo>
                    <a:pt x="76" y="389"/>
                    <a:pt x="76" y="389"/>
                    <a:pt x="76" y="389"/>
                  </a:cubicBezTo>
                  <a:cubicBezTo>
                    <a:pt x="76" y="389"/>
                    <a:pt x="76" y="389"/>
                    <a:pt x="76" y="389"/>
                  </a:cubicBezTo>
                  <a:cubicBezTo>
                    <a:pt x="76" y="389"/>
                    <a:pt x="76" y="388"/>
                    <a:pt x="76" y="388"/>
                  </a:cubicBezTo>
                  <a:cubicBezTo>
                    <a:pt x="76" y="388"/>
                    <a:pt x="76" y="388"/>
                    <a:pt x="76" y="388"/>
                  </a:cubicBezTo>
                  <a:cubicBezTo>
                    <a:pt x="76" y="387"/>
                    <a:pt x="76" y="387"/>
                    <a:pt x="76" y="387"/>
                  </a:cubicBezTo>
                  <a:cubicBezTo>
                    <a:pt x="76" y="387"/>
                    <a:pt x="76" y="387"/>
                    <a:pt x="76" y="387"/>
                  </a:cubicBezTo>
                  <a:cubicBezTo>
                    <a:pt x="70" y="371"/>
                    <a:pt x="67" y="356"/>
                    <a:pt x="67" y="343"/>
                  </a:cubicBezTo>
                  <a:cubicBezTo>
                    <a:pt x="67" y="316"/>
                    <a:pt x="77" y="294"/>
                    <a:pt x="86" y="279"/>
                  </a:cubicBezTo>
                  <a:cubicBezTo>
                    <a:pt x="91" y="271"/>
                    <a:pt x="95" y="265"/>
                    <a:pt x="99" y="261"/>
                  </a:cubicBezTo>
                  <a:cubicBezTo>
                    <a:pt x="101" y="259"/>
                    <a:pt x="102" y="257"/>
                    <a:pt x="103" y="256"/>
                  </a:cubicBezTo>
                  <a:cubicBezTo>
                    <a:pt x="104" y="256"/>
                    <a:pt x="104" y="255"/>
                    <a:pt x="104" y="255"/>
                  </a:cubicBezTo>
                  <a:cubicBezTo>
                    <a:pt x="105" y="255"/>
                    <a:pt x="105" y="255"/>
                    <a:pt x="105" y="255"/>
                  </a:cubicBezTo>
                  <a:cubicBezTo>
                    <a:pt x="106" y="253"/>
                    <a:pt x="107" y="251"/>
                    <a:pt x="106" y="249"/>
                  </a:cubicBezTo>
                  <a:cubicBezTo>
                    <a:pt x="106" y="248"/>
                    <a:pt x="106" y="248"/>
                    <a:pt x="106" y="248"/>
                  </a:cubicBezTo>
                  <a:cubicBezTo>
                    <a:pt x="106" y="247"/>
                    <a:pt x="106" y="245"/>
                    <a:pt x="106" y="242"/>
                  </a:cubicBezTo>
                  <a:cubicBezTo>
                    <a:pt x="106" y="237"/>
                    <a:pt x="107" y="230"/>
                    <a:pt x="110" y="222"/>
                  </a:cubicBezTo>
                  <a:cubicBezTo>
                    <a:pt x="114" y="213"/>
                    <a:pt x="121" y="204"/>
                    <a:pt x="134" y="194"/>
                  </a:cubicBezTo>
                  <a:cubicBezTo>
                    <a:pt x="136" y="192"/>
                    <a:pt x="137" y="188"/>
                    <a:pt x="134" y="186"/>
                  </a:cubicBezTo>
                  <a:cubicBezTo>
                    <a:pt x="132" y="183"/>
                    <a:pt x="129" y="183"/>
                    <a:pt x="126" y="185"/>
                  </a:cubicBezTo>
                  <a:cubicBezTo>
                    <a:pt x="112" y="195"/>
                    <a:pt x="104" y="207"/>
                    <a:pt x="100" y="217"/>
                  </a:cubicBezTo>
                  <a:cubicBezTo>
                    <a:pt x="95" y="227"/>
                    <a:pt x="94" y="236"/>
                    <a:pt x="94" y="242"/>
                  </a:cubicBezTo>
                  <a:cubicBezTo>
                    <a:pt x="94" y="245"/>
                    <a:pt x="94" y="247"/>
                    <a:pt x="94" y="248"/>
                  </a:cubicBezTo>
                  <a:cubicBezTo>
                    <a:pt x="90" y="252"/>
                    <a:pt x="83" y="260"/>
                    <a:pt x="76" y="272"/>
                  </a:cubicBezTo>
                  <a:cubicBezTo>
                    <a:pt x="66" y="289"/>
                    <a:pt x="55" y="313"/>
                    <a:pt x="55" y="343"/>
                  </a:cubicBezTo>
                  <a:cubicBezTo>
                    <a:pt x="55" y="353"/>
                    <a:pt x="57" y="364"/>
                    <a:pt x="60" y="376"/>
                  </a:cubicBezTo>
                  <a:cubicBezTo>
                    <a:pt x="59" y="376"/>
                    <a:pt x="59" y="377"/>
                    <a:pt x="58" y="377"/>
                  </a:cubicBezTo>
                  <a:cubicBezTo>
                    <a:pt x="56" y="381"/>
                    <a:pt x="52" y="384"/>
                    <a:pt x="48" y="386"/>
                  </a:cubicBezTo>
                  <a:cubicBezTo>
                    <a:pt x="44" y="388"/>
                    <a:pt x="39" y="389"/>
                    <a:pt x="35" y="389"/>
                  </a:cubicBezTo>
                  <a:cubicBezTo>
                    <a:pt x="32" y="389"/>
                    <a:pt x="29" y="389"/>
                    <a:pt x="26" y="388"/>
                  </a:cubicBezTo>
                  <a:cubicBezTo>
                    <a:pt x="22" y="386"/>
                    <a:pt x="19" y="383"/>
                    <a:pt x="16" y="378"/>
                  </a:cubicBezTo>
                  <a:cubicBezTo>
                    <a:pt x="13" y="373"/>
                    <a:pt x="12" y="366"/>
                    <a:pt x="12" y="356"/>
                  </a:cubicBezTo>
                  <a:cubicBezTo>
                    <a:pt x="12" y="354"/>
                    <a:pt x="12" y="351"/>
                    <a:pt x="12" y="348"/>
                  </a:cubicBezTo>
                  <a:cubicBezTo>
                    <a:pt x="16" y="303"/>
                    <a:pt x="25" y="267"/>
                    <a:pt x="37" y="238"/>
                  </a:cubicBezTo>
                  <a:cubicBezTo>
                    <a:pt x="54" y="194"/>
                    <a:pt x="78" y="167"/>
                    <a:pt x="107" y="148"/>
                  </a:cubicBezTo>
                  <a:cubicBezTo>
                    <a:pt x="134" y="130"/>
                    <a:pt x="166" y="121"/>
                    <a:pt x="200" y="116"/>
                  </a:cubicBezTo>
                  <a:cubicBezTo>
                    <a:pt x="210" y="128"/>
                    <a:pt x="226" y="132"/>
                    <a:pt x="243" y="132"/>
                  </a:cubicBezTo>
                  <a:cubicBezTo>
                    <a:pt x="260" y="132"/>
                    <a:pt x="276" y="129"/>
                    <a:pt x="286" y="116"/>
                  </a:cubicBezTo>
                  <a:cubicBezTo>
                    <a:pt x="308" y="119"/>
                    <a:pt x="330" y="124"/>
                    <a:pt x="349" y="132"/>
                  </a:cubicBezTo>
                  <a:cubicBezTo>
                    <a:pt x="381" y="145"/>
                    <a:pt x="408" y="166"/>
                    <a:pt x="430" y="199"/>
                  </a:cubicBezTo>
                  <a:cubicBezTo>
                    <a:pt x="452" y="233"/>
                    <a:pt x="467" y="281"/>
                    <a:pt x="474" y="348"/>
                  </a:cubicBezTo>
                  <a:cubicBezTo>
                    <a:pt x="474" y="351"/>
                    <a:pt x="475" y="354"/>
                    <a:pt x="475" y="356"/>
                  </a:cubicBezTo>
                  <a:cubicBezTo>
                    <a:pt x="475" y="369"/>
                    <a:pt x="471" y="378"/>
                    <a:pt x="467" y="3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41E661CF-3F34-FC30-A632-75376A962273}"/>
                </a:ext>
              </a:extLst>
            </p:cNvPr>
            <p:cNvSpPr>
              <a:spLocks noEditPoints="1"/>
            </p:cNvSpPr>
            <p:nvPr/>
          </p:nvSpPr>
          <p:spPr bwMode="auto">
            <a:xfrm>
              <a:off x="7462899" y="4109765"/>
              <a:ext cx="721808" cy="1149830"/>
            </a:xfrm>
            <a:custGeom>
              <a:avLst/>
              <a:gdLst>
                <a:gd name="T0" fmla="*/ 262 w 434"/>
                <a:gd name="T1" fmla="*/ 108 h 691"/>
                <a:gd name="T2" fmla="*/ 164 w 434"/>
                <a:gd name="T3" fmla="*/ 66 h 691"/>
                <a:gd name="T4" fmla="*/ 29 w 434"/>
                <a:gd name="T5" fmla="*/ 218 h 691"/>
                <a:gd name="T6" fmla="*/ 5 w 434"/>
                <a:gd name="T7" fmla="*/ 384 h 691"/>
                <a:gd name="T8" fmla="*/ 59 w 434"/>
                <a:gd name="T9" fmla="*/ 394 h 691"/>
                <a:gd name="T10" fmla="*/ 89 w 434"/>
                <a:gd name="T11" fmla="*/ 499 h 691"/>
                <a:gd name="T12" fmla="*/ 163 w 434"/>
                <a:gd name="T13" fmla="*/ 682 h 691"/>
                <a:gd name="T14" fmla="*/ 217 w 434"/>
                <a:gd name="T15" fmla="*/ 677 h 691"/>
                <a:gd name="T16" fmla="*/ 271 w 434"/>
                <a:gd name="T17" fmla="*/ 682 h 691"/>
                <a:gd name="T18" fmla="*/ 352 w 434"/>
                <a:gd name="T19" fmla="*/ 487 h 691"/>
                <a:gd name="T20" fmla="*/ 375 w 434"/>
                <a:gd name="T21" fmla="*/ 394 h 691"/>
                <a:gd name="T22" fmla="*/ 429 w 434"/>
                <a:gd name="T23" fmla="*/ 384 h 691"/>
                <a:gd name="T24" fmla="*/ 404 w 434"/>
                <a:gd name="T25" fmla="*/ 218 h 691"/>
                <a:gd name="T26" fmla="*/ 217 w 434"/>
                <a:gd name="T27" fmla="*/ 120 h 691"/>
                <a:gd name="T28" fmla="*/ 418 w 434"/>
                <a:gd name="T29" fmla="*/ 380 h 691"/>
                <a:gd name="T30" fmla="*/ 379 w 434"/>
                <a:gd name="T31" fmla="*/ 379 h 691"/>
                <a:gd name="T32" fmla="*/ 369 w 434"/>
                <a:gd name="T33" fmla="*/ 276 h 691"/>
                <a:gd name="T34" fmla="*/ 324 w 434"/>
                <a:gd name="T35" fmla="*/ 189 h 691"/>
                <a:gd name="T36" fmla="*/ 340 w 434"/>
                <a:gd name="T37" fmla="*/ 235 h 691"/>
                <a:gd name="T38" fmla="*/ 343 w 434"/>
                <a:gd name="T39" fmla="*/ 252 h 691"/>
                <a:gd name="T40" fmla="*/ 344 w 434"/>
                <a:gd name="T41" fmla="*/ 255 h 691"/>
                <a:gd name="T42" fmla="*/ 363 w 434"/>
                <a:gd name="T43" fmla="*/ 385 h 691"/>
                <a:gd name="T44" fmla="*/ 363 w 434"/>
                <a:gd name="T45" fmla="*/ 387 h 691"/>
                <a:gd name="T46" fmla="*/ 363 w 434"/>
                <a:gd name="T47" fmla="*/ 388 h 691"/>
                <a:gd name="T48" fmla="*/ 335 w 434"/>
                <a:gd name="T49" fmla="*/ 492 h 691"/>
                <a:gd name="T50" fmla="*/ 263 w 434"/>
                <a:gd name="T51" fmla="*/ 673 h 691"/>
                <a:gd name="T52" fmla="*/ 225 w 434"/>
                <a:gd name="T53" fmla="*/ 667 h 691"/>
                <a:gd name="T54" fmla="*/ 217 w 434"/>
                <a:gd name="T55" fmla="*/ 394 h 691"/>
                <a:gd name="T56" fmla="*/ 209 w 434"/>
                <a:gd name="T57" fmla="*/ 667 h 691"/>
                <a:gd name="T58" fmla="*/ 171 w 434"/>
                <a:gd name="T59" fmla="*/ 673 h 691"/>
                <a:gd name="T60" fmla="*/ 93 w 434"/>
                <a:gd name="T61" fmla="*/ 481 h 691"/>
                <a:gd name="T62" fmla="*/ 71 w 434"/>
                <a:gd name="T63" fmla="*/ 388 h 691"/>
                <a:gd name="T64" fmla="*/ 71 w 434"/>
                <a:gd name="T65" fmla="*/ 387 h 691"/>
                <a:gd name="T66" fmla="*/ 71 w 434"/>
                <a:gd name="T67" fmla="*/ 386 h 691"/>
                <a:gd name="T68" fmla="*/ 86 w 434"/>
                <a:gd name="T69" fmla="*/ 262 h 691"/>
                <a:gd name="T70" fmla="*/ 91 w 434"/>
                <a:gd name="T71" fmla="*/ 252 h 691"/>
                <a:gd name="T72" fmla="*/ 118 w 434"/>
                <a:gd name="T73" fmla="*/ 189 h 691"/>
                <a:gd name="T74" fmla="*/ 79 w 434"/>
                <a:gd name="T75" fmla="*/ 250 h 691"/>
                <a:gd name="T76" fmla="*/ 55 w 434"/>
                <a:gd name="T77" fmla="*/ 379 h 691"/>
                <a:gd name="T78" fmla="*/ 23 w 434"/>
                <a:gd name="T79" fmla="*/ 389 h 691"/>
                <a:gd name="T80" fmla="*/ 12 w 434"/>
                <a:gd name="T81" fmla="*/ 359 h 691"/>
                <a:gd name="T82" fmla="*/ 179 w 434"/>
                <a:gd name="T83" fmla="*/ 118 h 691"/>
                <a:gd name="T84" fmla="*/ 333 w 434"/>
                <a:gd name="T85" fmla="*/ 149 h 691"/>
                <a:gd name="T86" fmla="*/ 422 w 434"/>
                <a:gd name="T87" fmla="*/ 36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 h="691">
                  <a:moveTo>
                    <a:pt x="404" y="218"/>
                  </a:moveTo>
                  <a:cubicBezTo>
                    <a:pt x="388" y="182"/>
                    <a:pt x="366" y="156"/>
                    <a:pt x="340" y="139"/>
                  </a:cubicBezTo>
                  <a:cubicBezTo>
                    <a:pt x="316" y="123"/>
                    <a:pt x="290" y="113"/>
                    <a:pt x="262" y="108"/>
                  </a:cubicBezTo>
                  <a:cubicBezTo>
                    <a:pt x="268" y="95"/>
                    <a:pt x="270" y="80"/>
                    <a:pt x="270" y="66"/>
                  </a:cubicBezTo>
                  <a:cubicBezTo>
                    <a:pt x="270" y="29"/>
                    <a:pt x="254" y="0"/>
                    <a:pt x="217" y="0"/>
                  </a:cubicBezTo>
                  <a:cubicBezTo>
                    <a:pt x="180" y="0"/>
                    <a:pt x="164" y="29"/>
                    <a:pt x="164" y="66"/>
                  </a:cubicBezTo>
                  <a:cubicBezTo>
                    <a:pt x="164" y="80"/>
                    <a:pt x="165" y="95"/>
                    <a:pt x="172" y="108"/>
                  </a:cubicBezTo>
                  <a:cubicBezTo>
                    <a:pt x="144" y="113"/>
                    <a:pt x="117" y="123"/>
                    <a:pt x="94" y="139"/>
                  </a:cubicBezTo>
                  <a:cubicBezTo>
                    <a:pt x="68" y="156"/>
                    <a:pt x="46" y="182"/>
                    <a:pt x="29" y="218"/>
                  </a:cubicBezTo>
                  <a:cubicBezTo>
                    <a:pt x="12" y="256"/>
                    <a:pt x="2" y="302"/>
                    <a:pt x="0" y="358"/>
                  </a:cubicBezTo>
                  <a:cubicBezTo>
                    <a:pt x="0" y="359"/>
                    <a:pt x="0" y="360"/>
                    <a:pt x="0" y="361"/>
                  </a:cubicBezTo>
                  <a:cubicBezTo>
                    <a:pt x="0" y="370"/>
                    <a:pt x="2" y="378"/>
                    <a:pt x="5" y="384"/>
                  </a:cubicBezTo>
                  <a:cubicBezTo>
                    <a:pt x="7" y="391"/>
                    <a:pt x="11" y="396"/>
                    <a:pt x="16" y="399"/>
                  </a:cubicBezTo>
                  <a:cubicBezTo>
                    <a:pt x="21" y="403"/>
                    <a:pt x="28" y="405"/>
                    <a:pt x="34" y="405"/>
                  </a:cubicBezTo>
                  <a:cubicBezTo>
                    <a:pt x="43" y="405"/>
                    <a:pt x="52" y="401"/>
                    <a:pt x="59" y="394"/>
                  </a:cubicBezTo>
                  <a:cubicBezTo>
                    <a:pt x="58" y="397"/>
                    <a:pt x="58" y="400"/>
                    <a:pt x="58" y="403"/>
                  </a:cubicBezTo>
                  <a:cubicBezTo>
                    <a:pt x="58" y="427"/>
                    <a:pt x="63" y="446"/>
                    <a:pt x="70" y="462"/>
                  </a:cubicBezTo>
                  <a:cubicBezTo>
                    <a:pt x="75" y="475"/>
                    <a:pt x="82" y="487"/>
                    <a:pt x="89" y="499"/>
                  </a:cubicBezTo>
                  <a:cubicBezTo>
                    <a:pt x="100" y="517"/>
                    <a:pt x="112" y="535"/>
                    <a:pt x="122" y="560"/>
                  </a:cubicBezTo>
                  <a:cubicBezTo>
                    <a:pt x="133" y="585"/>
                    <a:pt x="143" y="615"/>
                    <a:pt x="149" y="657"/>
                  </a:cubicBezTo>
                  <a:cubicBezTo>
                    <a:pt x="150" y="668"/>
                    <a:pt x="156" y="677"/>
                    <a:pt x="163" y="682"/>
                  </a:cubicBezTo>
                  <a:cubicBezTo>
                    <a:pt x="171" y="688"/>
                    <a:pt x="180" y="691"/>
                    <a:pt x="188" y="691"/>
                  </a:cubicBezTo>
                  <a:cubicBezTo>
                    <a:pt x="197" y="691"/>
                    <a:pt x="205" y="688"/>
                    <a:pt x="212" y="682"/>
                  </a:cubicBezTo>
                  <a:cubicBezTo>
                    <a:pt x="214" y="681"/>
                    <a:pt x="216" y="679"/>
                    <a:pt x="217" y="677"/>
                  </a:cubicBezTo>
                  <a:cubicBezTo>
                    <a:pt x="220" y="681"/>
                    <a:pt x="223" y="684"/>
                    <a:pt x="227" y="686"/>
                  </a:cubicBezTo>
                  <a:cubicBezTo>
                    <a:pt x="233" y="689"/>
                    <a:pt x="239" y="691"/>
                    <a:pt x="246" y="691"/>
                  </a:cubicBezTo>
                  <a:cubicBezTo>
                    <a:pt x="254" y="691"/>
                    <a:pt x="263" y="688"/>
                    <a:pt x="271" y="682"/>
                  </a:cubicBezTo>
                  <a:cubicBezTo>
                    <a:pt x="278" y="677"/>
                    <a:pt x="284" y="668"/>
                    <a:pt x="285" y="657"/>
                  </a:cubicBezTo>
                  <a:cubicBezTo>
                    <a:pt x="290" y="620"/>
                    <a:pt x="299" y="592"/>
                    <a:pt x="308" y="568"/>
                  </a:cubicBezTo>
                  <a:cubicBezTo>
                    <a:pt x="322" y="534"/>
                    <a:pt x="338" y="510"/>
                    <a:pt x="352" y="487"/>
                  </a:cubicBezTo>
                  <a:cubicBezTo>
                    <a:pt x="359" y="475"/>
                    <a:pt x="364" y="463"/>
                    <a:pt x="369" y="449"/>
                  </a:cubicBezTo>
                  <a:cubicBezTo>
                    <a:pt x="373" y="436"/>
                    <a:pt x="375" y="421"/>
                    <a:pt x="375" y="403"/>
                  </a:cubicBezTo>
                  <a:cubicBezTo>
                    <a:pt x="375" y="400"/>
                    <a:pt x="375" y="397"/>
                    <a:pt x="375" y="394"/>
                  </a:cubicBezTo>
                  <a:cubicBezTo>
                    <a:pt x="382" y="401"/>
                    <a:pt x="391" y="405"/>
                    <a:pt x="400" y="405"/>
                  </a:cubicBezTo>
                  <a:cubicBezTo>
                    <a:pt x="406" y="405"/>
                    <a:pt x="412" y="403"/>
                    <a:pt x="418" y="399"/>
                  </a:cubicBezTo>
                  <a:cubicBezTo>
                    <a:pt x="422" y="396"/>
                    <a:pt x="426" y="391"/>
                    <a:pt x="429" y="384"/>
                  </a:cubicBezTo>
                  <a:cubicBezTo>
                    <a:pt x="432" y="378"/>
                    <a:pt x="434" y="370"/>
                    <a:pt x="434" y="361"/>
                  </a:cubicBezTo>
                  <a:cubicBezTo>
                    <a:pt x="434" y="360"/>
                    <a:pt x="434" y="359"/>
                    <a:pt x="434" y="358"/>
                  </a:cubicBezTo>
                  <a:cubicBezTo>
                    <a:pt x="432" y="302"/>
                    <a:pt x="422" y="256"/>
                    <a:pt x="404" y="218"/>
                  </a:cubicBezTo>
                  <a:close/>
                  <a:moveTo>
                    <a:pt x="217" y="12"/>
                  </a:moveTo>
                  <a:cubicBezTo>
                    <a:pt x="247" y="12"/>
                    <a:pt x="258" y="36"/>
                    <a:pt x="258" y="66"/>
                  </a:cubicBezTo>
                  <a:cubicBezTo>
                    <a:pt x="258" y="99"/>
                    <a:pt x="249" y="120"/>
                    <a:pt x="217" y="120"/>
                  </a:cubicBezTo>
                  <a:cubicBezTo>
                    <a:pt x="185" y="120"/>
                    <a:pt x="176" y="99"/>
                    <a:pt x="176" y="66"/>
                  </a:cubicBezTo>
                  <a:cubicBezTo>
                    <a:pt x="176" y="36"/>
                    <a:pt x="187" y="12"/>
                    <a:pt x="217" y="12"/>
                  </a:cubicBezTo>
                  <a:close/>
                  <a:moveTo>
                    <a:pt x="418" y="380"/>
                  </a:moveTo>
                  <a:cubicBezTo>
                    <a:pt x="416" y="384"/>
                    <a:pt x="414" y="387"/>
                    <a:pt x="411" y="389"/>
                  </a:cubicBezTo>
                  <a:cubicBezTo>
                    <a:pt x="408" y="391"/>
                    <a:pt x="404" y="393"/>
                    <a:pt x="400" y="393"/>
                  </a:cubicBezTo>
                  <a:cubicBezTo>
                    <a:pt x="392" y="393"/>
                    <a:pt x="383" y="388"/>
                    <a:pt x="379" y="379"/>
                  </a:cubicBezTo>
                  <a:cubicBezTo>
                    <a:pt x="378" y="379"/>
                    <a:pt x="378" y="379"/>
                    <a:pt x="378" y="379"/>
                  </a:cubicBezTo>
                  <a:cubicBezTo>
                    <a:pt x="382" y="366"/>
                    <a:pt x="383" y="354"/>
                    <a:pt x="383" y="343"/>
                  </a:cubicBezTo>
                  <a:cubicBezTo>
                    <a:pt x="383" y="317"/>
                    <a:pt x="376" y="293"/>
                    <a:pt x="369" y="276"/>
                  </a:cubicBezTo>
                  <a:cubicBezTo>
                    <a:pt x="363" y="263"/>
                    <a:pt x="357" y="253"/>
                    <a:pt x="355" y="250"/>
                  </a:cubicBezTo>
                  <a:cubicBezTo>
                    <a:pt x="355" y="246"/>
                    <a:pt x="354" y="240"/>
                    <a:pt x="351" y="231"/>
                  </a:cubicBezTo>
                  <a:cubicBezTo>
                    <a:pt x="347" y="219"/>
                    <a:pt x="339" y="204"/>
                    <a:pt x="324" y="189"/>
                  </a:cubicBezTo>
                  <a:cubicBezTo>
                    <a:pt x="322" y="187"/>
                    <a:pt x="318" y="187"/>
                    <a:pt x="316" y="189"/>
                  </a:cubicBezTo>
                  <a:cubicBezTo>
                    <a:pt x="313" y="192"/>
                    <a:pt x="313" y="195"/>
                    <a:pt x="316" y="198"/>
                  </a:cubicBezTo>
                  <a:cubicBezTo>
                    <a:pt x="329" y="211"/>
                    <a:pt x="336" y="225"/>
                    <a:pt x="340" y="235"/>
                  </a:cubicBezTo>
                  <a:cubicBezTo>
                    <a:pt x="341" y="240"/>
                    <a:pt x="342" y="244"/>
                    <a:pt x="342" y="247"/>
                  </a:cubicBezTo>
                  <a:cubicBezTo>
                    <a:pt x="343" y="248"/>
                    <a:pt x="343" y="250"/>
                    <a:pt x="343" y="250"/>
                  </a:cubicBezTo>
                  <a:cubicBezTo>
                    <a:pt x="343" y="251"/>
                    <a:pt x="343" y="252"/>
                    <a:pt x="343" y="252"/>
                  </a:cubicBezTo>
                  <a:cubicBezTo>
                    <a:pt x="343" y="252"/>
                    <a:pt x="343" y="252"/>
                    <a:pt x="343" y="252"/>
                  </a:cubicBezTo>
                  <a:cubicBezTo>
                    <a:pt x="343" y="253"/>
                    <a:pt x="343" y="254"/>
                    <a:pt x="344" y="255"/>
                  </a:cubicBezTo>
                  <a:cubicBezTo>
                    <a:pt x="344" y="255"/>
                    <a:pt x="344" y="255"/>
                    <a:pt x="344" y="255"/>
                  </a:cubicBezTo>
                  <a:cubicBezTo>
                    <a:pt x="345" y="256"/>
                    <a:pt x="352" y="266"/>
                    <a:pt x="358" y="282"/>
                  </a:cubicBezTo>
                  <a:cubicBezTo>
                    <a:pt x="365" y="298"/>
                    <a:pt x="371" y="320"/>
                    <a:pt x="371" y="343"/>
                  </a:cubicBezTo>
                  <a:cubicBezTo>
                    <a:pt x="371" y="357"/>
                    <a:pt x="369" y="371"/>
                    <a:pt x="363" y="385"/>
                  </a:cubicBezTo>
                  <a:cubicBezTo>
                    <a:pt x="363" y="385"/>
                    <a:pt x="363" y="385"/>
                    <a:pt x="363" y="385"/>
                  </a:cubicBezTo>
                  <a:cubicBezTo>
                    <a:pt x="363" y="386"/>
                    <a:pt x="363" y="386"/>
                    <a:pt x="363" y="386"/>
                  </a:cubicBezTo>
                  <a:cubicBezTo>
                    <a:pt x="363" y="386"/>
                    <a:pt x="363" y="386"/>
                    <a:pt x="363" y="387"/>
                  </a:cubicBezTo>
                  <a:cubicBezTo>
                    <a:pt x="363" y="387"/>
                    <a:pt x="363" y="387"/>
                    <a:pt x="363" y="387"/>
                  </a:cubicBezTo>
                  <a:cubicBezTo>
                    <a:pt x="363" y="387"/>
                    <a:pt x="363" y="388"/>
                    <a:pt x="363" y="388"/>
                  </a:cubicBezTo>
                  <a:cubicBezTo>
                    <a:pt x="363" y="388"/>
                    <a:pt x="363" y="388"/>
                    <a:pt x="363" y="388"/>
                  </a:cubicBezTo>
                  <a:cubicBezTo>
                    <a:pt x="363" y="393"/>
                    <a:pt x="363" y="398"/>
                    <a:pt x="363" y="403"/>
                  </a:cubicBezTo>
                  <a:cubicBezTo>
                    <a:pt x="363" y="425"/>
                    <a:pt x="359" y="442"/>
                    <a:pt x="353" y="458"/>
                  </a:cubicBezTo>
                  <a:cubicBezTo>
                    <a:pt x="348" y="469"/>
                    <a:pt x="342" y="480"/>
                    <a:pt x="335" y="492"/>
                  </a:cubicBezTo>
                  <a:cubicBezTo>
                    <a:pt x="324" y="510"/>
                    <a:pt x="312" y="529"/>
                    <a:pt x="300" y="555"/>
                  </a:cubicBezTo>
                  <a:cubicBezTo>
                    <a:pt x="289" y="581"/>
                    <a:pt x="279" y="613"/>
                    <a:pt x="273" y="656"/>
                  </a:cubicBezTo>
                  <a:cubicBezTo>
                    <a:pt x="272" y="663"/>
                    <a:pt x="268" y="669"/>
                    <a:pt x="263" y="673"/>
                  </a:cubicBezTo>
                  <a:cubicBezTo>
                    <a:pt x="258" y="677"/>
                    <a:pt x="252" y="679"/>
                    <a:pt x="246" y="679"/>
                  </a:cubicBezTo>
                  <a:cubicBezTo>
                    <a:pt x="239" y="679"/>
                    <a:pt x="234" y="677"/>
                    <a:pt x="230" y="673"/>
                  </a:cubicBezTo>
                  <a:cubicBezTo>
                    <a:pt x="228" y="672"/>
                    <a:pt x="226" y="669"/>
                    <a:pt x="225" y="667"/>
                  </a:cubicBezTo>
                  <a:cubicBezTo>
                    <a:pt x="224" y="664"/>
                    <a:pt x="223" y="661"/>
                    <a:pt x="223" y="657"/>
                  </a:cubicBezTo>
                  <a:cubicBezTo>
                    <a:pt x="223" y="400"/>
                    <a:pt x="223" y="400"/>
                    <a:pt x="223" y="400"/>
                  </a:cubicBezTo>
                  <a:cubicBezTo>
                    <a:pt x="223" y="396"/>
                    <a:pt x="220" y="394"/>
                    <a:pt x="217" y="394"/>
                  </a:cubicBezTo>
                  <a:cubicBezTo>
                    <a:pt x="214" y="394"/>
                    <a:pt x="211" y="396"/>
                    <a:pt x="211" y="400"/>
                  </a:cubicBezTo>
                  <a:cubicBezTo>
                    <a:pt x="211" y="657"/>
                    <a:pt x="211" y="657"/>
                    <a:pt x="211" y="657"/>
                  </a:cubicBezTo>
                  <a:cubicBezTo>
                    <a:pt x="211" y="661"/>
                    <a:pt x="210" y="664"/>
                    <a:pt x="209" y="667"/>
                  </a:cubicBezTo>
                  <a:cubicBezTo>
                    <a:pt x="207" y="671"/>
                    <a:pt x="204" y="674"/>
                    <a:pt x="201" y="676"/>
                  </a:cubicBezTo>
                  <a:cubicBezTo>
                    <a:pt x="197" y="678"/>
                    <a:pt x="193" y="679"/>
                    <a:pt x="188" y="679"/>
                  </a:cubicBezTo>
                  <a:cubicBezTo>
                    <a:pt x="182" y="679"/>
                    <a:pt x="176" y="677"/>
                    <a:pt x="171" y="673"/>
                  </a:cubicBezTo>
                  <a:cubicBezTo>
                    <a:pt x="165" y="669"/>
                    <a:pt x="162" y="663"/>
                    <a:pt x="161" y="656"/>
                  </a:cubicBezTo>
                  <a:cubicBezTo>
                    <a:pt x="155" y="618"/>
                    <a:pt x="147" y="588"/>
                    <a:pt x="137" y="564"/>
                  </a:cubicBezTo>
                  <a:cubicBezTo>
                    <a:pt x="123" y="528"/>
                    <a:pt x="106" y="504"/>
                    <a:pt x="93" y="481"/>
                  </a:cubicBezTo>
                  <a:cubicBezTo>
                    <a:pt x="86" y="469"/>
                    <a:pt x="81" y="458"/>
                    <a:pt x="77" y="446"/>
                  </a:cubicBezTo>
                  <a:cubicBezTo>
                    <a:pt x="73" y="433"/>
                    <a:pt x="70" y="420"/>
                    <a:pt x="70" y="403"/>
                  </a:cubicBezTo>
                  <a:cubicBezTo>
                    <a:pt x="70" y="398"/>
                    <a:pt x="71" y="393"/>
                    <a:pt x="71" y="388"/>
                  </a:cubicBezTo>
                  <a:cubicBezTo>
                    <a:pt x="71" y="388"/>
                    <a:pt x="71" y="388"/>
                    <a:pt x="71" y="388"/>
                  </a:cubicBezTo>
                  <a:cubicBezTo>
                    <a:pt x="71" y="388"/>
                    <a:pt x="71" y="388"/>
                    <a:pt x="71" y="387"/>
                  </a:cubicBezTo>
                  <a:cubicBezTo>
                    <a:pt x="71" y="387"/>
                    <a:pt x="71" y="387"/>
                    <a:pt x="71" y="387"/>
                  </a:cubicBezTo>
                  <a:cubicBezTo>
                    <a:pt x="71" y="387"/>
                    <a:pt x="71" y="387"/>
                    <a:pt x="71" y="386"/>
                  </a:cubicBezTo>
                  <a:cubicBezTo>
                    <a:pt x="71" y="386"/>
                    <a:pt x="71" y="386"/>
                    <a:pt x="71" y="386"/>
                  </a:cubicBezTo>
                  <a:cubicBezTo>
                    <a:pt x="71" y="386"/>
                    <a:pt x="71" y="386"/>
                    <a:pt x="71" y="386"/>
                  </a:cubicBezTo>
                  <a:cubicBezTo>
                    <a:pt x="65" y="371"/>
                    <a:pt x="62" y="357"/>
                    <a:pt x="62" y="343"/>
                  </a:cubicBezTo>
                  <a:cubicBezTo>
                    <a:pt x="62" y="319"/>
                    <a:pt x="69" y="297"/>
                    <a:pt x="76" y="281"/>
                  </a:cubicBezTo>
                  <a:cubicBezTo>
                    <a:pt x="80" y="273"/>
                    <a:pt x="83" y="266"/>
                    <a:pt x="86" y="262"/>
                  </a:cubicBezTo>
                  <a:cubicBezTo>
                    <a:pt x="87" y="260"/>
                    <a:pt x="88" y="258"/>
                    <a:pt x="89" y="257"/>
                  </a:cubicBezTo>
                  <a:cubicBezTo>
                    <a:pt x="89" y="256"/>
                    <a:pt x="90" y="255"/>
                    <a:pt x="90" y="255"/>
                  </a:cubicBezTo>
                  <a:cubicBezTo>
                    <a:pt x="91" y="254"/>
                    <a:pt x="91" y="253"/>
                    <a:pt x="91" y="252"/>
                  </a:cubicBezTo>
                  <a:cubicBezTo>
                    <a:pt x="91" y="252"/>
                    <a:pt x="91" y="250"/>
                    <a:pt x="91" y="247"/>
                  </a:cubicBezTo>
                  <a:cubicBezTo>
                    <a:pt x="93" y="238"/>
                    <a:pt x="98" y="218"/>
                    <a:pt x="118" y="198"/>
                  </a:cubicBezTo>
                  <a:cubicBezTo>
                    <a:pt x="121" y="195"/>
                    <a:pt x="121" y="192"/>
                    <a:pt x="118" y="189"/>
                  </a:cubicBezTo>
                  <a:cubicBezTo>
                    <a:pt x="116" y="187"/>
                    <a:pt x="112" y="187"/>
                    <a:pt x="110" y="189"/>
                  </a:cubicBezTo>
                  <a:cubicBezTo>
                    <a:pt x="95" y="204"/>
                    <a:pt x="87" y="219"/>
                    <a:pt x="83" y="231"/>
                  </a:cubicBezTo>
                  <a:cubicBezTo>
                    <a:pt x="80" y="240"/>
                    <a:pt x="79" y="246"/>
                    <a:pt x="79" y="250"/>
                  </a:cubicBezTo>
                  <a:cubicBezTo>
                    <a:pt x="77" y="253"/>
                    <a:pt x="71" y="263"/>
                    <a:pt x="65" y="276"/>
                  </a:cubicBezTo>
                  <a:cubicBezTo>
                    <a:pt x="58" y="293"/>
                    <a:pt x="50" y="317"/>
                    <a:pt x="50" y="343"/>
                  </a:cubicBezTo>
                  <a:cubicBezTo>
                    <a:pt x="50" y="355"/>
                    <a:pt x="52" y="367"/>
                    <a:pt x="55" y="379"/>
                  </a:cubicBezTo>
                  <a:cubicBezTo>
                    <a:pt x="55" y="379"/>
                    <a:pt x="55" y="379"/>
                    <a:pt x="55" y="379"/>
                  </a:cubicBezTo>
                  <a:cubicBezTo>
                    <a:pt x="51" y="388"/>
                    <a:pt x="42" y="393"/>
                    <a:pt x="34" y="393"/>
                  </a:cubicBezTo>
                  <a:cubicBezTo>
                    <a:pt x="30" y="393"/>
                    <a:pt x="26" y="391"/>
                    <a:pt x="23" y="389"/>
                  </a:cubicBezTo>
                  <a:cubicBezTo>
                    <a:pt x="20" y="387"/>
                    <a:pt x="18" y="384"/>
                    <a:pt x="16" y="380"/>
                  </a:cubicBezTo>
                  <a:cubicBezTo>
                    <a:pt x="14" y="375"/>
                    <a:pt x="12" y="369"/>
                    <a:pt x="12" y="361"/>
                  </a:cubicBezTo>
                  <a:cubicBezTo>
                    <a:pt x="12" y="360"/>
                    <a:pt x="12" y="359"/>
                    <a:pt x="12" y="359"/>
                  </a:cubicBezTo>
                  <a:cubicBezTo>
                    <a:pt x="14" y="304"/>
                    <a:pt x="23" y="259"/>
                    <a:pt x="40" y="223"/>
                  </a:cubicBezTo>
                  <a:cubicBezTo>
                    <a:pt x="56" y="188"/>
                    <a:pt x="77" y="165"/>
                    <a:pt x="101" y="149"/>
                  </a:cubicBezTo>
                  <a:cubicBezTo>
                    <a:pt x="124" y="133"/>
                    <a:pt x="150" y="124"/>
                    <a:pt x="179" y="118"/>
                  </a:cubicBezTo>
                  <a:cubicBezTo>
                    <a:pt x="190" y="128"/>
                    <a:pt x="199" y="132"/>
                    <a:pt x="217" y="132"/>
                  </a:cubicBezTo>
                  <a:cubicBezTo>
                    <a:pt x="235" y="132"/>
                    <a:pt x="247" y="127"/>
                    <a:pt x="254" y="118"/>
                  </a:cubicBezTo>
                  <a:cubicBezTo>
                    <a:pt x="283" y="124"/>
                    <a:pt x="310" y="133"/>
                    <a:pt x="333" y="149"/>
                  </a:cubicBezTo>
                  <a:cubicBezTo>
                    <a:pt x="357" y="165"/>
                    <a:pt x="378" y="188"/>
                    <a:pt x="394" y="223"/>
                  </a:cubicBezTo>
                  <a:cubicBezTo>
                    <a:pt x="410" y="259"/>
                    <a:pt x="420" y="304"/>
                    <a:pt x="422" y="359"/>
                  </a:cubicBezTo>
                  <a:cubicBezTo>
                    <a:pt x="422" y="359"/>
                    <a:pt x="422" y="360"/>
                    <a:pt x="422" y="361"/>
                  </a:cubicBezTo>
                  <a:cubicBezTo>
                    <a:pt x="422" y="369"/>
                    <a:pt x="420" y="375"/>
                    <a:pt x="418" y="38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597318A8-0A72-98C7-DA01-3628B82A092F}"/>
                </a:ext>
              </a:extLst>
            </p:cNvPr>
            <p:cNvSpPr>
              <a:spLocks noEditPoints="1"/>
            </p:cNvSpPr>
            <p:nvPr/>
          </p:nvSpPr>
          <p:spPr bwMode="auto">
            <a:xfrm>
              <a:off x="6763556" y="4109765"/>
              <a:ext cx="626692" cy="1149829"/>
            </a:xfrm>
            <a:custGeom>
              <a:avLst/>
              <a:gdLst>
                <a:gd name="T0" fmla="*/ 231 w 377"/>
                <a:gd name="T1" fmla="*/ 110 h 691"/>
                <a:gd name="T2" fmla="*/ 189 w 377"/>
                <a:gd name="T3" fmla="*/ 0 h 691"/>
                <a:gd name="T4" fmla="*/ 146 w 377"/>
                <a:gd name="T5" fmla="*/ 110 h 691"/>
                <a:gd name="T6" fmla="*/ 16 w 377"/>
                <a:gd name="T7" fmla="*/ 224 h 691"/>
                <a:gd name="T8" fmla="*/ 0 w 377"/>
                <a:gd name="T9" fmla="*/ 369 h 691"/>
                <a:gd name="T10" fmla="*/ 21 w 377"/>
                <a:gd name="T11" fmla="*/ 406 h 691"/>
                <a:gd name="T12" fmla="*/ 55 w 377"/>
                <a:gd name="T13" fmla="*/ 399 h 691"/>
                <a:gd name="T14" fmla="*/ 122 w 377"/>
                <a:gd name="T15" fmla="*/ 658 h 691"/>
                <a:gd name="T16" fmla="*/ 160 w 377"/>
                <a:gd name="T17" fmla="*/ 691 h 691"/>
                <a:gd name="T18" fmla="*/ 189 w 377"/>
                <a:gd name="T19" fmla="*/ 677 h 691"/>
                <a:gd name="T20" fmla="*/ 217 w 377"/>
                <a:gd name="T21" fmla="*/ 691 h 691"/>
                <a:gd name="T22" fmla="*/ 255 w 377"/>
                <a:gd name="T23" fmla="*/ 658 h 691"/>
                <a:gd name="T24" fmla="*/ 322 w 377"/>
                <a:gd name="T25" fmla="*/ 399 h 691"/>
                <a:gd name="T26" fmla="*/ 366 w 377"/>
                <a:gd name="T27" fmla="*/ 398 h 691"/>
                <a:gd name="T28" fmla="*/ 377 w 377"/>
                <a:gd name="T29" fmla="*/ 344 h 691"/>
                <a:gd name="T30" fmla="*/ 298 w 377"/>
                <a:gd name="T31" fmla="*/ 138 h 691"/>
                <a:gd name="T32" fmla="*/ 229 w 377"/>
                <a:gd name="T33" fmla="*/ 66 h 691"/>
                <a:gd name="T34" fmla="*/ 148 w 377"/>
                <a:gd name="T35" fmla="*/ 66 h 691"/>
                <a:gd name="T36" fmla="*/ 365 w 377"/>
                <a:gd name="T37" fmla="*/ 344 h 691"/>
                <a:gd name="T38" fmla="*/ 358 w 377"/>
                <a:gd name="T39" fmla="*/ 390 h 691"/>
                <a:gd name="T40" fmla="*/ 325 w 377"/>
                <a:gd name="T41" fmla="*/ 384 h 691"/>
                <a:gd name="T42" fmla="*/ 308 w 377"/>
                <a:gd name="T43" fmla="*/ 245 h 691"/>
                <a:gd name="T44" fmla="*/ 273 w 377"/>
                <a:gd name="T45" fmla="*/ 193 h 691"/>
                <a:gd name="T46" fmla="*/ 297 w 377"/>
                <a:gd name="T47" fmla="*/ 249 h 691"/>
                <a:gd name="T48" fmla="*/ 312 w 377"/>
                <a:gd name="T49" fmla="*/ 385 h 691"/>
                <a:gd name="T50" fmla="*/ 244 w 377"/>
                <a:gd name="T51" fmla="*/ 656 h 691"/>
                <a:gd name="T52" fmla="*/ 217 w 377"/>
                <a:gd name="T53" fmla="*/ 679 h 691"/>
                <a:gd name="T54" fmla="*/ 195 w 377"/>
                <a:gd name="T55" fmla="*/ 657 h 691"/>
                <a:gd name="T56" fmla="*/ 189 w 377"/>
                <a:gd name="T57" fmla="*/ 394 h 691"/>
                <a:gd name="T58" fmla="*/ 183 w 377"/>
                <a:gd name="T59" fmla="*/ 657 h 691"/>
                <a:gd name="T60" fmla="*/ 160 w 377"/>
                <a:gd name="T61" fmla="*/ 679 h 691"/>
                <a:gd name="T62" fmla="*/ 133 w 377"/>
                <a:gd name="T63" fmla="*/ 656 h 691"/>
                <a:gd name="T64" fmla="*/ 65 w 377"/>
                <a:gd name="T65" fmla="*/ 385 h 691"/>
                <a:gd name="T66" fmla="*/ 80 w 377"/>
                <a:gd name="T67" fmla="*/ 249 h 691"/>
                <a:gd name="T68" fmla="*/ 104 w 377"/>
                <a:gd name="T69" fmla="*/ 193 h 691"/>
                <a:gd name="T70" fmla="*/ 69 w 377"/>
                <a:gd name="T71" fmla="*/ 245 h 691"/>
                <a:gd name="T72" fmla="*/ 52 w 377"/>
                <a:gd name="T73" fmla="*/ 384 h 691"/>
                <a:gd name="T74" fmla="*/ 26 w 377"/>
                <a:gd name="T75" fmla="*/ 395 h 691"/>
                <a:gd name="T76" fmla="*/ 12 w 377"/>
                <a:gd name="T77" fmla="*/ 369 h 691"/>
                <a:gd name="T78" fmla="*/ 42 w 377"/>
                <a:gd name="T79" fmla="*/ 196 h 691"/>
                <a:gd name="T80" fmla="*/ 155 w 377"/>
                <a:gd name="T81" fmla="*/ 121 h 691"/>
                <a:gd name="T82" fmla="*/ 222 w 377"/>
                <a:gd name="T83" fmla="*/ 121 h 691"/>
                <a:gd name="T84" fmla="*/ 349 w 377"/>
                <a:gd name="T85" fmla="*/ 22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691">
                  <a:moveTo>
                    <a:pt x="298" y="138"/>
                  </a:moveTo>
                  <a:cubicBezTo>
                    <a:pt x="279" y="125"/>
                    <a:pt x="257" y="116"/>
                    <a:pt x="231" y="110"/>
                  </a:cubicBezTo>
                  <a:cubicBezTo>
                    <a:pt x="238" y="97"/>
                    <a:pt x="241" y="82"/>
                    <a:pt x="241" y="66"/>
                  </a:cubicBezTo>
                  <a:cubicBezTo>
                    <a:pt x="240" y="29"/>
                    <a:pt x="226" y="0"/>
                    <a:pt x="189" y="0"/>
                  </a:cubicBezTo>
                  <a:cubicBezTo>
                    <a:pt x="152" y="0"/>
                    <a:pt x="136" y="29"/>
                    <a:pt x="136" y="66"/>
                  </a:cubicBezTo>
                  <a:cubicBezTo>
                    <a:pt x="136" y="82"/>
                    <a:pt x="139" y="97"/>
                    <a:pt x="146" y="110"/>
                  </a:cubicBezTo>
                  <a:cubicBezTo>
                    <a:pt x="120" y="116"/>
                    <a:pt x="98" y="125"/>
                    <a:pt x="79" y="138"/>
                  </a:cubicBezTo>
                  <a:cubicBezTo>
                    <a:pt x="48" y="159"/>
                    <a:pt x="28" y="188"/>
                    <a:pt x="16" y="224"/>
                  </a:cubicBezTo>
                  <a:cubicBezTo>
                    <a:pt x="4" y="259"/>
                    <a:pt x="0" y="300"/>
                    <a:pt x="0" y="344"/>
                  </a:cubicBezTo>
                  <a:cubicBezTo>
                    <a:pt x="0" y="353"/>
                    <a:pt x="0" y="361"/>
                    <a:pt x="0" y="369"/>
                  </a:cubicBezTo>
                  <a:cubicBezTo>
                    <a:pt x="0" y="379"/>
                    <a:pt x="3" y="387"/>
                    <a:pt x="6" y="393"/>
                  </a:cubicBezTo>
                  <a:cubicBezTo>
                    <a:pt x="10" y="399"/>
                    <a:pt x="15" y="403"/>
                    <a:pt x="21" y="406"/>
                  </a:cubicBezTo>
                  <a:cubicBezTo>
                    <a:pt x="25" y="407"/>
                    <a:pt x="29" y="408"/>
                    <a:pt x="33" y="408"/>
                  </a:cubicBezTo>
                  <a:cubicBezTo>
                    <a:pt x="41" y="408"/>
                    <a:pt x="49" y="405"/>
                    <a:pt x="55" y="399"/>
                  </a:cubicBezTo>
                  <a:cubicBezTo>
                    <a:pt x="64" y="439"/>
                    <a:pt x="75" y="469"/>
                    <a:pt x="86" y="504"/>
                  </a:cubicBezTo>
                  <a:cubicBezTo>
                    <a:pt x="98" y="542"/>
                    <a:pt x="111" y="587"/>
                    <a:pt x="122" y="658"/>
                  </a:cubicBezTo>
                  <a:cubicBezTo>
                    <a:pt x="123" y="669"/>
                    <a:pt x="129" y="677"/>
                    <a:pt x="136" y="683"/>
                  </a:cubicBezTo>
                  <a:cubicBezTo>
                    <a:pt x="143" y="688"/>
                    <a:pt x="152" y="691"/>
                    <a:pt x="160" y="691"/>
                  </a:cubicBezTo>
                  <a:cubicBezTo>
                    <a:pt x="169" y="691"/>
                    <a:pt x="177" y="688"/>
                    <a:pt x="184" y="683"/>
                  </a:cubicBezTo>
                  <a:cubicBezTo>
                    <a:pt x="186" y="681"/>
                    <a:pt x="187" y="679"/>
                    <a:pt x="189" y="677"/>
                  </a:cubicBezTo>
                  <a:cubicBezTo>
                    <a:pt x="190" y="679"/>
                    <a:pt x="191" y="681"/>
                    <a:pt x="193" y="683"/>
                  </a:cubicBezTo>
                  <a:cubicBezTo>
                    <a:pt x="200" y="688"/>
                    <a:pt x="208" y="691"/>
                    <a:pt x="217" y="691"/>
                  </a:cubicBezTo>
                  <a:cubicBezTo>
                    <a:pt x="225" y="691"/>
                    <a:pt x="234" y="688"/>
                    <a:pt x="241" y="683"/>
                  </a:cubicBezTo>
                  <a:cubicBezTo>
                    <a:pt x="248" y="677"/>
                    <a:pt x="254" y="669"/>
                    <a:pt x="255" y="658"/>
                  </a:cubicBezTo>
                  <a:cubicBezTo>
                    <a:pt x="266" y="587"/>
                    <a:pt x="279" y="542"/>
                    <a:pt x="291" y="504"/>
                  </a:cubicBezTo>
                  <a:cubicBezTo>
                    <a:pt x="302" y="469"/>
                    <a:pt x="313" y="439"/>
                    <a:pt x="322" y="399"/>
                  </a:cubicBezTo>
                  <a:cubicBezTo>
                    <a:pt x="328" y="405"/>
                    <a:pt x="336" y="408"/>
                    <a:pt x="344" y="408"/>
                  </a:cubicBezTo>
                  <a:cubicBezTo>
                    <a:pt x="352" y="408"/>
                    <a:pt x="360" y="405"/>
                    <a:pt x="366" y="398"/>
                  </a:cubicBezTo>
                  <a:cubicBezTo>
                    <a:pt x="373" y="392"/>
                    <a:pt x="376" y="382"/>
                    <a:pt x="377" y="369"/>
                  </a:cubicBezTo>
                  <a:cubicBezTo>
                    <a:pt x="377" y="361"/>
                    <a:pt x="377" y="353"/>
                    <a:pt x="377" y="344"/>
                  </a:cubicBezTo>
                  <a:cubicBezTo>
                    <a:pt x="377" y="285"/>
                    <a:pt x="369" y="232"/>
                    <a:pt x="346" y="190"/>
                  </a:cubicBezTo>
                  <a:cubicBezTo>
                    <a:pt x="334" y="170"/>
                    <a:pt x="318" y="152"/>
                    <a:pt x="298" y="138"/>
                  </a:cubicBezTo>
                  <a:close/>
                  <a:moveTo>
                    <a:pt x="189" y="12"/>
                  </a:moveTo>
                  <a:cubicBezTo>
                    <a:pt x="219" y="12"/>
                    <a:pt x="229" y="36"/>
                    <a:pt x="229" y="66"/>
                  </a:cubicBezTo>
                  <a:cubicBezTo>
                    <a:pt x="229" y="97"/>
                    <a:pt x="219" y="120"/>
                    <a:pt x="189" y="120"/>
                  </a:cubicBezTo>
                  <a:cubicBezTo>
                    <a:pt x="158" y="120"/>
                    <a:pt x="148" y="97"/>
                    <a:pt x="148" y="66"/>
                  </a:cubicBezTo>
                  <a:cubicBezTo>
                    <a:pt x="148" y="37"/>
                    <a:pt x="158" y="12"/>
                    <a:pt x="189" y="12"/>
                  </a:cubicBezTo>
                  <a:close/>
                  <a:moveTo>
                    <a:pt x="365" y="344"/>
                  </a:moveTo>
                  <a:cubicBezTo>
                    <a:pt x="365" y="352"/>
                    <a:pt x="365" y="361"/>
                    <a:pt x="365" y="369"/>
                  </a:cubicBezTo>
                  <a:cubicBezTo>
                    <a:pt x="365" y="379"/>
                    <a:pt x="361" y="386"/>
                    <a:pt x="358" y="390"/>
                  </a:cubicBezTo>
                  <a:cubicBezTo>
                    <a:pt x="354" y="394"/>
                    <a:pt x="349" y="396"/>
                    <a:pt x="344" y="396"/>
                  </a:cubicBezTo>
                  <a:cubicBezTo>
                    <a:pt x="337" y="396"/>
                    <a:pt x="329" y="392"/>
                    <a:pt x="325" y="384"/>
                  </a:cubicBezTo>
                  <a:cubicBezTo>
                    <a:pt x="327" y="370"/>
                    <a:pt x="329" y="356"/>
                    <a:pt x="329" y="343"/>
                  </a:cubicBezTo>
                  <a:cubicBezTo>
                    <a:pt x="329" y="305"/>
                    <a:pt x="319" y="271"/>
                    <a:pt x="308" y="245"/>
                  </a:cubicBezTo>
                  <a:cubicBezTo>
                    <a:pt x="297" y="219"/>
                    <a:pt x="286" y="201"/>
                    <a:pt x="281" y="194"/>
                  </a:cubicBezTo>
                  <a:cubicBezTo>
                    <a:pt x="279" y="192"/>
                    <a:pt x="276" y="191"/>
                    <a:pt x="273" y="193"/>
                  </a:cubicBezTo>
                  <a:cubicBezTo>
                    <a:pt x="270" y="194"/>
                    <a:pt x="269" y="198"/>
                    <a:pt x="271" y="201"/>
                  </a:cubicBezTo>
                  <a:cubicBezTo>
                    <a:pt x="275" y="207"/>
                    <a:pt x="287" y="224"/>
                    <a:pt x="297" y="249"/>
                  </a:cubicBezTo>
                  <a:cubicBezTo>
                    <a:pt x="307" y="274"/>
                    <a:pt x="317" y="307"/>
                    <a:pt x="317" y="343"/>
                  </a:cubicBezTo>
                  <a:cubicBezTo>
                    <a:pt x="317" y="357"/>
                    <a:pt x="315" y="371"/>
                    <a:pt x="312" y="385"/>
                  </a:cubicBezTo>
                  <a:cubicBezTo>
                    <a:pt x="303" y="430"/>
                    <a:pt x="292" y="461"/>
                    <a:pt x="280" y="500"/>
                  </a:cubicBezTo>
                  <a:cubicBezTo>
                    <a:pt x="267" y="539"/>
                    <a:pt x="255" y="584"/>
                    <a:pt x="244" y="656"/>
                  </a:cubicBezTo>
                  <a:cubicBezTo>
                    <a:pt x="242" y="664"/>
                    <a:pt x="239" y="669"/>
                    <a:pt x="234" y="673"/>
                  </a:cubicBezTo>
                  <a:cubicBezTo>
                    <a:pt x="229" y="677"/>
                    <a:pt x="223" y="679"/>
                    <a:pt x="217" y="679"/>
                  </a:cubicBezTo>
                  <a:cubicBezTo>
                    <a:pt x="211" y="679"/>
                    <a:pt x="205" y="677"/>
                    <a:pt x="201" y="674"/>
                  </a:cubicBezTo>
                  <a:cubicBezTo>
                    <a:pt x="197" y="670"/>
                    <a:pt x="195" y="665"/>
                    <a:pt x="195" y="657"/>
                  </a:cubicBezTo>
                  <a:cubicBezTo>
                    <a:pt x="195" y="400"/>
                    <a:pt x="195" y="400"/>
                    <a:pt x="195" y="400"/>
                  </a:cubicBezTo>
                  <a:cubicBezTo>
                    <a:pt x="195" y="397"/>
                    <a:pt x="192" y="394"/>
                    <a:pt x="189" y="394"/>
                  </a:cubicBezTo>
                  <a:cubicBezTo>
                    <a:pt x="185" y="394"/>
                    <a:pt x="183" y="397"/>
                    <a:pt x="183" y="400"/>
                  </a:cubicBezTo>
                  <a:cubicBezTo>
                    <a:pt x="183" y="657"/>
                    <a:pt x="183" y="657"/>
                    <a:pt x="183" y="657"/>
                  </a:cubicBezTo>
                  <a:cubicBezTo>
                    <a:pt x="182" y="665"/>
                    <a:pt x="180" y="670"/>
                    <a:pt x="176" y="674"/>
                  </a:cubicBezTo>
                  <a:cubicBezTo>
                    <a:pt x="172" y="677"/>
                    <a:pt x="166" y="679"/>
                    <a:pt x="160" y="679"/>
                  </a:cubicBezTo>
                  <a:cubicBezTo>
                    <a:pt x="154" y="679"/>
                    <a:pt x="148" y="677"/>
                    <a:pt x="143" y="673"/>
                  </a:cubicBezTo>
                  <a:cubicBezTo>
                    <a:pt x="138" y="669"/>
                    <a:pt x="135" y="664"/>
                    <a:pt x="133" y="656"/>
                  </a:cubicBezTo>
                  <a:cubicBezTo>
                    <a:pt x="122" y="584"/>
                    <a:pt x="110" y="539"/>
                    <a:pt x="97" y="500"/>
                  </a:cubicBezTo>
                  <a:cubicBezTo>
                    <a:pt x="85" y="461"/>
                    <a:pt x="74" y="430"/>
                    <a:pt x="65" y="385"/>
                  </a:cubicBezTo>
                  <a:cubicBezTo>
                    <a:pt x="62" y="371"/>
                    <a:pt x="60" y="357"/>
                    <a:pt x="60" y="343"/>
                  </a:cubicBezTo>
                  <a:cubicBezTo>
                    <a:pt x="60" y="307"/>
                    <a:pt x="70" y="274"/>
                    <a:pt x="80" y="249"/>
                  </a:cubicBezTo>
                  <a:cubicBezTo>
                    <a:pt x="90" y="224"/>
                    <a:pt x="102" y="207"/>
                    <a:pt x="106" y="201"/>
                  </a:cubicBezTo>
                  <a:cubicBezTo>
                    <a:pt x="108" y="198"/>
                    <a:pt x="107" y="194"/>
                    <a:pt x="104" y="193"/>
                  </a:cubicBezTo>
                  <a:cubicBezTo>
                    <a:pt x="101" y="191"/>
                    <a:pt x="98" y="192"/>
                    <a:pt x="96" y="194"/>
                  </a:cubicBezTo>
                  <a:cubicBezTo>
                    <a:pt x="91" y="201"/>
                    <a:pt x="80" y="219"/>
                    <a:pt x="69" y="245"/>
                  </a:cubicBezTo>
                  <a:cubicBezTo>
                    <a:pt x="58" y="271"/>
                    <a:pt x="48" y="305"/>
                    <a:pt x="48" y="343"/>
                  </a:cubicBezTo>
                  <a:cubicBezTo>
                    <a:pt x="48" y="356"/>
                    <a:pt x="50" y="370"/>
                    <a:pt x="52" y="384"/>
                  </a:cubicBezTo>
                  <a:cubicBezTo>
                    <a:pt x="48" y="392"/>
                    <a:pt x="40" y="396"/>
                    <a:pt x="33" y="396"/>
                  </a:cubicBezTo>
                  <a:cubicBezTo>
                    <a:pt x="30" y="396"/>
                    <a:pt x="28" y="396"/>
                    <a:pt x="26" y="395"/>
                  </a:cubicBezTo>
                  <a:cubicBezTo>
                    <a:pt x="22" y="393"/>
                    <a:pt x="19" y="391"/>
                    <a:pt x="17" y="386"/>
                  </a:cubicBezTo>
                  <a:cubicBezTo>
                    <a:pt x="14" y="382"/>
                    <a:pt x="12" y="377"/>
                    <a:pt x="12" y="369"/>
                  </a:cubicBezTo>
                  <a:cubicBezTo>
                    <a:pt x="12" y="361"/>
                    <a:pt x="12" y="352"/>
                    <a:pt x="12" y="344"/>
                  </a:cubicBezTo>
                  <a:cubicBezTo>
                    <a:pt x="12" y="286"/>
                    <a:pt x="20" y="235"/>
                    <a:pt x="42" y="196"/>
                  </a:cubicBezTo>
                  <a:cubicBezTo>
                    <a:pt x="53" y="177"/>
                    <a:pt x="67" y="161"/>
                    <a:pt x="86" y="148"/>
                  </a:cubicBezTo>
                  <a:cubicBezTo>
                    <a:pt x="104" y="135"/>
                    <a:pt x="127" y="126"/>
                    <a:pt x="155" y="121"/>
                  </a:cubicBezTo>
                  <a:cubicBezTo>
                    <a:pt x="164" y="129"/>
                    <a:pt x="176" y="132"/>
                    <a:pt x="189" y="132"/>
                  </a:cubicBezTo>
                  <a:cubicBezTo>
                    <a:pt x="201" y="132"/>
                    <a:pt x="213" y="129"/>
                    <a:pt x="222" y="121"/>
                  </a:cubicBezTo>
                  <a:cubicBezTo>
                    <a:pt x="250" y="126"/>
                    <a:pt x="273" y="135"/>
                    <a:pt x="291" y="148"/>
                  </a:cubicBezTo>
                  <a:cubicBezTo>
                    <a:pt x="319" y="167"/>
                    <a:pt x="338" y="194"/>
                    <a:pt x="349" y="228"/>
                  </a:cubicBezTo>
                  <a:cubicBezTo>
                    <a:pt x="361" y="261"/>
                    <a:pt x="365" y="301"/>
                    <a:pt x="365" y="34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4E34FE91-63D7-A196-08F9-421F50323256}"/>
                </a:ext>
              </a:extLst>
            </p:cNvPr>
            <p:cNvSpPr>
              <a:spLocks noEditPoints="1"/>
            </p:cNvSpPr>
            <p:nvPr/>
          </p:nvSpPr>
          <p:spPr bwMode="auto">
            <a:xfrm>
              <a:off x="6101032" y="4109765"/>
              <a:ext cx="589873" cy="1149830"/>
            </a:xfrm>
            <a:custGeom>
              <a:avLst/>
              <a:gdLst>
                <a:gd name="T0" fmla="*/ 273 w 355"/>
                <a:gd name="T1" fmla="*/ 136 h 691"/>
                <a:gd name="T2" fmla="*/ 228 w 355"/>
                <a:gd name="T3" fmla="*/ 66 h 691"/>
                <a:gd name="T4" fmla="*/ 127 w 355"/>
                <a:gd name="T5" fmla="*/ 66 h 691"/>
                <a:gd name="T6" fmla="*/ 102 w 355"/>
                <a:gd name="T7" fmla="*/ 126 h 691"/>
                <a:gd name="T8" fmla="*/ 11 w 355"/>
                <a:gd name="T9" fmla="*/ 242 h 691"/>
                <a:gd name="T10" fmla="*/ 8 w 355"/>
                <a:gd name="T11" fmla="*/ 391 h 691"/>
                <a:gd name="T12" fmla="*/ 38 w 355"/>
                <a:gd name="T13" fmla="*/ 417 h 691"/>
                <a:gd name="T14" fmla="*/ 61 w 355"/>
                <a:gd name="T15" fmla="*/ 408 h 691"/>
                <a:gd name="T16" fmla="*/ 81 w 355"/>
                <a:gd name="T17" fmla="*/ 516 h 691"/>
                <a:gd name="T18" fmla="*/ 127 w 355"/>
                <a:gd name="T19" fmla="*/ 683 h 691"/>
                <a:gd name="T20" fmla="*/ 173 w 355"/>
                <a:gd name="T21" fmla="*/ 683 h 691"/>
                <a:gd name="T22" fmla="*/ 182 w 355"/>
                <a:gd name="T23" fmla="*/ 683 h 691"/>
                <a:gd name="T24" fmla="*/ 228 w 355"/>
                <a:gd name="T25" fmla="*/ 683 h 691"/>
                <a:gd name="T26" fmla="*/ 274 w 355"/>
                <a:gd name="T27" fmla="*/ 516 h 691"/>
                <a:gd name="T28" fmla="*/ 294 w 355"/>
                <a:gd name="T29" fmla="*/ 408 h 691"/>
                <a:gd name="T30" fmla="*/ 317 w 355"/>
                <a:gd name="T31" fmla="*/ 417 h 691"/>
                <a:gd name="T32" fmla="*/ 347 w 355"/>
                <a:gd name="T33" fmla="*/ 391 h 691"/>
                <a:gd name="T34" fmla="*/ 345 w 355"/>
                <a:gd name="T35" fmla="*/ 242 h 691"/>
                <a:gd name="T36" fmla="*/ 139 w 355"/>
                <a:gd name="T37" fmla="*/ 66 h 691"/>
                <a:gd name="T38" fmla="*/ 216 w 355"/>
                <a:gd name="T39" fmla="*/ 66 h 691"/>
                <a:gd name="T40" fmla="*/ 139 w 355"/>
                <a:gd name="T41" fmla="*/ 66 h 691"/>
                <a:gd name="T42" fmla="*/ 328 w 355"/>
                <a:gd name="T43" fmla="*/ 400 h 691"/>
                <a:gd name="T44" fmla="*/ 316 w 355"/>
                <a:gd name="T45" fmla="*/ 405 h 691"/>
                <a:gd name="T46" fmla="*/ 294 w 355"/>
                <a:gd name="T47" fmla="*/ 382 h 691"/>
                <a:gd name="T48" fmla="*/ 305 w 355"/>
                <a:gd name="T49" fmla="*/ 334 h 691"/>
                <a:gd name="T50" fmla="*/ 279 w 355"/>
                <a:gd name="T51" fmla="*/ 226 h 691"/>
                <a:gd name="T52" fmla="*/ 264 w 355"/>
                <a:gd name="T53" fmla="*/ 200 h 691"/>
                <a:gd name="T54" fmla="*/ 268 w 355"/>
                <a:gd name="T55" fmla="*/ 230 h 691"/>
                <a:gd name="T56" fmla="*/ 293 w 355"/>
                <a:gd name="T57" fmla="*/ 334 h 691"/>
                <a:gd name="T58" fmla="*/ 281 w 355"/>
                <a:gd name="T59" fmla="*/ 381 h 691"/>
                <a:gd name="T60" fmla="*/ 280 w 355"/>
                <a:gd name="T61" fmla="*/ 397 h 691"/>
                <a:gd name="T62" fmla="*/ 230 w 355"/>
                <a:gd name="T63" fmla="*/ 658 h 691"/>
                <a:gd name="T64" fmla="*/ 205 w 355"/>
                <a:gd name="T65" fmla="*/ 679 h 691"/>
                <a:gd name="T66" fmla="*/ 184 w 355"/>
                <a:gd name="T67" fmla="*/ 658 h 691"/>
                <a:gd name="T68" fmla="*/ 178 w 355"/>
                <a:gd name="T69" fmla="*/ 395 h 691"/>
                <a:gd name="T70" fmla="*/ 172 w 355"/>
                <a:gd name="T71" fmla="*/ 658 h 691"/>
                <a:gd name="T72" fmla="*/ 151 w 355"/>
                <a:gd name="T73" fmla="*/ 679 h 691"/>
                <a:gd name="T74" fmla="*/ 125 w 355"/>
                <a:gd name="T75" fmla="*/ 658 h 691"/>
                <a:gd name="T76" fmla="*/ 74 w 355"/>
                <a:gd name="T77" fmla="*/ 397 h 691"/>
                <a:gd name="T78" fmla="*/ 75 w 355"/>
                <a:gd name="T79" fmla="*/ 383 h 691"/>
                <a:gd name="T80" fmla="*/ 75 w 355"/>
                <a:gd name="T81" fmla="*/ 382 h 691"/>
                <a:gd name="T82" fmla="*/ 74 w 355"/>
                <a:gd name="T83" fmla="*/ 381 h 691"/>
                <a:gd name="T84" fmla="*/ 74 w 355"/>
                <a:gd name="T85" fmla="*/ 380 h 691"/>
                <a:gd name="T86" fmla="*/ 62 w 355"/>
                <a:gd name="T87" fmla="*/ 335 h 691"/>
                <a:gd name="T88" fmla="*/ 88 w 355"/>
                <a:gd name="T89" fmla="*/ 230 h 691"/>
                <a:gd name="T90" fmla="*/ 92 w 355"/>
                <a:gd name="T91" fmla="*/ 200 h 691"/>
                <a:gd name="T92" fmla="*/ 77 w 355"/>
                <a:gd name="T93" fmla="*/ 226 h 691"/>
                <a:gd name="T94" fmla="*/ 50 w 355"/>
                <a:gd name="T95" fmla="*/ 335 h 691"/>
                <a:gd name="T96" fmla="*/ 53 w 355"/>
                <a:gd name="T97" fmla="*/ 399 h 691"/>
                <a:gd name="T98" fmla="*/ 38 w 355"/>
                <a:gd name="T99" fmla="*/ 405 h 691"/>
                <a:gd name="T100" fmla="*/ 20 w 355"/>
                <a:gd name="T101" fmla="*/ 388 h 691"/>
                <a:gd name="T102" fmla="*/ 22 w 355"/>
                <a:gd name="T103" fmla="*/ 245 h 691"/>
                <a:gd name="T104" fmla="*/ 88 w 355"/>
                <a:gd name="T105" fmla="*/ 147 h 691"/>
                <a:gd name="T106" fmla="*/ 178 w 355"/>
                <a:gd name="T107" fmla="*/ 132 h 691"/>
                <a:gd name="T108" fmla="*/ 248 w 355"/>
                <a:gd name="T109" fmla="*/ 137 h 691"/>
                <a:gd name="T110" fmla="*/ 333 w 355"/>
                <a:gd name="T111" fmla="*/ 245 h 691"/>
                <a:gd name="T112" fmla="*/ 335 w 355"/>
                <a:gd name="T113" fmla="*/ 38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5" h="691">
                  <a:moveTo>
                    <a:pt x="322" y="188"/>
                  </a:moveTo>
                  <a:cubicBezTo>
                    <a:pt x="309" y="165"/>
                    <a:pt x="293" y="148"/>
                    <a:pt x="273" y="136"/>
                  </a:cubicBezTo>
                  <a:cubicBezTo>
                    <a:pt x="256" y="126"/>
                    <a:pt x="237" y="119"/>
                    <a:pt x="214" y="114"/>
                  </a:cubicBezTo>
                  <a:cubicBezTo>
                    <a:pt x="224" y="101"/>
                    <a:pt x="228" y="83"/>
                    <a:pt x="228" y="66"/>
                  </a:cubicBezTo>
                  <a:cubicBezTo>
                    <a:pt x="228" y="30"/>
                    <a:pt x="214" y="0"/>
                    <a:pt x="178" y="0"/>
                  </a:cubicBezTo>
                  <a:cubicBezTo>
                    <a:pt x="141" y="0"/>
                    <a:pt x="127" y="30"/>
                    <a:pt x="127" y="66"/>
                  </a:cubicBezTo>
                  <a:cubicBezTo>
                    <a:pt x="127" y="83"/>
                    <a:pt x="131" y="101"/>
                    <a:pt x="141" y="114"/>
                  </a:cubicBezTo>
                  <a:cubicBezTo>
                    <a:pt x="127" y="117"/>
                    <a:pt x="114" y="121"/>
                    <a:pt x="102" y="126"/>
                  </a:cubicBezTo>
                  <a:cubicBezTo>
                    <a:pt x="81" y="135"/>
                    <a:pt x="62" y="148"/>
                    <a:pt x="47" y="167"/>
                  </a:cubicBezTo>
                  <a:cubicBezTo>
                    <a:pt x="32" y="186"/>
                    <a:pt x="20" y="210"/>
                    <a:pt x="11" y="242"/>
                  </a:cubicBezTo>
                  <a:cubicBezTo>
                    <a:pt x="4" y="267"/>
                    <a:pt x="0" y="292"/>
                    <a:pt x="0" y="317"/>
                  </a:cubicBezTo>
                  <a:cubicBezTo>
                    <a:pt x="0" y="341"/>
                    <a:pt x="3" y="366"/>
                    <a:pt x="8" y="391"/>
                  </a:cubicBezTo>
                  <a:cubicBezTo>
                    <a:pt x="10" y="399"/>
                    <a:pt x="14" y="405"/>
                    <a:pt x="19" y="410"/>
                  </a:cubicBezTo>
                  <a:cubicBezTo>
                    <a:pt x="24" y="414"/>
                    <a:pt x="31" y="417"/>
                    <a:pt x="38" y="417"/>
                  </a:cubicBezTo>
                  <a:cubicBezTo>
                    <a:pt x="39" y="417"/>
                    <a:pt x="39" y="417"/>
                    <a:pt x="39" y="417"/>
                  </a:cubicBezTo>
                  <a:cubicBezTo>
                    <a:pt x="47" y="416"/>
                    <a:pt x="55" y="413"/>
                    <a:pt x="61" y="408"/>
                  </a:cubicBezTo>
                  <a:cubicBezTo>
                    <a:pt x="62" y="407"/>
                    <a:pt x="62" y="407"/>
                    <a:pt x="63" y="406"/>
                  </a:cubicBezTo>
                  <a:cubicBezTo>
                    <a:pt x="64" y="440"/>
                    <a:pt x="71" y="476"/>
                    <a:pt x="81" y="516"/>
                  </a:cubicBezTo>
                  <a:cubicBezTo>
                    <a:pt x="91" y="560"/>
                    <a:pt x="103" y="607"/>
                    <a:pt x="113" y="660"/>
                  </a:cubicBezTo>
                  <a:cubicBezTo>
                    <a:pt x="115" y="670"/>
                    <a:pt x="120" y="678"/>
                    <a:pt x="127" y="683"/>
                  </a:cubicBezTo>
                  <a:cubicBezTo>
                    <a:pt x="134" y="688"/>
                    <a:pt x="142" y="691"/>
                    <a:pt x="151" y="691"/>
                  </a:cubicBezTo>
                  <a:cubicBezTo>
                    <a:pt x="159" y="691"/>
                    <a:pt x="167" y="688"/>
                    <a:pt x="173" y="683"/>
                  </a:cubicBezTo>
                  <a:cubicBezTo>
                    <a:pt x="175" y="681"/>
                    <a:pt x="176" y="680"/>
                    <a:pt x="178" y="678"/>
                  </a:cubicBezTo>
                  <a:cubicBezTo>
                    <a:pt x="179" y="680"/>
                    <a:pt x="180" y="681"/>
                    <a:pt x="182" y="683"/>
                  </a:cubicBezTo>
                  <a:cubicBezTo>
                    <a:pt x="188" y="688"/>
                    <a:pt x="196" y="691"/>
                    <a:pt x="205" y="691"/>
                  </a:cubicBezTo>
                  <a:cubicBezTo>
                    <a:pt x="213" y="691"/>
                    <a:pt x="221" y="688"/>
                    <a:pt x="228" y="683"/>
                  </a:cubicBezTo>
                  <a:cubicBezTo>
                    <a:pt x="235" y="678"/>
                    <a:pt x="240" y="670"/>
                    <a:pt x="242" y="660"/>
                  </a:cubicBezTo>
                  <a:cubicBezTo>
                    <a:pt x="252" y="607"/>
                    <a:pt x="264" y="560"/>
                    <a:pt x="274" y="516"/>
                  </a:cubicBezTo>
                  <a:cubicBezTo>
                    <a:pt x="284" y="476"/>
                    <a:pt x="291" y="440"/>
                    <a:pt x="292" y="406"/>
                  </a:cubicBezTo>
                  <a:cubicBezTo>
                    <a:pt x="293" y="406"/>
                    <a:pt x="293" y="407"/>
                    <a:pt x="294" y="408"/>
                  </a:cubicBezTo>
                  <a:cubicBezTo>
                    <a:pt x="300" y="413"/>
                    <a:pt x="308" y="416"/>
                    <a:pt x="316" y="417"/>
                  </a:cubicBezTo>
                  <a:cubicBezTo>
                    <a:pt x="317" y="417"/>
                    <a:pt x="317" y="417"/>
                    <a:pt x="317" y="417"/>
                  </a:cubicBezTo>
                  <a:cubicBezTo>
                    <a:pt x="324" y="417"/>
                    <a:pt x="331" y="414"/>
                    <a:pt x="336" y="410"/>
                  </a:cubicBezTo>
                  <a:cubicBezTo>
                    <a:pt x="341" y="405"/>
                    <a:pt x="345" y="399"/>
                    <a:pt x="347" y="391"/>
                  </a:cubicBezTo>
                  <a:cubicBezTo>
                    <a:pt x="352" y="366"/>
                    <a:pt x="355" y="341"/>
                    <a:pt x="355" y="317"/>
                  </a:cubicBezTo>
                  <a:cubicBezTo>
                    <a:pt x="355" y="292"/>
                    <a:pt x="352" y="267"/>
                    <a:pt x="345" y="242"/>
                  </a:cubicBezTo>
                  <a:cubicBezTo>
                    <a:pt x="338" y="221"/>
                    <a:pt x="331" y="203"/>
                    <a:pt x="322" y="188"/>
                  </a:cubicBezTo>
                  <a:close/>
                  <a:moveTo>
                    <a:pt x="139" y="66"/>
                  </a:moveTo>
                  <a:cubicBezTo>
                    <a:pt x="139" y="37"/>
                    <a:pt x="148" y="12"/>
                    <a:pt x="178" y="12"/>
                  </a:cubicBezTo>
                  <a:cubicBezTo>
                    <a:pt x="207" y="12"/>
                    <a:pt x="216" y="37"/>
                    <a:pt x="216" y="66"/>
                  </a:cubicBezTo>
                  <a:cubicBezTo>
                    <a:pt x="216" y="92"/>
                    <a:pt x="204" y="120"/>
                    <a:pt x="178" y="120"/>
                  </a:cubicBezTo>
                  <a:cubicBezTo>
                    <a:pt x="151" y="120"/>
                    <a:pt x="139" y="92"/>
                    <a:pt x="139" y="66"/>
                  </a:cubicBezTo>
                  <a:close/>
                  <a:moveTo>
                    <a:pt x="335" y="388"/>
                  </a:moveTo>
                  <a:cubicBezTo>
                    <a:pt x="334" y="394"/>
                    <a:pt x="331" y="398"/>
                    <a:pt x="328" y="400"/>
                  </a:cubicBezTo>
                  <a:cubicBezTo>
                    <a:pt x="325" y="403"/>
                    <a:pt x="321" y="405"/>
                    <a:pt x="317" y="405"/>
                  </a:cubicBezTo>
                  <a:cubicBezTo>
                    <a:pt x="316" y="405"/>
                    <a:pt x="316" y="405"/>
                    <a:pt x="316" y="405"/>
                  </a:cubicBezTo>
                  <a:cubicBezTo>
                    <a:pt x="311" y="404"/>
                    <a:pt x="306" y="403"/>
                    <a:pt x="302" y="399"/>
                  </a:cubicBezTo>
                  <a:cubicBezTo>
                    <a:pt x="298" y="395"/>
                    <a:pt x="295" y="389"/>
                    <a:pt x="294" y="382"/>
                  </a:cubicBezTo>
                  <a:cubicBezTo>
                    <a:pt x="294" y="381"/>
                    <a:pt x="294" y="381"/>
                    <a:pt x="294" y="381"/>
                  </a:cubicBezTo>
                  <a:cubicBezTo>
                    <a:pt x="302" y="367"/>
                    <a:pt x="305" y="351"/>
                    <a:pt x="305" y="334"/>
                  </a:cubicBezTo>
                  <a:cubicBezTo>
                    <a:pt x="305" y="308"/>
                    <a:pt x="298" y="281"/>
                    <a:pt x="290" y="258"/>
                  </a:cubicBezTo>
                  <a:cubicBezTo>
                    <a:pt x="286" y="246"/>
                    <a:pt x="282" y="235"/>
                    <a:pt x="279" y="226"/>
                  </a:cubicBezTo>
                  <a:cubicBezTo>
                    <a:pt x="275" y="217"/>
                    <a:pt x="272" y="209"/>
                    <a:pt x="271" y="204"/>
                  </a:cubicBezTo>
                  <a:cubicBezTo>
                    <a:pt x="270" y="201"/>
                    <a:pt x="267" y="199"/>
                    <a:pt x="264" y="200"/>
                  </a:cubicBezTo>
                  <a:cubicBezTo>
                    <a:pt x="260" y="201"/>
                    <a:pt x="259" y="204"/>
                    <a:pt x="259" y="208"/>
                  </a:cubicBezTo>
                  <a:cubicBezTo>
                    <a:pt x="261" y="213"/>
                    <a:pt x="264" y="221"/>
                    <a:pt x="268" y="230"/>
                  </a:cubicBezTo>
                  <a:cubicBezTo>
                    <a:pt x="273" y="244"/>
                    <a:pt x="279" y="261"/>
                    <a:pt x="284" y="279"/>
                  </a:cubicBezTo>
                  <a:cubicBezTo>
                    <a:pt x="289" y="297"/>
                    <a:pt x="293" y="316"/>
                    <a:pt x="293" y="334"/>
                  </a:cubicBezTo>
                  <a:cubicBezTo>
                    <a:pt x="293" y="351"/>
                    <a:pt x="290" y="366"/>
                    <a:pt x="281" y="378"/>
                  </a:cubicBezTo>
                  <a:cubicBezTo>
                    <a:pt x="281" y="379"/>
                    <a:pt x="281" y="380"/>
                    <a:pt x="281" y="381"/>
                  </a:cubicBezTo>
                  <a:cubicBezTo>
                    <a:pt x="280" y="382"/>
                    <a:pt x="280" y="383"/>
                    <a:pt x="280" y="384"/>
                  </a:cubicBezTo>
                  <a:cubicBezTo>
                    <a:pt x="280" y="388"/>
                    <a:pt x="280" y="392"/>
                    <a:pt x="280" y="397"/>
                  </a:cubicBezTo>
                  <a:cubicBezTo>
                    <a:pt x="280" y="432"/>
                    <a:pt x="273" y="470"/>
                    <a:pt x="263" y="514"/>
                  </a:cubicBezTo>
                  <a:cubicBezTo>
                    <a:pt x="253" y="557"/>
                    <a:pt x="240" y="605"/>
                    <a:pt x="230" y="658"/>
                  </a:cubicBezTo>
                  <a:cubicBezTo>
                    <a:pt x="229" y="665"/>
                    <a:pt x="225" y="670"/>
                    <a:pt x="221" y="674"/>
                  </a:cubicBezTo>
                  <a:cubicBezTo>
                    <a:pt x="216" y="677"/>
                    <a:pt x="210" y="679"/>
                    <a:pt x="205" y="679"/>
                  </a:cubicBezTo>
                  <a:cubicBezTo>
                    <a:pt x="199" y="679"/>
                    <a:pt x="194" y="677"/>
                    <a:pt x="190" y="674"/>
                  </a:cubicBezTo>
                  <a:cubicBezTo>
                    <a:pt x="186" y="671"/>
                    <a:pt x="184" y="666"/>
                    <a:pt x="184" y="658"/>
                  </a:cubicBezTo>
                  <a:cubicBezTo>
                    <a:pt x="184" y="401"/>
                    <a:pt x="184" y="401"/>
                    <a:pt x="184" y="401"/>
                  </a:cubicBezTo>
                  <a:cubicBezTo>
                    <a:pt x="184" y="398"/>
                    <a:pt x="181" y="395"/>
                    <a:pt x="178" y="395"/>
                  </a:cubicBezTo>
                  <a:cubicBezTo>
                    <a:pt x="174" y="395"/>
                    <a:pt x="172" y="398"/>
                    <a:pt x="172" y="401"/>
                  </a:cubicBezTo>
                  <a:cubicBezTo>
                    <a:pt x="172" y="658"/>
                    <a:pt x="172" y="658"/>
                    <a:pt x="172" y="658"/>
                  </a:cubicBezTo>
                  <a:cubicBezTo>
                    <a:pt x="172" y="666"/>
                    <a:pt x="169" y="671"/>
                    <a:pt x="165" y="674"/>
                  </a:cubicBezTo>
                  <a:cubicBezTo>
                    <a:pt x="162" y="677"/>
                    <a:pt x="156" y="679"/>
                    <a:pt x="151" y="679"/>
                  </a:cubicBezTo>
                  <a:cubicBezTo>
                    <a:pt x="145" y="679"/>
                    <a:pt x="139" y="677"/>
                    <a:pt x="134" y="674"/>
                  </a:cubicBezTo>
                  <a:cubicBezTo>
                    <a:pt x="130" y="670"/>
                    <a:pt x="126" y="665"/>
                    <a:pt x="125" y="658"/>
                  </a:cubicBezTo>
                  <a:cubicBezTo>
                    <a:pt x="115" y="605"/>
                    <a:pt x="102" y="557"/>
                    <a:pt x="92" y="514"/>
                  </a:cubicBezTo>
                  <a:cubicBezTo>
                    <a:pt x="82" y="470"/>
                    <a:pt x="74" y="432"/>
                    <a:pt x="74" y="397"/>
                  </a:cubicBezTo>
                  <a:cubicBezTo>
                    <a:pt x="74" y="392"/>
                    <a:pt x="75" y="388"/>
                    <a:pt x="75" y="384"/>
                  </a:cubicBezTo>
                  <a:cubicBezTo>
                    <a:pt x="75" y="383"/>
                    <a:pt x="75" y="383"/>
                    <a:pt x="75" y="383"/>
                  </a:cubicBezTo>
                  <a:cubicBezTo>
                    <a:pt x="75" y="383"/>
                    <a:pt x="75" y="383"/>
                    <a:pt x="75" y="383"/>
                  </a:cubicBezTo>
                  <a:cubicBezTo>
                    <a:pt x="75" y="383"/>
                    <a:pt x="75" y="382"/>
                    <a:pt x="75" y="382"/>
                  </a:cubicBezTo>
                  <a:cubicBezTo>
                    <a:pt x="75" y="382"/>
                    <a:pt x="75" y="382"/>
                    <a:pt x="75" y="382"/>
                  </a:cubicBezTo>
                  <a:cubicBezTo>
                    <a:pt x="75" y="381"/>
                    <a:pt x="75" y="381"/>
                    <a:pt x="74" y="381"/>
                  </a:cubicBezTo>
                  <a:cubicBezTo>
                    <a:pt x="74" y="381"/>
                    <a:pt x="74" y="381"/>
                    <a:pt x="74" y="381"/>
                  </a:cubicBezTo>
                  <a:cubicBezTo>
                    <a:pt x="74" y="380"/>
                    <a:pt x="74" y="380"/>
                    <a:pt x="74" y="380"/>
                  </a:cubicBezTo>
                  <a:cubicBezTo>
                    <a:pt x="74" y="380"/>
                    <a:pt x="74" y="380"/>
                    <a:pt x="74" y="380"/>
                  </a:cubicBezTo>
                  <a:cubicBezTo>
                    <a:pt x="66" y="368"/>
                    <a:pt x="62" y="352"/>
                    <a:pt x="62" y="335"/>
                  </a:cubicBezTo>
                  <a:cubicBezTo>
                    <a:pt x="62" y="311"/>
                    <a:pt x="69" y="284"/>
                    <a:pt x="77" y="261"/>
                  </a:cubicBezTo>
                  <a:cubicBezTo>
                    <a:pt x="80" y="250"/>
                    <a:pt x="84" y="239"/>
                    <a:pt x="88" y="230"/>
                  </a:cubicBezTo>
                  <a:cubicBezTo>
                    <a:pt x="91" y="221"/>
                    <a:pt x="94" y="213"/>
                    <a:pt x="96" y="208"/>
                  </a:cubicBezTo>
                  <a:cubicBezTo>
                    <a:pt x="97" y="204"/>
                    <a:pt x="95" y="201"/>
                    <a:pt x="92" y="200"/>
                  </a:cubicBezTo>
                  <a:cubicBezTo>
                    <a:pt x="89" y="199"/>
                    <a:pt x="85" y="201"/>
                    <a:pt x="84" y="204"/>
                  </a:cubicBezTo>
                  <a:cubicBezTo>
                    <a:pt x="83" y="209"/>
                    <a:pt x="80" y="216"/>
                    <a:pt x="77" y="226"/>
                  </a:cubicBezTo>
                  <a:cubicBezTo>
                    <a:pt x="71" y="239"/>
                    <a:pt x="65" y="257"/>
                    <a:pt x="60" y="276"/>
                  </a:cubicBezTo>
                  <a:cubicBezTo>
                    <a:pt x="54" y="295"/>
                    <a:pt x="50" y="315"/>
                    <a:pt x="50" y="335"/>
                  </a:cubicBezTo>
                  <a:cubicBezTo>
                    <a:pt x="50" y="352"/>
                    <a:pt x="53" y="368"/>
                    <a:pt x="61" y="382"/>
                  </a:cubicBezTo>
                  <a:cubicBezTo>
                    <a:pt x="60" y="390"/>
                    <a:pt x="57" y="395"/>
                    <a:pt x="53" y="399"/>
                  </a:cubicBezTo>
                  <a:cubicBezTo>
                    <a:pt x="49" y="403"/>
                    <a:pt x="44" y="404"/>
                    <a:pt x="39" y="405"/>
                  </a:cubicBezTo>
                  <a:cubicBezTo>
                    <a:pt x="38" y="405"/>
                    <a:pt x="38" y="405"/>
                    <a:pt x="38" y="405"/>
                  </a:cubicBezTo>
                  <a:cubicBezTo>
                    <a:pt x="34" y="405"/>
                    <a:pt x="30" y="403"/>
                    <a:pt x="27" y="400"/>
                  </a:cubicBezTo>
                  <a:cubicBezTo>
                    <a:pt x="24" y="398"/>
                    <a:pt x="21" y="394"/>
                    <a:pt x="20" y="388"/>
                  </a:cubicBezTo>
                  <a:cubicBezTo>
                    <a:pt x="15" y="364"/>
                    <a:pt x="12" y="340"/>
                    <a:pt x="12" y="317"/>
                  </a:cubicBezTo>
                  <a:cubicBezTo>
                    <a:pt x="12" y="293"/>
                    <a:pt x="15" y="269"/>
                    <a:pt x="22" y="245"/>
                  </a:cubicBezTo>
                  <a:cubicBezTo>
                    <a:pt x="28" y="225"/>
                    <a:pt x="35" y="208"/>
                    <a:pt x="43" y="194"/>
                  </a:cubicBezTo>
                  <a:cubicBezTo>
                    <a:pt x="55" y="172"/>
                    <a:pt x="70" y="158"/>
                    <a:pt x="88" y="147"/>
                  </a:cubicBezTo>
                  <a:cubicBezTo>
                    <a:pt x="105" y="136"/>
                    <a:pt x="126" y="129"/>
                    <a:pt x="151" y="124"/>
                  </a:cubicBezTo>
                  <a:cubicBezTo>
                    <a:pt x="159" y="130"/>
                    <a:pt x="168" y="132"/>
                    <a:pt x="178" y="132"/>
                  </a:cubicBezTo>
                  <a:cubicBezTo>
                    <a:pt x="187" y="132"/>
                    <a:pt x="196" y="130"/>
                    <a:pt x="204" y="124"/>
                  </a:cubicBezTo>
                  <a:cubicBezTo>
                    <a:pt x="220" y="127"/>
                    <a:pt x="235" y="131"/>
                    <a:pt x="248" y="137"/>
                  </a:cubicBezTo>
                  <a:cubicBezTo>
                    <a:pt x="268" y="146"/>
                    <a:pt x="285" y="157"/>
                    <a:pt x="299" y="174"/>
                  </a:cubicBezTo>
                  <a:cubicBezTo>
                    <a:pt x="313" y="192"/>
                    <a:pt x="324" y="214"/>
                    <a:pt x="333" y="245"/>
                  </a:cubicBezTo>
                  <a:cubicBezTo>
                    <a:pt x="340" y="269"/>
                    <a:pt x="343" y="293"/>
                    <a:pt x="343" y="317"/>
                  </a:cubicBezTo>
                  <a:cubicBezTo>
                    <a:pt x="343" y="340"/>
                    <a:pt x="340" y="364"/>
                    <a:pt x="335" y="388"/>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ED626D48-B395-7C5C-197D-08DB1C051B7C}"/>
                </a:ext>
              </a:extLst>
            </p:cNvPr>
            <p:cNvSpPr>
              <a:spLocks noEditPoints="1"/>
            </p:cNvSpPr>
            <p:nvPr/>
          </p:nvSpPr>
          <p:spPr bwMode="auto">
            <a:xfrm>
              <a:off x="5473026" y="4111299"/>
              <a:ext cx="555355" cy="1148296"/>
            </a:xfrm>
            <a:custGeom>
              <a:avLst/>
              <a:gdLst>
                <a:gd name="T0" fmla="*/ 49 w 334"/>
                <a:gd name="T1" fmla="*/ 420 h 690"/>
                <a:gd name="T2" fmla="*/ 79 w 334"/>
                <a:gd name="T3" fmla="*/ 517 h 690"/>
                <a:gd name="T4" fmla="*/ 119 w 334"/>
                <a:gd name="T5" fmla="*/ 683 h 690"/>
                <a:gd name="T6" fmla="*/ 163 w 334"/>
                <a:gd name="T7" fmla="*/ 682 h 690"/>
                <a:gd name="T8" fmla="*/ 171 w 334"/>
                <a:gd name="T9" fmla="*/ 682 h 690"/>
                <a:gd name="T10" fmla="*/ 215 w 334"/>
                <a:gd name="T11" fmla="*/ 683 h 690"/>
                <a:gd name="T12" fmla="*/ 255 w 334"/>
                <a:gd name="T13" fmla="*/ 516 h 690"/>
                <a:gd name="T14" fmla="*/ 285 w 334"/>
                <a:gd name="T15" fmla="*/ 420 h 690"/>
                <a:gd name="T16" fmla="*/ 320 w 334"/>
                <a:gd name="T17" fmla="*/ 400 h 690"/>
                <a:gd name="T18" fmla="*/ 327 w 334"/>
                <a:gd name="T19" fmla="*/ 249 h 690"/>
                <a:gd name="T20" fmla="*/ 261 w 334"/>
                <a:gd name="T21" fmla="*/ 138 h 690"/>
                <a:gd name="T22" fmla="*/ 217 w 334"/>
                <a:gd name="T23" fmla="*/ 66 h 690"/>
                <a:gd name="T24" fmla="*/ 117 w 334"/>
                <a:gd name="T25" fmla="*/ 66 h 690"/>
                <a:gd name="T26" fmla="*/ 94 w 334"/>
                <a:gd name="T27" fmla="*/ 127 h 690"/>
                <a:gd name="T28" fmla="*/ 7 w 334"/>
                <a:gd name="T29" fmla="*/ 249 h 690"/>
                <a:gd name="T30" fmla="*/ 14 w 334"/>
                <a:gd name="T31" fmla="*/ 400 h 690"/>
                <a:gd name="T32" fmla="*/ 129 w 334"/>
                <a:gd name="T33" fmla="*/ 66 h 690"/>
                <a:gd name="T34" fmla="*/ 205 w 334"/>
                <a:gd name="T35" fmla="*/ 66 h 690"/>
                <a:gd name="T36" fmla="*/ 129 w 334"/>
                <a:gd name="T37" fmla="*/ 66 h 690"/>
                <a:gd name="T38" fmla="*/ 37 w 334"/>
                <a:gd name="T39" fmla="*/ 197 h 690"/>
                <a:gd name="T40" fmla="*/ 144 w 334"/>
                <a:gd name="T41" fmla="*/ 125 h 690"/>
                <a:gd name="T42" fmla="*/ 167 w 334"/>
                <a:gd name="T43" fmla="*/ 132 h 690"/>
                <a:gd name="T44" fmla="*/ 190 w 334"/>
                <a:gd name="T45" fmla="*/ 125 h 690"/>
                <a:gd name="T46" fmla="*/ 285 w 334"/>
                <a:gd name="T47" fmla="*/ 177 h 690"/>
                <a:gd name="T48" fmla="*/ 322 w 334"/>
                <a:gd name="T49" fmla="*/ 311 h 690"/>
                <a:gd name="T50" fmla="*/ 292 w 334"/>
                <a:gd name="T51" fmla="*/ 409 h 690"/>
                <a:gd name="T52" fmla="*/ 274 w 334"/>
                <a:gd name="T53" fmla="*/ 400 h 690"/>
                <a:gd name="T54" fmla="*/ 289 w 334"/>
                <a:gd name="T55" fmla="*/ 331 h 690"/>
                <a:gd name="T56" fmla="*/ 266 w 334"/>
                <a:gd name="T57" fmla="*/ 246 h 690"/>
                <a:gd name="T58" fmla="*/ 256 w 334"/>
                <a:gd name="T59" fmla="*/ 210 h 690"/>
                <a:gd name="T60" fmla="*/ 244 w 334"/>
                <a:gd name="T61" fmla="*/ 210 h 690"/>
                <a:gd name="T62" fmla="*/ 266 w 334"/>
                <a:gd name="T63" fmla="*/ 283 h 690"/>
                <a:gd name="T64" fmla="*/ 258 w 334"/>
                <a:gd name="T65" fmla="*/ 375 h 690"/>
                <a:gd name="T66" fmla="*/ 256 w 334"/>
                <a:gd name="T67" fmla="*/ 377 h 690"/>
                <a:gd name="T68" fmla="*/ 256 w 334"/>
                <a:gd name="T69" fmla="*/ 379 h 690"/>
                <a:gd name="T70" fmla="*/ 256 w 334"/>
                <a:gd name="T71" fmla="*/ 380 h 690"/>
                <a:gd name="T72" fmla="*/ 256 w 334"/>
                <a:gd name="T73" fmla="*/ 382 h 690"/>
                <a:gd name="T74" fmla="*/ 256 w 334"/>
                <a:gd name="T75" fmla="*/ 386 h 690"/>
                <a:gd name="T76" fmla="*/ 217 w 334"/>
                <a:gd name="T77" fmla="*/ 659 h 690"/>
                <a:gd name="T78" fmla="*/ 193 w 334"/>
                <a:gd name="T79" fmla="*/ 678 h 690"/>
                <a:gd name="T80" fmla="*/ 173 w 334"/>
                <a:gd name="T81" fmla="*/ 659 h 690"/>
                <a:gd name="T82" fmla="*/ 167 w 334"/>
                <a:gd name="T83" fmla="*/ 395 h 690"/>
                <a:gd name="T84" fmla="*/ 161 w 334"/>
                <a:gd name="T85" fmla="*/ 659 h 690"/>
                <a:gd name="T86" fmla="*/ 141 w 334"/>
                <a:gd name="T87" fmla="*/ 678 h 690"/>
                <a:gd name="T88" fmla="*/ 117 w 334"/>
                <a:gd name="T89" fmla="*/ 659 h 690"/>
                <a:gd name="T90" fmla="*/ 78 w 334"/>
                <a:gd name="T91" fmla="*/ 388 h 690"/>
                <a:gd name="T92" fmla="*/ 78 w 334"/>
                <a:gd name="T93" fmla="*/ 381 h 690"/>
                <a:gd name="T94" fmla="*/ 78 w 334"/>
                <a:gd name="T95" fmla="*/ 380 h 690"/>
                <a:gd name="T96" fmla="*/ 78 w 334"/>
                <a:gd name="T97" fmla="*/ 379 h 690"/>
                <a:gd name="T98" fmla="*/ 77 w 334"/>
                <a:gd name="T99" fmla="*/ 378 h 690"/>
                <a:gd name="T100" fmla="*/ 76 w 334"/>
                <a:gd name="T101" fmla="*/ 377 h 690"/>
                <a:gd name="T102" fmla="*/ 57 w 334"/>
                <a:gd name="T103" fmla="*/ 331 h 690"/>
                <a:gd name="T104" fmla="*/ 80 w 334"/>
                <a:gd name="T105" fmla="*/ 250 h 690"/>
                <a:gd name="T106" fmla="*/ 91 w 334"/>
                <a:gd name="T107" fmla="*/ 210 h 690"/>
                <a:gd name="T108" fmla="*/ 79 w 334"/>
                <a:gd name="T109" fmla="*/ 210 h 690"/>
                <a:gd name="T110" fmla="*/ 56 w 334"/>
                <a:gd name="T111" fmla="*/ 279 h 690"/>
                <a:gd name="T112" fmla="*/ 51 w 334"/>
                <a:gd name="T113" fmla="*/ 361 h 690"/>
                <a:gd name="T114" fmla="*/ 60 w 334"/>
                <a:gd name="T115" fmla="*/ 400 h 690"/>
                <a:gd name="T116" fmla="*/ 42 w 334"/>
                <a:gd name="T117" fmla="*/ 409 h 690"/>
                <a:gd name="T118" fmla="*/ 12 w 334"/>
                <a:gd name="T119" fmla="*/ 31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690">
                  <a:moveTo>
                    <a:pt x="42" y="421"/>
                  </a:moveTo>
                  <a:cubicBezTo>
                    <a:pt x="45" y="421"/>
                    <a:pt x="47" y="421"/>
                    <a:pt x="49" y="420"/>
                  </a:cubicBezTo>
                  <a:cubicBezTo>
                    <a:pt x="56" y="419"/>
                    <a:pt x="62" y="415"/>
                    <a:pt x="67" y="410"/>
                  </a:cubicBezTo>
                  <a:cubicBezTo>
                    <a:pt x="69" y="439"/>
                    <a:pt x="73" y="477"/>
                    <a:pt x="79" y="517"/>
                  </a:cubicBezTo>
                  <a:cubicBezTo>
                    <a:pt x="86" y="568"/>
                    <a:pt x="96" y="622"/>
                    <a:pt x="105" y="661"/>
                  </a:cubicBezTo>
                  <a:cubicBezTo>
                    <a:pt x="107" y="671"/>
                    <a:pt x="113" y="678"/>
                    <a:pt x="119" y="683"/>
                  </a:cubicBezTo>
                  <a:cubicBezTo>
                    <a:pt x="126" y="688"/>
                    <a:pt x="134" y="690"/>
                    <a:pt x="141" y="690"/>
                  </a:cubicBezTo>
                  <a:cubicBezTo>
                    <a:pt x="149" y="690"/>
                    <a:pt x="157" y="688"/>
                    <a:pt x="163" y="682"/>
                  </a:cubicBezTo>
                  <a:cubicBezTo>
                    <a:pt x="165" y="681"/>
                    <a:pt x="166" y="680"/>
                    <a:pt x="167" y="678"/>
                  </a:cubicBezTo>
                  <a:cubicBezTo>
                    <a:pt x="168" y="680"/>
                    <a:pt x="170" y="681"/>
                    <a:pt x="171" y="682"/>
                  </a:cubicBezTo>
                  <a:cubicBezTo>
                    <a:pt x="177" y="688"/>
                    <a:pt x="185" y="690"/>
                    <a:pt x="193" y="690"/>
                  </a:cubicBezTo>
                  <a:cubicBezTo>
                    <a:pt x="201" y="690"/>
                    <a:pt x="208" y="688"/>
                    <a:pt x="215" y="683"/>
                  </a:cubicBezTo>
                  <a:cubicBezTo>
                    <a:pt x="222" y="678"/>
                    <a:pt x="227" y="671"/>
                    <a:pt x="229" y="661"/>
                  </a:cubicBezTo>
                  <a:cubicBezTo>
                    <a:pt x="238" y="622"/>
                    <a:pt x="248" y="568"/>
                    <a:pt x="255" y="516"/>
                  </a:cubicBezTo>
                  <a:cubicBezTo>
                    <a:pt x="261" y="477"/>
                    <a:pt x="265" y="439"/>
                    <a:pt x="267" y="410"/>
                  </a:cubicBezTo>
                  <a:cubicBezTo>
                    <a:pt x="272" y="415"/>
                    <a:pt x="278" y="419"/>
                    <a:pt x="285" y="420"/>
                  </a:cubicBezTo>
                  <a:cubicBezTo>
                    <a:pt x="287" y="421"/>
                    <a:pt x="289" y="421"/>
                    <a:pt x="292" y="421"/>
                  </a:cubicBezTo>
                  <a:cubicBezTo>
                    <a:pt x="305" y="421"/>
                    <a:pt x="317" y="413"/>
                    <a:pt x="320" y="400"/>
                  </a:cubicBezTo>
                  <a:cubicBezTo>
                    <a:pt x="329" y="371"/>
                    <a:pt x="334" y="341"/>
                    <a:pt x="334" y="311"/>
                  </a:cubicBezTo>
                  <a:cubicBezTo>
                    <a:pt x="334" y="290"/>
                    <a:pt x="332" y="269"/>
                    <a:pt x="327" y="249"/>
                  </a:cubicBezTo>
                  <a:cubicBezTo>
                    <a:pt x="322" y="226"/>
                    <a:pt x="315" y="207"/>
                    <a:pt x="307" y="192"/>
                  </a:cubicBezTo>
                  <a:cubicBezTo>
                    <a:pt x="295" y="168"/>
                    <a:pt x="280" y="151"/>
                    <a:pt x="261" y="138"/>
                  </a:cubicBezTo>
                  <a:cubicBezTo>
                    <a:pt x="244" y="127"/>
                    <a:pt x="224" y="120"/>
                    <a:pt x="201" y="115"/>
                  </a:cubicBezTo>
                  <a:cubicBezTo>
                    <a:pt x="212" y="101"/>
                    <a:pt x="217" y="82"/>
                    <a:pt x="217" y="66"/>
                  </a:cubicBezTo>
                  <a:cubicBezTo>
                    <a:pt x="217" y="30"/>
                    <a:pt x="203" y="0"/>
                    <a:pt x="167" y="0"/>
                  </a:cubicBezTo>
                  <a:cubicBezTo>
                    <a:pt x="131" y="0"/>
                    <a:pt x="117" y="30"/>
                    <a:pt x="117" y="66"/>
                  </a:cubicBezTo>
                  <a:cubicBezTo>
                    <a:pt x="117" y="83"/>
                    <a:pt x="122" y="101"/>
                    <a:pt x="133" y="115"/>
                  </a:cubicBezTo>
                  <a:cubicBezTo>
                    <a:pt x="119" y="118"/>
                    <a:pt x="106" y="122"/>
                    <a:pt x="94" y="127"/>
                  </a:cubicBezTo>
                  <a:cubicBezTo>
                    <a:pt x="72" y="137"/>
                    <a:pt x="54" y="150"/>
                    <a:pt x="40" y="170"/>
                  </a:cubicBezTo>
                  <a:cubicBezTo>
                    <a:pt x="26" y="190"/>
                    <a:pt x="15" y="215"/>
                    <a:pt x="7" y="249"/>
                  </a:cubicBezTo>
                  <a:cubicBezTo>
                    <a:pt x="2" y="269"/>
                    <a:pt x="0" y="290"/>
                    <a:pt x="0" y="311"/>
                  </a:cubicBezTo>
                  <a:cubicBezTo>
                    <a:pt x="0" y="341"/>
                    <a:pt x="5" y="371"/>
                    <a:pt x="14" y="400"/>
                  </a:cubicBezTo>
                  <a:cubicBezTo>
                    <a:pt x="18" y="413"/>
                    <a:pt x="29" y="421"/>
                    <a:pt x="42" y="421"/>
                  </a:cubicBezTo>
                  <a:close/>
                  <a:moveTo>
                    <a:pt x="129" y="66"/>
                  </a:moveTo>
                  <a:cubicBezTo>
                    <a:pt x="129" y="37"/>
                    <a:pt x="138" y="12"/>
                    <a:pt x="167" y="12"/>
                  </a:cubicBezTo>
                  <a:cubicBezTo>
                    <a:pt x="196" y="12"/>
                    <a:pt x="205" y="37"/>
                    <a:pt x="205" y="66"/>
                  </a:cubicBezTo>
                  <a:cubicBezTo>
                    <a:pt x="205" y="90"/>
                    <a:pt x="192" y="120"/>
                    <a:pt x="167" y="120"/>
                  </a:cubicBezTo>
                  <a:cubicBezTo>
                    <a:pt x="142" y="120"/>
                    <a:pt x="129" y="90"/>
                    <a:pt x="129" y="66"/>
                  </a:cubicBezTo>
                  <a:close/>
                  <a:moveTo>
                    <a:pt x="19" y="251"/>
                  </a:moveTo>
                  <a:cubicBezTo>
                    <a:pt x="24" y="230"/>
                    <a:pt x="30" y="212"/>
                    <a:pt x="37" y="197"/>
                  </a:cubicBezTo>
                  <a:cubicBezTo>
                    <a:pt x="49" y="175"/>
                    <a:pt x="62" y="160"/>
                    <a:pt x="80" y="148"/>
                  </a:cubicBezTo>
                  <a:cubicBezTo>
                    <a:pt x="97" y="137"/>
                    <a:pt x="118" y="130"/>
                    <a:pt x="144" y="125"/>
                  </a:cubicBezTo>
                  <a:cubicBezTo>
                    <a:pt x="144" y="125"/>
                    <a:pt x="144" y="125"/>
                    <a:pt x="145" y="125"/>
                  </a:cubicBezTo>
                  <a:cubicBezTo>
                    <a:pt x="151" y="130"/>
                    <a:pt x="159" y="132"/>
                    <a:pt x="167" y="132"/>
                  </a:cubicBezTo>
                  <a:cubicBezTo>
                    <a:pt x="176" y="132"/>
                    <a:pt x="183" y="130"/>
                    <a:pt x="190" y="125"/>
                  </a:cubicBezTo>
                  <a:cubicBezTo>
                    <a:pt x="190" y="125"/>
                    <a:pt x="190" y="125"/>
                    <a:pt x="190" y="125"/>
                  </a:cubicBezTo>
                  <a:cubicBezTo>
                    <a:pt x="207" y="128"/>
                    <a:pt x="222" y="133"/>
                    <a:pt x="235" y="138"/>
                  </a:cubicBezTo>
                  <a:cubicBezTo>
                    <a:pt x="256" y="147"/>
                    <a:pt x="271" y="159"/>
                    <a:pt x="285" y="177"/>
                  </a:cubicBezTo>
                  <a:cubicBezTo>
                    <a:pt x="298" y="195"/>
                    <a:pt x="308" y="219"/>
                    <a:pt x="315" y="251"/>
                  </a:cubicBezTo>
                  <a:cubicBezTo>
                    <a:pt x="320" y="271"/>
                    <a:pt x="322" y="291"/>
                    <a:pt x="322" y="311"/>
                  </a:cubicBezTo>
                  <a:cubicBezTo>
                    <a:pt x="322" y="340"/>
                    <a:pt x="318" y="368"/>
                    <a:pt x="309" y="397"/>
                  </a:cubicBezTo>
                  <a:cubicBezTo>
                    <a:pt x="307" y="404"/>
                    <a:pt x="300" y="409"/>
                    <a:pt x="292" y="409"/>
                  </a:cubicBezTo>
                  <a:cubicBezTo>
                    <a:pt x="290" y="409"/>
                    <a:pt x="289" y="409"/>
                    <a:pt x="288" y="409"/>
                  </a:cubicBezTo>
                  <a:cubicBezTo>
                    <a:pt x="282" y="408"/>
                    <a:pt x="278" y="405"/>
                    <a:pt x="274" y="400"/>
                  </a:cubicBezTo>
                  <a:cubicBezTo>
                    <a:pt x="271" y="396"/>
                    <a:pt x="268" y="390"/>
                    <a:pt x="268" y="382"/>
                  </a:cubicBezTo>
                  <a:cubicBezTo>
                    <a:pt x="282" y="368"/>
                    <a:pt x="289" y="350"/>
                    <a:pt x="289" y="331"/>
                  </a:cubicBezTo>
                  <a:cubicBezTo>
                    <a:pt x="289" y="320"/>
                    <a:pt x="286" y="308"/>
                    <a:pt x="283" y="297"/>
                  </a:cubicBezTo>
                  <a:cubicBezTo>
                    <a:pt x="278" y="279"/>
                    <a:pt x="271" y="261"/>
                    <a:pt x="266" y="246"/>
                  </a:cubicBezTo>
                  <a:cubicBezTo>
                    <a:pt x="263" y="238"/>
                    <a:pt x="260" y="231"/>
                    <a:pt x="258" y="225"/>
                  </a:cubicBezTo>
                  <a:cubicBezTo>
                    <a:pt x="256" y="218"/>
                    <a:pt x="255" y="213"/>
                    <a:pt x="256" y="210"/>
                  </a:cubicBezTo>
                  <a:cubicBezTo>
                    <a:pt x="256" y="206"/>
                    <a:pt x="253" y="204"/>
                    <a:pt x="250" y="204"/>
                  </a:cubicBezTo>
                  <a:cubicBezTo>
                    <a:pt x="246" y="204"/>
                    <a:pt x="244" y="206"/>
                    <a:pt x="244" y="210"/>
                  </a:cubicBezTo>
                  <a:cubicBezTo>
                    <a:pt x="244" y="217"/>
                    <a:pt x="246" y="225"/>
                    <a:pt x="249" y="235"/>
                  </a:cubicBezTo>
                  <a:cubicBezTo>
                    <a:pt x="254" y="249"/>
                    <a:pt x="261" y="266"/>
                    <a:pt x="266" y="283"/>
                  </a:cubicBezTo>
                  <a:cubicBezTo>
                    <a:pt x="272" y="300"/>
                    <a:pt x="277" y="317"/>
                    <a:pt x="277" y="331"/>
                  </a:cubicBezTo>
                  <a:cubicBezTo>
                    <a:pt x="277" y="348"/>
                    <a:pt x="270" y="363"/>
                    <a:pt x="258" y="375"/>
                  </a:cubicBezTo>
                  <a:cubicBezTo>
                    <a:pt x="258" y="375"/>
                    <a:pt x="258" y="375"/>
                    <a:pt x="258" y="375"/>
                  </a:cubicBezTo>
                  <a:cubicBezTo>
                    <a:pt x="257" y="376"/>
                    <a:pt x="257" y="376"/>
                    <a:pt x="256" y="377"/>
                  </a:cubicBezTo>
                  <a:cubicBezTo>
                    <a:pt x="256" y="377"/>
                    <a:pt x="256" y="377"/>
                    <a:pt x="256" y="377"/>
                  </a:cubicBezTo>
                  <a:cubicBezTo>
                    <a:pt x="256" y="378"/>
                    <a:pt x="256" y="378"/>
                    <a:pt x="256" y="379"/>
                  </a:cubicBezTo>
                  <a:cubicBezTo>
                    <a:pt x="256" y="379"/>
                    <a:pt x="256" y="379"/>
                    <a:pt x="256" y="379"/>
                  </a:cubicBezTo>
                  <a:cubicBezTo>
                    <a:pt x="256" y="379"/>
                    <a:pt x="256" y="380"/>
                    <a:pt x="256" y="380"/>
                  </a:cubicBezTo>
                  <a:cubicBezTo>
                    <a:pt x="256" y="380"/>
                    <a:pt x="256" y="381"/>
                    <a:pt x="256" y="381"/>
                  </a:cubicBezTo>
                  <a:cubicBezTo>
                    <a:pt x="256" y="381"/>
                    <a:pt x="256" y="381"/>
                    <a:pt x="256" y="382"/>
                  </a:cubicBezTo>
                  <a:cubicBezTo>
                    <a:pt x="256" y="382"/>
                    <a:pt x="256" y="382"/>
                    <a:pt x="256" y="382"/>
                  </a:cubicBezTo>
                  <a:cubicBezTo>
                    <a:pt x="256" y="384"/>
                    <a:pt x="256" y="385"/>
                    <a:pt x="256" y="386"/>
                  </a:cubicBezTo>
                  <a:cubicBezTo>
                    <a:pt x="256" y="415"/>
                    <a:pt x="251" y="463"/>
                    <a:pt x="243" y="514"/>
                  </a:cubicBezTo>
                  <a:cubicBezTo>
                    <a:pt x="236" y="566"/>
                    <a:pt x="226" y="619"/>
                    <a:pt x="217" y="659"/>
                  </a:cubicBezTo>
                  <a:cubicBezTo>
                    <a:pt x="216" y="665"/>
                    <a:pt x="212" y="670"/>
                    <a:pt x="208" y="673"/>
                  </a:cubicBezTo>
                  <a:cubicBezTo>
                    <a:pt x="203" y="677"/>
                    <a:pt x="198" y="678"/>
                    <a:pt x="193" y="678"/>
                  </a:cubicBezTo>
                  <a:cubicBezTo>
                    <a:pt x="187" y="678"/>
                    <a:pt x="182" y="676"/>
                    <a:pt x="179" y="673"/>
                  </a:cubicBezTo>
                  <a:cubicBezTo>
                    <a:pt x="175" y="670"/>
                    <a:pt x="173" y="666"/>
                    <a:pt x="173" y="659"/>
                  </a:cubicBezTo>
                  <a:cubicBezTo>
                    <a:pt x="173" y="401"/>
                    <a:pt x="173" y="401"/>
                    <a:pt x="173" y="401"/>
                  </a:cubicBezTo>
                  <a:cubicBezTo>
                    <a:pt x="173" y="398"/>
                    <a:pt x="170" y="395"/>
                    <a:pt x="167" y="395"/>
                  </a:cubicBezTo>
                  <a:cubicBezTo>
                    <a:pt x="164" y="395"/>
                    <a:pt x="161" y="398"/>
                    <a:pt x="161" y="401"/>
                  </a:cubicBezTo>
                  <a:cubicBezTo>
                    <a:pt x="161" y="659"/>
                    <a:pt x="161" y="659"/>
                    <a:pt x="161" y="659"/>
                  </a:cubicBezTo>
                  <a:cubicBezTo>
                    <a:pt x="161" y="666"/>
                    <a:pt x="159" y="670"/>
                    <a:pt x="155" y="673"/>
                  </a:cubicBezTo>
                  <a:cubicBezTo>
                    <a:pt x="152" y="676"/>
                    <a:pt x="147" y="678"/>
                    <a:pt x="141" y="678"/>
                  </a:cubicBezTo>
                  <a:cubicBezTo>
                    <a:pt x="136" y="678"/>
                    <a:pt x="131" y="677"/>
                    <a:pt x="126" y="673"/>
                  </a:cubicBezTo>
                  <a:cubicBezTo>
                    <a:pt x="122" y="670"/>
                    <a:pt x="118" y="665"/>
                    <a:pt x="117" y="659"/>
                  </a:cubicBezTo>
                  <a:cubicBezTo>
                    <a:pt x="108" y="619"/>
                    <a:pt x="98" y="566"/>
                    <a:pt x="91" y="515"/>
                  </a:cubicBezTo>
                  <a:cubicBezTo>
                    <a:pt x="83" y="465"/>
                    <a:pt x="78" y="417"/>
                    <a:pt x="78" y="388"/>
                  </a:cubicBezTo>
                  <a:cubicBezTo>
                    <a:pt x="78" y="386"/>
                    <a:pt x="78" y="384"/>
                    <a:pt x="78" y="381"/>
                  </a:cubicBezTo>
                  <a:cubicBezTo>
                    <a:pt x="78" y="381"/>
                    <a:pt x="78" y="381"/>
                    <a:pt x="78" y="381"/>
                  </a:cubicBezTo>
                  <a:cubicBezTo>
                    <a:pt x="78" y="381"/>
                    <a:pt x="78" y="381"/>
                    <a:pt x="78" y="380"/>
                  </a:cubicBezTo>
                  <a:cubicBezTo>
                    <a:pt x="78" y="380"/>
                    <a:pt x="78" y="380"/>
                    <a:pt x="78" y="380"/>
                  </a:cubicBezTo>
                  <a:cubicBezTo>
                    <a:pt x="78" y="380"/>
                    <a:pt x="78" y="379"/>
                    <a:pt x="78" y="379"/>
                  </a:cubicBezTo>
                  <a:cubicBezTo>
                    <a:pt x="78" y="379"/>
                    <a:pt x="78" y="379"/>
                    <a:pt x="78" y="379"/>
                  </a:cubicBezTo>
                  <a:cubicBezTo>
                    <a:pt x="77" y="378"/>
                    <a:pt x="77" y="378"/>
                    <a:pt x="77" y="378"/>
                  </a:cubicBezTo>
                  <a:cubicBezTo>
                    <a:pt x="77" y="378"/>
                    <a:pt x="77" y="378"/>
                    <a:pt x="77" y="378"/>
                  </a:cubicBezTo>
                  <a:cubicBezTo>
                    <a:pt x="77" y="377"/>
                    <a:pt x="77" y="377"/>
                    <a:pt x="76" y="377"/>
                  </a:cubicBezTo>
                  <a:cubicBezTo>
                    <a:pt x="76" y="377"/>
                    <a:pt x="76" y="377"/>
                    <a:pt x="76" y="377"/>
                  </a:cubicBezTo>
                  <a:cubicBezTo>
                    <a:pt x="70" y="371"/>
                    <a:pt x="65" y="364"/>
                    <a:pt x="62" y="356"/>
                  </a:cubicBezTo>
                  <a:cubicBezTo>
                    <a:pt x="59" y="349"/>
                    <a:pt x="57" y="340"/>
                    <a:pt x="57" y="331"/>
                  </a:cubicBezTo>
                  <a:cubicBezTo>
                    <a:pt x="57" y="322"/>
                    <a:pt x="59" y="311"/>
                    <a:pt x="62" y="300"/>
                  </a:cubicBezTo>
                  <a:cubicBezTo>
                    <a:pt x="67" y="283"/>
                    <a:pt x="74" y="266"/>
                    <a:pt x="80" y="250"/>
                  </a:cubicBezTo>
                  <a:cubicBezTo>
                    <a:pt x="83" y="242"/>
                    <a:pt x="85" y="235"/>
                    <a:pt x="87" y="228"/>
                  </a:cubicBezTo>
                  <a:cubicBezTo>
                    <a:pt x="89" y="221"/>
                    <a:pt x="91" y="215"/>
                    <a:pt x="91" y="210"/>
                  </a:cubicBezTo>
                  <a:cubicBezTo>
                    <a:pt x="91" y="206"/>
                    <a:pt x="88" y="204"/>
                    <a:pt x="85" y="204"/>
                  </a:cubicBezTo>
                  <a:cubicBezTo>
                    <a:pt x="81" y="204"/>
                    <a:pt x="79" y="206"/>
                    <a:pt x="79" y="210"/>
                  </a:cubicBezTo>
                  <a:cubicBezTo>
                    <a:pt x="79" y="214"/>
                    <a:pt x="77" y="222"/>
                    <a:pt x="74" y="231"/>
                  </a:cubicBezTo>
                  <a:cubicBezTo>
                    <a:pt x="69" y="245"/>
                    <a:pt x="62" y="262"/>
                    <a:pt x="56" y="279"/>
                  </a:cubicBezTo>
                  <a:cubicBezTo>
                    <a:pt x="50" y="297"/>
                    <a:pt x="45" y="315"/>
                    <a:pt x="45" y="331"/>
                  </a:cubicBezTo>
                  <a:cubicBezTo>
                    <a:pt x="45" y="341"/>
                    <a:pt x="47" y="351"/>
                    <a:pt x="51" y="361"/>
                  </a:cubicBezTo>
                  <a:cubicBezTo>
                    <a:pt x="54" y="369"/>
                    <a:pt x="59" y="377"/>
                    <a:pt x="66" y="383"/>
                  </a:cubicBezTo>
                  <a:cubicBezTo>
                    <a:pt x="65" y="391"/>
                    <a:pt x="63" y="396"/>
                    <a:pt x="60" y="400"/>
                  </a:cubicBezTo>
                  <a:cubicBezTo>
                    <a:pt x="56" y="405"/>
                    <a:pt x="52" y="408"/>
                    <a:pt x="46" y="409"/>
                  </a:cubicBezTo>
                  <a:cubicBezTo>
                    <a:pt x="45" y="409"/>
                    <a:pt x="44" y="409"/>
                    <a:pt x="42" y="409"/>
                  </a:cubicBezTo>
                  <a:cubicBezTo>
                    <a:pt x="35" y="409"/>
                    <a:pt x="27" y="404"/>
                    <a:pt x="25" y="397"/>
                  </a:cubicBezTo>
                  <a:cubicBezTo>
                    <a:pt x="16" y="368"/>
                    <a:pt x="12" y="340"/>
                    <a:pt x="12" y="311"/>
                  </a:cubicBezTo>
                  <a:cubicBezTo>
                    <a:pt x="12" y="291"/>
                    <a:pt x="14" y="271"/>
                    <a:pt x="19" y="25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EB834223-4F6B-D80D-DCA4-2131EEBC2437}"/>
                </a:ext>
              </a:extLst>
            </p:cNvPr>
            <p:cNvSpPr>
              <a:spLocks noEditPoints="1"/>
            </p:cNvSpPr>
            <p:nvPr/>
          </p:nvSpPr>
          <p:spPr bwMode="auto">
            <a:xfrm>
              <a:off x="4891811" y="4111297"/>
              <a:ext cx="508564" cy="1148297"/>
            </a:xfrm>
            <a:custGeom>
              <a:avLst/>
              <a:gdLst>
                <a:gd name="T0" fmla="*/ 224 w 306"/>
                <a:gd name="T1" fmla="*/ 135 h 690"/>
                <a:gd name="T2" fmla="*/ 203 w 306"/>
                <a:gd name="T3" fmla="*/ 66 h 690"/>
                <a:gd name="T4" fmla="*/ 103 w 306"/>
                <a:gd name="T5" fmla="*/ 66 h 690"/>
                <a:gd name="T6" fmla="*/ 82 w 306"/>
                <a:gd name="T7" fmla="*/ 135 h 690"/>
                <a:gd name="T8" fmla="*/ 5 w 306"/>
                <a:gd name="T9" fmla="*/ 258 h 690"/>
                <a:gd name="T10" fmla="*/ 14 w 306"/>
                <a:gd name="T11" fmla="*/ 405 h 690"/>
                <a:gd name="T12" fmla="*/ 42 w 306"/>
                <a:gd name="T13" fmla="*/ 425 h 690"/>
                <a:gd name="T14" fmla="*/ 64 w 306"/>
                <a:gd name="T15" fmla="*/ 417 h 690"/>
                <a:gd name="T16" fmla="*/ 91 w 306"/>
                <a:gd name="T17" fmla="*/ 658 h 690"/>
                <a:gd name="T18" fmla="*/ 92 w 306"/>
                <a:gd name="T19" fmla="*/ 665 h 690"/>
                <a:gd name="T20" fmla="*/ 127 w 306"/>
                <a:gd name="T21" fmla="*/ 690 h 690"/>
                <a:gd name="T22" fmla="*/ 153 w 306"/>
                <a:gd name="T23" fmla="*/ 678 h 690"/>
                <a:gd name="T24" fmla="*/ 179 w 306"/>
                <a:gd name="T25" fmla="*/ 690 h 690"/>
                <a:gd name="T26" fmla="*/ 214 w 306"/>
                <a:gd name="T27" fmla="*/ 665 h 690"/>
                <a:gd name="T28" fmla="*/ 216 w 306"/>
                <a:gd name="T29" fmla="*/ 658 h 690"/>
                <a:gd name="T30" fmla="*/ 243 w 306"/>
                <a:gd name="T31" fmla="*/ 417 h 690"/>
                <a:gd name="T32" fmla="*/ 264 w 306"/>
                <a:gd name="T33" fmla="*/ 425 h 690"/>
                <a:gd name="T34" fmla="*/ 292 w 306"/>
                <a:gd name="T35" fmla="*/ 405 h 690"/>
                <a:gd name="T36" fmla="*/ 301 w 306"/>
                <a:gd name="T37" fmla="*/ 258 h 690"/>
                <a:gd name="T38" fmla="*/ 115 w 306"/>
                <a:gd name="T39" fmla="*/ 66 h 690"/>
                <a:gd name="T40" fmla="*/ 191 w 306"/>
                <a:gd name="T41" fmla="*/ 66 h 690"/>
                <a:gd name="T42" fmla="*/ 115 w 306"/>
                <a:gd name="T43" fmla="*/ 66 h 690"/>
                <a:gd name="T44" fmla="*/ 274 w 306"/>
                <a:gd name="T45" fmla="*/ 410 h 690"/>
                <a:gd name="T46" fmla="*/ 262 w 306"/>
                <a:gd name="T47" fmla="*/ 413 h 690"/>
                <a:gd name="T48" fmla="*/ 243 w 306"/>
                <a:gd name="T49" fmla="*/ 394 h 690"/>
                <a:gd name="T50" fmla="*/ 259 w 306"/>
                <a:gd name="T51" fmla="*/ 339 h 690"/>
                <a:gd name="T52" fmla="*/ 238 w 306"/>
                <a:gd name="T53" fmla="*/ 234 h 690"/>
                <a:gd name="T54" fmla="*/ 228 w 306"/>
                <a:gd name="T55" fmla="*/ 206 h 690"/>
                <a:gd name="T56" fmla="*/ 226 w 306"/>
                <a:gd name="T57" fmla="*/ 237 h 690"/>
                <a:gd name="T58" fmla="*/ 247 w 306"/>
                <a:gd name="T59" fmla="*/ 339 h 690"/>
                <a:gd name="T60" fmla="*/ 232 w 306"/>
                <a:gd name="T61" fmla="*/ 389 h 690"/>
                <a:gd name="T62" fmla="*/ 231 w 306"/>
                <a:gd name="T63" fmla="*/ 391 h 690"/>
                <a:gd name="T64" fmla="*/ 231 w 306"/>
                <a:gd name="T65" fmla="*/ 393 h 690"/>
                <a:gd name="T66" fmla="*/ 231 w 306"/>
                <a:gd name="T67" fmla="*/ 405 h 690"/>
                <a:gd name="T68" fmla="*/ 204 w 306"/>
                <a:gd name="T69" fmla="*/ 656 h 690"/>
                <a:gd name="T70" fmla="*/ 194 w 306"/>
                <a:gd name="T71" fmla="*/ 674 h 690"/>
                <a:gd name="T72" fmla="*/ 165 w 306"/>
                <a:gd name="T73" fmla="*/ 673 h 690"/>
                <a:gd name="T74" fmla="*/ 159 w 306"/>
                <a:gd name="T75" fmla="*/ 401 h 690"/>
                <a:gd name="T76" fmla="*/ 147 w 306"/>
                <a:gd name="T77" fmla="*/ 401 h 690"/>
                <a:gd name="T78" fmla="*/ 141 w 306"/>
                <a:gd name="T79" fmla="*/ 673 h 690"/>
                <a:gd name="T80" fmla="*/ 113 w 306"/>
                <a:gd name="T81" fmla="*/ 674 h 690"/>
                <a:gd name="T82" fmla="*/ 102 w 306"/>
                <a:gd name="T83" fmla="*/ 656 h 690"/>
                <a:gd name="T84" fmla="*/ 75 w 306"/>
                <a:gd name="T85" fmla="*/ 405 h 690"/>
                <a:gd name="T86" fmla="*/ 76 w 306"/>
                <a:gd name="T87" fmla="*/ 393 h 690"/>
                <a:gd name="T88" fmla="*/ 75 w 306"/>
                <a:gd name="T89" fmla="*/ 391 h 690"/>
                <a:gd name="T90" fmla="*/ 74 w 306"/>
                <a:gd name="T91" fmla="*/ 389 h 690"/>
                <a:gd name="T92" fmla="*/ 59 w 306"/>
                <a:gd name="T93" fmla="*/ 339 h 690"/>
                <a:gd name="T94" fmla="*/ 80 w 306"/>
                <a:gd name="T95" fmla="*/ 237 h 690"/>
                <a:gd name="T96" fmla="*/ 78 w 306"/>
                <a:gd name="T97" fmla="*/ 206 h 690"/>
                <a:gd name="T98" fmla="*/ 69 w 306"/>
                <a:gd name="T99" fmla="*/ 234 h 690"/>
                <a:gd name="T100" fmla="*/ 47 w 306"/>
                <a:gd name="T101" fmla="*/ 339 h 690"/>
                <a:gd name="T102" fmla="*/ 63 w 306"/>
                <a:gd name="T103" fmla="*/ 394 h 690"/>
                <a:gd name="T104" fmla="*/ 44 w 306"/>
                <a:gd name="T105" fmla="*/ 413 h 690"/>
                <a:gd name="T106" fmla="*/ 32 w 306"/>
                <a:gd name="T107" fmla="*/ 410 h 690"/>
                <a:gd name="T108" fmla="*/ 12 w 306"/>
                <a:gd name="T109" fmla="*/ 312 h 690"/>
                <a:gd name="T110" fmla="*/ 45 w 306"/>
                <a:gd name="T111" fmla="*/ 182 h 690"/>
                <a:gd name="T112" fmla="*/ 153 w 306"/>
                <a:gd name="T113" fmla="*/ 132 h 690"/>
                <a:gd name="T114" fmla="*/ 262 w 306"/>
                <a:gd name="T115" fmla="*/ 182 h 690"/>
                <a:gd name="T116" fmla="*/ 294 w 306"/>
                <a:gd name="T117" fmla="*/ 312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690">
                  <a:moveTo>
                    <a:pt x="272" y="175"/>
                  </a:moveTo>
                  <a:cubicBezTo>
                    <a:pt x="260" y="158"/>
                    <a:pt x="244" y="144"/>
                    <a:pt x="224" y="135"/>
                  </a:cubicBezTo>
                  <a:cubicBezTo>
                    <a:pt x="211" y="129"/>
                    <a:pt x="196" y="124"/>
                    <a:pt x="180" y="122"/>
                  </a:cubicBezTo>
                  <a:cubicBezTo>
                    <a:pt x="195" y="109"/>
                    <a:pt x="203" y="86"/>
                    <a:pt x="203" y="66"/>
                  </a:cubicBezTo>
                  <a:cubicBezTo>
                    <a:pt x="203" y="30"/>
                    <a:pt x="189" y="0"/>
                    <a:pt x="153" y="0"/>
                  </a:cubicBezTo>
                  <a:cubicBezTo>
                    <a:pt x="117" y="0"/>
                    <a:pt x="103" y="30"/>
                    <a:pt x="103" y="66"/>
                  </a:cubicBezTo>
                  <a:cubicBezTo>
                    <a:pt x="103" y="86"/>
                    <a:pt x="111" y="109"/>
                    <a:pt x="126" y="122"/>
                  </a:cubicBezTo>
                  <a:cubicBezTo>
                    <a:pt x="110" y="124"/>
                    <a:pt x="95" y="129"/>
                    <a:pt x="82" y="135"/>
                  </a:cubicBezTo>
                  <a:cubicBezTo>
                    <a:pt x="62" y="144"/>
                    <a:pt x="46" y="158"/>
                    <a:pt x="35" y="176"/>
                  </a:cubicBezTo>
                  <a:cubicBezTo>
                    <a:pt x="21" y="197"/>
                    <a:pt x="11" y="224"/>
                    <a:pt x="5" y="258"/>
                  </a:cubicBezTo>
                  <a:cubicBezTo>
                    <a:pt x="2" y="276"/>
                    <a:pt x="0" y="294"/>
                    <a:pt x="0" y="312"/>
                  </a:cubicBezTo>
                  <a:cubicBezTo>
                    <a:pt x="0" y="345"/>
                    <a:pt x="5" y="377"/>
                    <a:pt x="14" y="405"/>
                  </a:cubicBezTo>
                  <a:cubicBezTo>
                    <a:pt x="16" y="411"/>
                    <a:pt x="20" y="416"/>
                    <a:pt x="25" y="420"/>
                  </a:cubicBezTo>
                  <a:cubicBezTo>
                    <a:pt x="30" y="423"/>
                    <a:pt x="36" y="425"/>
                    <a:pt x="42" y="425"/>
                  </a:cubicBezTo>
                  <a:cubicBezTo>
                    <a:pt x="43" y="425"/>
                    <a:pt x="45" y="425"/>
                    <a:pt x="46" y="425"/>
                  </a:cubicBezTo>
                  <a:cubicBezTo>
                    <a:pt x="52" y="424"/>
                    <a:pt x="58" y="422"/>
                    <a:pt x="64" y="417"/>
                  </a:cubicBezTo>
                  <a:cubicBezTo>
                    <a:pt x="64" y="445"/>
                    <a:pt x="67" y="481"/>
                    <a:pt x="71" y="520"/>
                  </a:cubicBezTo>
                  <a:cubicBezTo>
                    <a:pt x="76" y="565"/>
                    <a:pt x="83" y="614"/>
                    <a:pt x="91" y="658"/>
                  </a:cubicBezTo>
                  <a:cubicBezTo>
                    <a:pt x="91" y="658"/>
                    <a:pt x="91" y="658"/>
                    <a:pt x="91" y="658"/>
                  </a:cubicBezTo>
                  <a:cubicBezTo>
                    <a:pt x="91" y="660"/>
                    <a:pt x="92" y="663"/>
                    <a:pt x="92" y="665"/>
                  </a:cubicBezTo>
                  <a:cubicBezTo>
                    <a:pt x="95" y="673"/>
                    <a:pt x="100" y="680"/>
                    <a:pt x="106" y="684"/>
                  </a:cubicBezTo>
                  <a:cubicBezTo>
                    <a:pt x="112" y="688"/>
                    <a:pt x="120" y="690"/>
                    <a:pt x="127" y="690"/>
                  </a:cubicBezTo>
                  <a:cubicBezTo>
                    <a:pt x="135" y="690"/>
                    <a:pt x="143" y="688"/>
                    <a:pt x="149" y="682"/>
                  </a:cubicBezTo>
                  <a:cubicBezTo>
                    <a:pt x="151" y="681"/>
                    <a:pt x="152" y="680"/>
                    <a:pt x="153" y="678"/>
                  </a:cubicBezTo>
                  <a:cubicBezTo>
                    <a:pt x="154" y="680"/>
                    <a:pt x="156" y="681"/>
                    <a:pt x="157" y="682"/>
                  </a:cubicBezTo>
                  <a:cubicBezTo>
                    <a:pt x="163" y="688"/>
                    <a:pt x="171" y="690"/>
                    <a:pt x="179" y="690"/>
                  </a:cubicBezTo>
                  <a:cubicBezTo>
                    <a:pt x="187" y="690"/>
                    <a:pt x="194" y="688"/>
                    <a:pt x="200" y="684"/>
                  </a:cubicBezTo>
                  <a:cubicBezTo>
                    <a:pt x="207" y="680"/>
                    <a:pt x="212" y="673"/>
                    <a:pt x="214" y="665"/>
                  </a:cubicBezTo>
                  <a:cubicBezTo>
                    <a:pt x="215" y="663"/>
                    <a:pt x="215" y="660"/>
                    <a:pt x="216" y="658"/>
                  </a:cubicBezTo>
                  <a:cubicBezTo>
                    <a:pt x="216" y="658"/>
                    <a:pt x="216" y="658"/>
                    <a:pt x="216" y="658"/>
                  </a:cubicBezTo>
                  <a:cubicBezTo>
                    <a:pt x="224" y="614"/>
                    <a:pt x="230" y="565"/>
                    <a:pt x="235" y="520"/>
                  </a:cubicBezTo>
                  <a:cubicBezTo>
                    <a:pt x="239" y="481"/>
                    <a:pt x="242" y="445"/>
                    <a:pt x="243" y="417"/>
                  </a:cubicBezTo>
                  <a:cubicBezTo>
                    <a:pt x="248" y="422"/>
                    <a:pt x="254" y="424"/>
                    <a:pt x="261" y="425"/>
                  </a:cubicBezTo>
                  <a:cubicBezTo>
                    <a:pt x="262" y="425"/>
                    <a:pt x="263" y="425"/>
                    <a:pt x="264" y="425"/>
                  </a:cubicBezTo>
                  <a:cubicBezTo>
                    <a:pt x="270" y="425"/>
                    <a:pt x="276" y="423"/>
                    <a:pt x="281" y="420"/>
                  </a:cubicBezTo>
                  <a:cubicBezTo>
                    <a:pt x="286" y="416"/>
                    <a:pt x="290" y="411"/>
                    <a:pt x="292" y="405"/>
                  </a:cubicBezTo>
                  <a:cubicBezTo>
                    <a:pt x="301" y="377"/>
                    <a:pt x="306" y="345"/>
                    <a:pt x="306" y="312"/>
                  </a:cubicBezTo>
                  <a:cubicBezTo>
                    <a:pt x="306" y="294"/>
                    <a:pt x="304" y="276"/>
                    <a:pt x="301" y="258"/>
                  </a:cubicBezTo>
                  <a:cubicBezTo>
                    <a:pt x="295" y="224"/>
                    <a:pt x="286" y="197"/>
                    <a:pt x="272" y="175"/>
                  </a:cubicBezTo>
                  <a:close/>
                  <a:moveTo>
                    <a:pt x="115" y="66"/>
                  </a:moveTo>
                  <a:cubicBezTo>
                    <a:pt x="115" y="37"/>
                    <a:pt x="124" y="12"/>
                    <a:pt x="153" y="12"/>
                  </a:cubicBezTo>
                  <a:cubicBezTo>
                    <a:pt x="182" y="12"/>
                    <a:pt x="191" y="37"/>
                    <a:pt x="191" y="66"/>
                  </a:cubicBezTo>
                  <a:cubicBezTo>
                    <a:pt x="191" y="90"/>
                    <a:pt x="178" y="120"/>
                    <a:pt x="153" y="120"/>
                  </a:cubicBezTo>
                  <a:cubicBezTo>
                    <a:pt x="128" y="120"/>
                    <a:pt x="115" y="90"/>
                    <a:pt x="115" y="66"/>
                  </a:cubicBezTo>
                  <a:close/>
                  <a:moveTo>
                    <a:pt x="281" y="401"/>
                  </a:moveTo>
                  <a:cubicBezTo>
                    <a:pt x="279" y="405"/>
                    <a:pt x="277" y="408"/>
                    <a:pt x="274" y="410"/>
                  </a:cubicBezTo>
                  <a:cubicBezTo>
                    <a:pt x="271" y="412"/>
                    <a:pt x="268" y="413"/>
                    <a:pt x="264" y="413"/>
                  </a:cubicBezTo>
                  <a:cubicBezTo>
                    <a:pt x="263" y="413"/>
                    <a:pt x="263" y="413"/>
                    <a:pt x="262" y="413"/>
                  </a:cubicBezTo>
                  <a:cubicBezTo>
                    <a:pt x="257" y="413"/>
                    <a:pt x="253" y="411"/>
                    <a:pt x="249" y="407"/>
                  </a:cubicBezTo>
                  <a:cubicBezTo>
                    <a:pt x="246" y="404"/>
                    <a:pt x="244" y="400"/>
                    <a:pt x="243" y="394"/>
                  </a:cubicBezTo>
                  <a:cubicBezTo>
                    <a:pt x="249" y="386"/>
                    <a:pt x="253" y="378"/>
                    <a:pt x="255" y="369"/>
                  </a:cubicBezTo>
                  <a:cubicBezTo>
                    <a:pt x="258" y="359"/>
                    <a:pt x="259" y="349"/>
                    <a:pt x="259" y="339"/>
                  </a:cubicBezTo>
                  <a:cubicBezTo>
                    <a:pt x="259" y="313"/>
                    <a:pt x="253" y="288"/>
                    <a:pt x="246" y="265"/>
                  </a:cubicBezTo>
                  <a:cubicBezTo>
                    <a:pt x="243" y="254"/>
                    <a:pt x="240" y="243"/>
                    <a:pt x="238" y="234"/>
                  </a:cubicBezTo>
                  <a:cubicBezTo>
                    <a:pt x="236" y="225"/>
                    <a:pt x="234" y="217"/>
                    <a:pt x="234" y="212"/>
                  </a:cubicBezTo>
                  <a:cubicBezTo>
                    <a:pt x="234" y="209"/>
                    <a:pt x="231" y="206"/>
                    <a:pt x="228" y="206"/>
                  </a:cubicBezTo>
                  <a:cubicBezTo>
                    <a:pt x="225" y="206"/>
                    <a:pt x="222" y="209"/>
                    <a:pt x="222" y="212"/>
                  </a:cubicBezTo>
                  <a:cubicBezTo>
                    <a:pt x="222" y="219"/>
                    <a:pt x="224" y="228"/>
                    <a:pt x="226" y="237"/>
                  </a:cubicBezTo>
                  <a:cubicBezTo>
                    <a:pt x="230" y="251"/>
                    <a:pt x="235" y="268"/>
                    <a:pt x="239" y="285"/>
                  </a:cubicBezTo>
                  <a:cubicBezTo>
                    <a:pt x="244" y="303"/>
                    <a:pt x="247" y="321"/>
                    <a:pt x="247" y="339"/>
                  </a:cubicBezTo>
                  <a:cubicBezTo>
                    <a:pt x="247" y="348"/>
                    <a:pt x="246" y="357"/>
                    <a:pt x="244" y="366"/>
                  </a:cubicBezTo>
                  <a:cubicBezTo>
                    <a:pt x="241" y="374"/>
                    <a:pt x="237" y="382"/>
                    <a:pt x="232" y="389"/>
                  </a:cubicBezTo>
                  <a:cubicBezTo>
                    <a:pt x="232" y="389"/>
                    <a:pt x="232" y="389"/>
                    <a:pt x="232" y="389"/>
                  </a:cubicBezTo>
                  <a:cubicBezTo>
                    <a:pt x="232" y="390"/>
                    <a:pt x="231" y="390"/>
                    <a:pt x="231" y="391"/>
                  </a:cubicBezTo>
                  <a:cubicBezTo>
                    <a:pt x="231" y="391"/>
                    <a:pt x="231" y="391"/>
                    <a:pt x="231" y="391"/>
                  </a:cubicBezTo>
                  <a:cubicBezTo>
                    <a:pt x="231" y="392"/>
                    <a:pt x="231" y="392"/>
                    <a:pt x="231" y="393"/>
                  </a:cubicBezTo>
                  <a:cubicBezTo>
                    <a:pt x="231" y="393"/>
                    <a:pt x="231" y="393"/>
                    <a:pt x="231" y="393"/>
                  </a:cubicBezTo>
                  <a:cubicBezTo>
                    <a:pt x="231" y="397"/>
                    <a:pt x="231" y="401"/>
                    <a:pt x="231" y="405"/>
                  </a:cubicBezTo>
                  <a:cubicBezTo>
                    <a:pt x="231" y="433"/>
                    <a:pt x="228" y="474"/>
                    <a:pt x="223" y="518"/>
                  </a:cubicBezTo>
                  <a:cubicBezTo>
                    <a:pt x="219" y="563"/>
                    <a:pt x="212" y="612"/>
                    <a:pt x="204" y="656"/>
                  </a:cubicBezTo>
                  <a:cubicBezTo>
                    <a:pt x="204" y="658"/>
                    <a:pt x="203" y="660"/>
                    <a:pt x="203" y="661"/>
                  </a:cubicBezTo>
                  <a:cubicBezTo>
                    <a:pt x="201" y="667"/>
                    <a:pt x="198" y="671"/>
                    <a:pt x="194" y="674"/>
                  </a:cubicBezTo>
                  <a:cubicBezTo>
                    <a:pt x="189" y="677"/>
                    <a:pt x="184" y="678"/>
                    <a:pt x="179" y="678"/>
                  </a:cubicBezTo>
                  <a:cubicBezTo>
                    <a:pt x="174" y="678"/>
                    <a:pt x="169" y="676"/>
                    <a:pt x="165" y="673"/>
                  </a:cubicBezTo>
                  <a:cubicBezTo>
                    <a:pt x="162" y="670"/>
                    <a:pt x="159" y="666"/>
                    <a:pt x="159" y="659"/>
                  </a:cubicBezTo>
                  <a:cubicBezTo>
                    <a:pt x="159" y="401"/>
                    <a:pt x="159" y="401"/>
                    <a:pt x="159" y="401"/>
                  </a:cubicBezTo>
                  <a:cubicBezTo>
                    <a:pt x="159" y="398"/>
                    <a:pt x="156" y="395"/>
                    <a:pt x="153" y="395"/>
                  </a:cubicBezTo>
                  <a:cubicBezTo>
                    <a:pt x="150" y="395"/>
                    <a:pt x="147" y="398"/>
                    <a:pt x="147" y="401"/>
                  </a:cubicBezTo>
                  <a:cubicBezTo>
                    <a:pt x="147" y="659"/>
                    <a:pt x="147" y="659"/>
                    <a:pt x="147" y="659"/>
                  </a:cubicBezTo>
                  <a:cubicBezTo>
                    <a:pt x="147" y="666"/>
                    <a:pt x="145" y="670"/>
                    <a:pt x="141" y="673"/>
                  </a:cubicBezTo>
                  <a:cubicBezTo>
                    <a:pt x="138" y="676"/>
                    <a:pt x="132" y="678"/>
                    <a:pt x="127" y="678"/>
                  </a:cubicBezTo>
                  <a:cubicBezTo>
                    <a:pt x="122" y="678"/>
                    <a:pt x="117" y="677"/>
                    <a:pt x="113" y="674"/>
                  </a:cubicBezTo>
                  <a:cubicBezTo>
                    <a:pt x="109" y="671"/>
                    <a:pt x="105" y="667"/>
                    <a:pt x="104" y="661"/>
                  </a:cubicBezTo>
                  <a:cubicBezTo>
                    <a:pt x="103" y="660"/>
                    <a:pt x="103" y="658"/>
                    <a:pt x="102" y="656"/>
                  </a:cubicBezTo>
                  <a:cubicBezTo>
                    <a:pt x="95" y="612"/>
                    <a:pt x="88" y="563"/>
                    <a:pt x="83" y="518"/>
                  </a:cubicBezTo>
                  <a:cubicBezTo>
                    <a:pt x="78" y="474"/>
                    <a:pt x="75" y="433"/>
                    <a:pt x="75" y="405"/>
                  </a:cubicBezTo>
                  <a:cubicBezTo>
                    <a:pt x="75" y="401"/>
                    <a:pt x="76" y="397"/>
                    <a:pt x="76" y="393"/>
                  </a:cubicBezTo>
                  <a:cubicBezTo>
                    <a:pt x="76" y="393"/>
                    <a:pt x="76" y="393"/>
                    <a:pt x="76" y="393"/>
                  </a:cubicBezTo>
                  <a:cubicBezTo>
                    <a:pt x="76" y="392"/>
                    <a:pt x="76" y="392"/>
                    <a:pt x="75" y="391"/>
                  </a:cubicBezTo>
                  <a:cubicBezTo>
                    <a:pt x="75" y="391"/>
                    <a:pt x="75" y="391"/>
                    <a:pt x="75" y="391"/>
                  </a:cubicBezTo>
                  <a:cubicBezTo>
                    <a:pt x="75" y="390"/>
                    <a:pt x="75" y="390"/>
                    <a:pt x="74" y="389"/>
                  </a:cubicBezTo>
                  <a:cubicBezTo>
                    <a:pt x="74" y="389"/>
                    <a:pt x="74" y="389"/>
                    <a:pt x="74" y="389"/>
                  </a:cubicBezTo>
                  <a:cubicBezTo>
                    <a:pt x="69" y="382"/>
                    <a:pt x="65" y="374"/>
                    <a:pt x="63" y="366"/>
                  </a:cubicBezTo>
                  <a:cubicBezTo>
                    <a:pt x="60" y="357"/>
                    <a:pt x="59" y="348"/>
                    <a:pt x="59" y="339"/>
                  </a:cubicBezTo>
                  <a:cubicBezTo>
                    <a:pt x="59" y="315"/>
                    <a:pt x="65" y="290"/>
                    <a:pt x="72" y="268"/>
                  </a:cubicBezTo>
                  <a:cubicBezTo>
                    <a:pt x="75" y="257"/>
                    <a:pt x="78" y="246"/>
                    <a:pt x="80" y="237"/>
                  </a:cubicBezTo>
                  <a:cubicBezTo>
                    <a:pt x="83" y="228"/>
                    <a:pt x="84" y="219"/>
                    <a:pt x="84" y="212"/>
                  </a:cubicBezTo>
                  <a:cubicBezTo>
                    <a:pt x="84" y="209"/>
                    <a:pt x="82" y="206"/>
                    <a:pt x="78" y="206"/>
                  </a:cubicBezTo>
                  <a:cubicBezTo>
                    <a:pt x="75" y="206"/>
                    <a:pt x="72" y="209"/>
                    <a:pt x="72" y="212"/>
                  </a:cubicBezTo>
                  <a:cubicBezTo>
                    <a:pt x="72" y="217"/>
                    <a:pt x="71" y="225"/>
                    <a:pt x="69" y="234"/>
                  </a:cubicBezTo>
                  <a:cubicBezTo>
                    <a:pt x="65" y="248"/>
                    <a:pt x="60" y="264"/>
                    <a:pt x="55" y="282"/>
                  </a:cubicBezTo>
                  <a:cubicBezTo>
                    <a:pt x="51" y="300"/>
                    <a:pt x="47" y="320"/>
                    <a:pt x="47" y="339"/>
                  </a:cubicBezTo>
                  <a:cubicBezTo>
                    <a:pt x="47" y="349"/>
                    <a:pt x="49" y="359"/>
                    <a:pt x="51" y="369"/>
                  </a:cubicBezTo>
                  <a:cubicBezTo>
                    <a:pt x="54" y="378"/>
                    <a:pt x="58" y="386"/>
                    <a:pt x="63" y="394"/>
                  </a:cubicBezTo>
                  <a:cubicBezTo>
                    <a:pt x="62" y="400"/>
                    <a:pt x="60" y="404"/>
                    <a:pt x="57" y="407"/>
                  </a:cubicBezTo>
                  <a:cubicBezTo>
                    <a:pt x="53" y="411"/>
                    <a:pt x="49" y="413"/>
                    <a:pt x="44" y="413"/>
                  </a:cubicBezTo>
                  <a:cubicBezTo>
                    <a:pt x="44" y="413"/>
                    <a:pt x="43" y="413"/>
                    <a:pt x="42" y="413"/>
                  </a:cubicBezTo>
                  <a:cubicBezTo>
                    <a:pt x="39" y="413"/>
                    <a:pt x="35" y="412"/>
                    <a:pt x="32" y="410"/>
                  </a:cubicBezTo>
                  <a:cubicBezTo>
                    <a:pt x="29" y="408"/>
                    <a:pt x="27" y="405"/>
                    <a:pt x="26" y="401"/>
                  </a:cubicBezTo>
                  <a:cubicBezTo>
                    <a:pt x="17" y="375"/>
                    <a:pt x="12" y="344"/>
                    <a:pt x="12" y="312"/>
                  </a:cubicBezTo>
                  <a:cubicBezTo>
                    <a:pt x="12" y="295"/>
                    <a:pt x="14" y="277"/>
                    <a:pt x="17" y="260"/>
                  </a:cubicBezTo>
                  <a:cubicBezTo>
                    <a:pt x="23" y="228"/>
                    <a:pt x="32" y="201"/>
                    <a:pt x="45" y="182"/>
                  </a:cubicBezTo>
                  <a:cubicBezTo>
                    <a:pt x="55" y="167"/>
                    <a:pt x="69" y="154"/>
                    <a:pt x="87" y="146"/>
                  </a:cubicBezTo>
                  <a:cubicBezTo>
                    <a:pt x="106" y="137"/>
                    <a:pt x="128" y="132"/>
                    <a:pt x="153" y="132"/>
                  </a:cubicBezTo>
                  <a:cubicBezTo>
                    <a:pt x="179" y="132"/>
                    <a:pt x="201" y="137"/>
                    <a:pt x="219" y="146"/>
                  </a:cubicBezTo>
                  <a:cubicBezTo>
                    <a:pt x="237" y="154"/>
                    <a:pt x="252" y="167"/>
                    <a:pt x="262" y="182"/>
                  </a:cubicBezTo>
                  <a:cubicBezTo>
                    <a:pt x="274" y="201"/>
                    <a:pt x="283" y="228"/>
                    <a:pt x="289" y="260"/>
                  </a:cubicBezTo>
                  <a:cubicBezTo>
                    <a:pt x="292" y="277"/>
                    <a:pt x="294" y="295"/>
                    <a:pt x="294" y="312"/>
                  </a:cubicBezTo>
                  <a:cubicBezTo>
                    <a:pt x="294" y="344"/>
                    <a:pt x="289" y="375"/>
                    <a:pt x="281" y="40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80AC6C24-0F90-C0F4-DFBD-CFF6CCBB1B2E}"/>
                </a:ext>
              </a:extLst>
            </p:cNvPr>
            <p:cNvSpPr>
              <a:spLocks noEditPoints="1"/>
            </p:cNvSpPr>
            <p:nvPr/>
          </p:nvSpPr>
          <p:spPr bwMode="auto">
            <a:xfrm>
              <a:off x="4385770" y="4111299"/>
              <a:ext cx="433390" cy="1148296"/>
            </a:xfrm>
            <a:custGeom>
              <a:avLst/>
              <a:gdLst>
                <a:gd name="T0" fmla="*/ 180 w 261"/>
                <a:gd name="T1" fmla="*/ 66 h 690"/>
                <a:gd name="T2" fmla="*/ 80 w 261"/>
                <a:gd name="T3" fmla="*/ 66 h 690"/>
                <a:gd name="T4" fmla="*/ 130 w 261"/>
                <a:gd name="T5" fmla="*/ 12 h 690"/>
                <a:gd name="T6" fmla="*/ 130 w 261"/>
                <a:gd name="T7" fmla="*/ 120 h 690"/>
                <a:gd name="T8" fmla="*/ 130 w 261"/>
                <a:gd name="T9" fmla="*/ 12 h 690"/>
                <a:gd name="T10" fmla="*/ 198 w 261"/>
                <a:gd name="T11" fmla="*/ 607 h 690"/>
                <a:gd name="T12" fmla="*/ 206 w 261"/>
                <a:gd name="T13" fmla="*/ 423 h 690"/>
                <a:gd name="T14" fmla="*/ 244 w 261"/>
                <a:gd name="T15" fmla="*/ 422 h 690"/>
                <a:gd name="T16" fmla="*/ 261 w 261"/>
                <a:gd name="T17" fmla="*/ 329 h 690"/>
                <a:gd name="T18" fmla="*/ 244 w 261"/>
                <a:gd name="T19" fmla="*/ 200 h 690"/>
                <a:gd name="T20" fmla="*/ 207 w 261"/>
                <a:gd name="T21" fmla="*/ 157 h 690"/>
                <a:gd name="T22" fmla="*/ 128 w 261"/>
                <a:gd name="T23" fmla="*/ 140 h 690"/>
                <a:gd name="T24" fmla="*/ 17 w 261"/>
                <a:gd name="T25" fmla="*/ 200 h 690"/>
                <a:gd name="T26" fmla="*/ 4 w 261"/>
                <a:gd name="T27" fmla="*/ 259 h 690"/>
                <a:gd name="T28" fmla="*/ 5 w 261"/>
                <a:gd name="T29" fmla="*/ 401 h 690"/>
                <a:gd name="T30" fmla="*/ 36 w 261"/>
                <a:gd name="T31" fmla="*/ 429 h 690"/>
                <a:gd name="T32" fmla="*/ 59 w 261"/>
                <a:gd name="T33" fmla="*/ 534 h 690"/>
                <a:gd name="T34" fmla="*/ 69 w 261"/>
                <a:gd name="T35" fmla="*/ 661 h 690"/>
                <a:gd name="T36" fmla="*/ 103 w 261"/>
                <a:gd name="T37" fmla="*/ 690 h 690"/>
                <a:gd name="T38" fmla="*/ 130 w 261"/>
                <a:gd name="T39" fmla="*/ 677 h 690"/>
                <a:gd name="T40" fmla="*/ 158 w 261"/>
                <a:gd name="T41" fmla="*/ 690 h 690"/>
                <a:gd name="T42" fmla="*/ 192 w 261"/>
                <a:gd name="T43" fmla="*/ 661 h 690"/>
                <a:gd name="T44" fmla="*/ 158 w 261"/>
                <a:gd name="T45" fmla="*/ 678 h 690"/>
                <a:gd name="T46" fmla="*/ 138 w 261"/>
                <a:gd name="T47" fmla="*/ 667 h 690"/>
                <a:gd name="T48" fmla="*/ 136 w 261"/>
                <a:gd name="T49" fmla="*/ 401 h 690"/>
                <a:gd name="T50" fmla="*/ 124 w 261"/>
                <a:gd name="T51" fmla="*/ 401 h 690"/>
                <a:gd name="T52" fmla="*/ 123 w 261"/>
                <a:gd name="T53" fmla="*/ 667 h 690"/>
                <a:gd name="T54" fmla="*/ 103 w 261"/>
                <a:gd name="T55" fmla="*/ 678 h 690"/>
                <a:gd name="T56" fmla="*/ 80 w 261"/>
                <a:gd name="T57" fmla="*/ 659 h 690"/>
                <a:gd name="T58" fmla="*/ 75 w 261"/>
                <a:gd name="T59" fmla="*/ 606 h 690"/>
                <a:gd name="T60" fmla="*/ 67 w 261"/>
                <a:gd name="T61" fmla="*/ 414 h 690"/>
                <a:gd name="T62" fmla="*/ 67 w 261"/>
                <a:gd name="T63" fmla="*/ 407 h 690"/>
                <a:gd name="T64" fmla="*/ 66 w 261"/>
                <a:gd name="T65" fmla="*/ 405 h 690"/>
                <a:gd name="T66" fmla="*/ 62 w 261"/>
                <a:gd name="T67" fmla="*/ 282 h 690"/>
                <a:gd name="T68" fmla="*/ 63 w 261"/>
                <a:gd name="T69" fmla="*/ 217 h 690"/>
                <a:gd name="T70" fmla="*/ 50 w 261"/>
                <a:gd name="T71" fmla="*/ 280 h 690"/>
                <a:gd name="T72" fmla="*/ 54 w 261"/>
                <a:gd name="T73" fmla="*/ 407 h 690"/>
                <a:gd name="T74" fmla="*/ 24 w 261"/>
                <a:gd name="T75" fmla="*/ 413 h 690"/>
                <a:gd name="T76" fmla="*/ 12 w 261"/>
                <a:gd name="T77" fmla="*/ 329 h 690"/>
                <a:gd name="T78" fmla="*/ 28 w 261"/>
                <a:gd name="T79" fmla="*/ 205 h 690"/>
                <a:gd name="T80" fmla="*/ 60 w 261"/>
                <a:gd name="T81" fmla="*/ 167 h 690"/>
                <a:gd name="T82" fmla="*/ 132 w 261"/>
                <a:gd name="T83" fmla="*/ 152 h 690"/>
                <a:gd name="T84" fmla="*/ 233 w 261"/>
                <a:gd name="T85" fmla="*/ 205 h 690"/>
                <a:gd name="T86" fmla="*/ 245 w 261"/>
                <a:gd name="T87" fmla="*/ 261 h 690"/>
                <a:gd name="T88" fmla="*/ 244 w 261"/>
                <a:gd name="T89" fmla="*/ 399 h 690"/>
                <a:gd name="T90" fmla="*/ 225 w 261"/>
                <a:gd name="T91" fmla="*/ 417 h 690"/>
                <a:gd name="T92" fmla="*/ 218 w 261"/>
                <a:gd name="T93" fmla="*/ 340 h 690"/>
                <a:gd name="T94" fmla="*/ 204 w 261"/>
                <a:gd name="T95" fmla="*/ 223 h 690"/>
                <a:gd name="T96" fmla="*/ 192 w 261"/>
                <a:gd name="T97" fmla="*/ 223 h 690"/>
                <a:gd name="T98" fmla="*/ 206 w 261"/>
                <a:gd name="T99" fmla="*/ 340 h 690"/>
                <a:gd name="T100" fmla="*/ 195 w 261"/>
                <a:gd name="T101" fmla="*/ 405 h 690"/>
                <a:gd name="T102" fmla="*/ 194 w 261"/>
                <a:gd name="T103" fmla="*/ 407 h 690"/>
                <a:gd name="T104" fmla="*/ 190 w 261"/>
                <a:gd name="T105" fmla="*/ 533 h 690"/>
                <a:gd name="T106" fmla="*/ 180 w 261"/>
                <a:gd name="T107" fmla="*/ 659 h 690"/>
                <a:gd name="T108" fmla="*/ 173 w 261"/>
                <a:gd name="T109" fmla="*/ 67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 h="690">
                  <a:moveTo>
                    <a:pt x="130" y="132"/>
                  </a:moveTo>
                  <a:cubicBezTo>
                    <a:pt x="158" y="132"/>
                    <a:pt x="180" y="94"/>
                    <a:pt x="180" y="66"/>
                  </a:cubicBezTo>
                  <a:cubicBezTo>
                    <a:pt x="180" y="30"/>
                    <a:pt x="166" y="0"/>
                    <a:pt x="130" y="0"/>
                  </a:cubicBezTo>
                  <a:cubicBezTo>
                    <a:pt x="94" y="0"/>
                    <a:pt x="80" y="30"/>
                    <a:pt x="80" y="66"/>
                  </a:cubicBezTo>
                  <a:cubicBezTo>
                    <a:pt x="81" y="94"/>
                    <a:pt x="103" y="132"/>
                    <a:pt x="130" y="132"/>
                  </a:cubicBezTo>
                  <a:close/>
                  <a:moveTo>
                    <a:pt x="130" y="12"/>
                  </a:moveTo>
                  <a:cubicBezTo>
                    <a:pt x="159" y="12"/>
                    <a:pt x="168" y="37"/>
                    <a:pt x="168" y="66"/>
                  </a:cubicBezTo>
                  <a:cubicBezTo>
                    <a:pt x="169" y="89"/>
                    <a:pt x="149" y="120"/>
                    <a:pt x="130" y="120"/>
                  </a:cubicBezTo>
                  <a:cubicBezTo>
                    <a:pt x="111" y="120"/>
                    <a:pt x="92" y="88"/>
                    <a:pt x="92" y="66"/>
                  </a:cubicBezTo>
                  <a:cubicBezTo>
                    <a:pt x="92" y="37"/>
                    <a:pt x="101" y="12"/>
                    <a:pt x="130" y="12"/>
                  </a:cubicBezTo>
                  <a:close/>
                  <a:moveTo>
                    <a:pt x="192" y="661"/>
                  </a:moveTo>
                  <a:cubicBezTo>
                    <a:pt x="194" y="648"/>
                    <a:pt x="196" y="629"/>
                    <a:pt x="198" y="607"/>
                  </a:cubicBezTo>
                  <a:cubicBezTo>
                    <a:pt x="200" y="573"/>
                    <a:pt x="202" y="533"/>
                    <a:pt x="204" y="497"/>
                  </a:cubicBezTo>
                  <a:cubicBezTo>
                    <a:pt x="205" y="467"/>
                    <a:pt x="206" y="440"/>
                    <a:pt x="206" y="423"/>
                  </a:cubicBezTo>
                  <a:cubicBezTo>
                    <a:pt x="212" y="427"/>
                    <a:pt x="218" y="429"/>
                    <a:pt x="225" y="429"/>
                  </a:cubicBezTo>
                  <a:cubicBezTo>
                    <a:pt x="232" y="429"/>
                    <a:pt x="239" y="427"/>
                    <a:pt x="244" y="422"/>
                  </a:cubicBezTo>
                  <a:cubicBezTo>
                    <a:pt x="250" y="417"/>
                    <a:pt x="254" y="410"/>
                    <a:pt x="256" y="401"/>
                  </a:cubicBezTo>
                  <a:cubicBezTo>
                    <a:pt x="259" y="383"/>
                    <a:pt x="261" y="357"/>
                    <a:pt x="261" y="329"/>
                  </a:cubicBezTo>
                  <a:cubicBezTo>
                    <a:pt x="261" y="306"/>
                    <a:pt x="260" y="282"/>
                    <a:pt x="257" y="259"/>
                  </a:cubicBezTo>
                  <a:cubicBezTo>
                    <a:pt x="254" y="237"/>
                    <a:pt x="250" y="216"/>
                    <a:pt x="244" y="200"/>
                  </a:cubicBezTo>
                  <a:cubicBezTo>
                    <a:pt x="244" y="200"/>
                    <a:pt x="244" y="200"/>
                    <a:pt x="244" y="200"/>
                  </a:cubicBezTo>
                  <a:cubicBezTo>
                    <a:pt x="238" y="183"/>
                    <a:pt x="225" y="167"/>
                    <a:pt x="207" y="157"/>
                  </a:cubicBezTo>
                  <a:cubicBezTo>
                    <a:pt x="188" y="146"/>
                    <a:pt x="163" y="140"/>
                    <a:pt x="132" y="140"/>
                  </a:cubicBezTo>
                  <a:cubicBezTo>
                    <a:pt x="128" y="140"/>
                    <a:pt x="128" y="140"/>
                    <a:pt x="128" y="140"/>
                  </a:cubicBezTo>
                  <a:cubicBezTo>
                    <a:pt x="97" y="140"/>
                    <a:pt x="73" y="146"/>
                    <a:pt x="54" y="157"/>
                  </a:cubicBezTo>
                  <a:cubicBezTo>
                    <a:pt x="35" y="167"/>
                    <a:pt x="23" y="183"/>
                    <a:pt x="17" y="200"/>
                  </a:cubicBezTo>
                  <a:cubicBezTo>
                    <a:pt x="17" y="200"/>
                    <a:pt x="17" y="200"/>
                    <a:pt x="17" y="200"/>
                  </a:cubicBezTo>
                  <a:cubicBezTo>
                    <a:pt x="11" y="216"/>
                    <a:pt x="7" y="237"/>
                    <a:pt x="4" y="259"/>
                  </a:cubicBezTo>
                  <a:cubicBezTo>
                    <a:pt x="1" y="282"/>
                    <a:pt x="0" y="306"/>
                    <a:pt x="0" y="329"/>
                  </a:cubicBezTo>
                  <a:cubicBezTo>
                    <a:pt x="0" y="358"/>
                    <a:pt x="2" y="384"/>
                    <a:pt x="5" y="401"/>
                  </a:cubicBezTo>
                  <a:cubicBezTo>
                    <a:pt x="7" y="410"/>
                    <a:pt x="11" y="417"/>
                    <a:pt x="17" y="422"/>
                  </a:cubicBezTo>
                  <a:cubicBezTo>
                    <a:pt x="22" y="427"/>
                    <a:pt x="29" y="429"/>
                    <a:pt x="36" y="429"/>
                  </a:cubicBezTo>
                  <a:cubicBezTo>
                    <a:pt x="43" y="429"/>
                    <a:pt x="49" y="427"/>
                    <a:pt x="55" y="423"/>
                  </a:cubicBezTo>
                  <a:cubicBezTo>
                    <a:pt x="55" y="447"/>
                    <a:pt x="57" y="490"/>
                    <a:pt x="59" y="534"/>
                  </a:cubicBezTo>
                  <a:cubicBezTo>
                    <a:pt x="60" y="559"/>
                    <a:pt x="62" y="584"/>
                    <a:pt x="63" y="607"/>
                  </a:cubicBezTo>
                  <a:cubicBezTo>
                    <a:pt x="65" y="629"/>
                    <a:pt x="67" y="648"/>
                    <a:pt x="69" y="661"/>
                  </a:cubicBezTo>
                  <a:cubicBezTo>
                    <a:pt x="70" y="671"/>
                    <a:pt x="74" y="678"/>
                    <a:pt x="81" y="683"/>
                  </a:cubicBezTo>
                  <a:cubicBezTo>
                    <a:pt x="87" y="688"/>
                    <a:pt x="95" y="690"/>
                    <a:pt x="103" y="690"/>
                  </a:cubicBezTo>
                  <a:cubicBezTo>
                    <a:pt x="111" y="690"/>
                    <a:pt x="119" y="688"/>
                    <a:pt x="126" y="683"/>
                  </a:cubicBezTo>
                  <a:cubicBezTo>
                    <a:pt x="127" y="681"/>
                    <a:pt x="129" y="679"/>
                    <a:pt x="130" y="677"/>
                  </a:cubicBezTo>
                  <a:cubicBezTo>
                    <a:pt x="133" y="681"/>
                    <a:pt x="136" y="684"/>
                    <a:pt x="140" y="686"/>
                  </a:cubicBezTo>
                  <a:cubicBezTo>
                    <a:pt x="146" y="689"/>
                    <a:pt x="152" y="690"/>
                    <a:pt x="158" y="690"/>
                  </a:cubicBezTo>
                  <a:cubicBezTo>
                    <a:pt x="166" y="690"/>
                    <a:pt x="174" y="688"/>
                    <a:pt x="180" y="683"/>
                  </a:cubicBezTo>
                  <a:cubicBezTo>
                    <a:pt x="187" y="678"/>
                    <a:pt x="191" y="671"/>
                    <a:pt x="192" y="661"/>
                  </a:cubicBezTo>
                  <a:close/>
                  <a:moveTo>
                    <a:pt x="173" y="674"/>
                  </a:moveTo>
                  <a:cubicBezTo>
                    <a:pt x="169" y="677"/>
                    <a:pt x="163" y="678"/>
                    <a:pt x="158" y="678"/>
                  </a:cubicBezTo>
                  <a:cubicBezTo>
                    <a:pt x="152" y="678"/>
                    <a:pt x="147" y="677"/>
                    <a:pt x="143" y="673"/>
                  </a:cubicBezTo>
                  <a:cubicBezTo>
                    <a:pt x="141" y="672"/>
                    <a:pt x="139" y="670"/>
                    <a:pt x="138" y="667"/>
                  </a:cubicBezTo>
                  <a:cubicBezTo>
                    <a:pt x="137" y="665"/>
                    <a:pt x="136" y="662"/>
                    <a:pt x="136" y="659"/>
                  </a:cubicBezTo>
                  <a:cubicBezTo>
                    <a:pt x="136" y="401"/>
                    <a:pt x="136" y="401"/>
                    <a:pt x="136" y="401"/>
                  </a:cubicBezTo>
                  <a:cubicBezTo>
                    <a:pt x="136" y="398"/>
                    <a:pt x="134" y="395"/>
                    <a:pt x="130" y="395"/>
                  </a:cubicBezTo>
                  <a:cubicBezTo>
                    <a:pt x="127" y="395"/>
                    <a:pt x="124" y="398"/>
                    <a:pt x="124" y="401"/>
                  </a:cubicBezTo>
                  <a:cubicBezTo>
                    <a:pt x="124" y="659"/>
                    <a:pt x="124" y="659"/>
                    <a:pt x="124" y="659"/>
                  </a:cubicBezTo>
                  <a:cubicBezTo>
                    <a:pt x="124" y="662"/>
                    <a:pt x="124" y="665"/>
                    <a:pt x="123" y="667"/>
                  </a:cubicBezTo>
                  <a:cubicBezTo>
                    <a:pt x="121" y="671"/>
                    <a:pt x="118" y="674"/>
                    <a:pt x="115" y="676"/>
                  </a:cubicBezTo>
                  <a:cubicBezTo>
                    <a:pt x="111" y="677"/>
                    <a:pt x="107" y="678"/>
                    <a:pt x="103" y="678"/>
                  </a:cubicBezTo>
                  <a:cubicBezTo>
                    <a:pt x="97" y="678"/>
                    <a:pt x="92" y="677"/>
                    <a:pt x="88" y="674"/>
                  </a:cubicBezTo>
                  <a:cubicBezTo>
                    <a:pt x="84" y="670"/>
                    <a:pt x="81" y="666"/>
                    <a:pt x="80" y="659"/>
                  </a:cubicBezTo>
                  <a:cubicBezTo>
                    <a:pt x="80" y="659"/>
                    <a:pt x="80" y="659"/>
                    <a:pt x="80" y="659"/>
                  </a:cubicBezTo>
                  <a:cubicBezTo>
                    <a:pt x="79" y="647"/>
                    <a:pt x="77" y="628"/>
                    <a:pt x="75" y="606"/>
                  </a:cubicBezTo>
                  <a:cubicBezTo>
                    <a:pt x="73" y="573"/>
                    <a:pt x="71" y="532"/>
                    <a:pt x="69" y="496"/>
                  </a:cubicBezTo>
                  <a:cubicBezTo>
                    <a:pt x="67" y="460"/>
                    <a:pt x="67" y="429"/>
                    <a:pt x="67" y="414"/>
                  </a:cubicBezTo>
                  <a:cubicBezTo>
                    <a:pt x="67" y="411"/>
                    <a:pt x="67" y="409"/>
                    <a:pt x="67" y="407"/>
                  </a:cubicBezTo>
                  <a:cubicBezTo>
                    <a:pt x="67" y="407"/>
                    <a:pt x="67" y="407"/>
                    <a:pt x="67" y="407"/>
                  </a:cubicBezTo>
                  <a:cubicBezTo>
                    <a:pt x="67" y="407"/>
                    <a:pt x="67" y="406"/>
                    <a:pt x="66" y="405"/>
                  </a:cubicBezTo>
                  <a:cubicBezTo>
                    <a:pt x="66" y="405"/>
                    <a:pt x="66" y="405"/>
                    <a:pt x="66" y="405"/>
                  </a:cubicBezTo>
                  <a:cubicBezTo>
                    <a:pt x="58" y="380"/>
                    <a:pt x="55" y="359"/>
                    <a:pt x="55" y="340"/>
                  </a:cubicBezTo>
                  <a:cubicBezTo>
                    <a:pt x="55" y="319"/>
                    <a:pt x="59" y="301"/>
                    <a:pt x="62" y="282"/>
                  </a:cubicBezTo>
                  <a:cubicBezTo>
                    <a:pt x="65" y="263"/>
                    <a:pt x="69" y="244"/>
                    <a:pt x="69" y="223"/>
                  </a:cubicBezTo>
                  <a:cubicBezTo>
                    <a:pt x="69" y="219"/>
                    <a:pt x="66" y="217"/>
                    <a:pt x="63" y="217"/>
                  </a:cubicBezTo>
                  <a:cubicBezTo>
                    <a:pt x="60" y="217"/>
                    <a:pt x="57" y="219"/>
                    <a:pt x="57" y="223"/>
                  </a:cubicBezTo>
                  <a:cubicBezTo>
                    <a:pt x="57" y="243"/>
                    <a:pt x="54" y="261"/>
                    <a:pt x="50" y="280"/>
                  </a:cubicBezTo>
                  <a:cubicBezTo>
                    <a:pt x="47" y="299"/>
                    <a:pt x="43" y="318"/>
                    <a:pt x="43" y="340"/>
                  </a:cubicBezTo>
                  <a:cubicBezTo>
                    <a:pt x="43" y="360"/>
                    <a:pt x="46" y="381"/>
                    <a:pt x="54" y="407"/>
                  </a:cubicBezTo>
                  <a:cubicBezTo>
                    <a:pt x="50" y="414"/>
                    <a:pt x="43" y="417"/>
                    <a:pt x="36" y="417"/>
                  </a:cubicBezTo>
                  <a:cubicBezTo>
                    <a:pt x="32" y="417"/>
                    <a:pt x="28" y="416"/>
                    <a:pt x="24" y="413"/>
                  </a:cubicBezTo>
                  <a:cubicBezTo>
                    <a:pt x="21" y="410"/>
                    <a:pt x="18" y="406"/>
                    <a:pt x="17" y="399"/>
                  </a:cubicBezTo>
                  <a:cubicBezTo>
                    <a:pt x="14" y="383"/>
                    <a:pt x="12" y="357"/>
                    <a:pt x="12" y="329"/>
                  </a:cubicBezTo>
                  <a:cubicBezTo>
                    <a:pt x="12" y="307"/>
                    <a:pt x="13" y="283"/>
                    <a:pt x="16" y="261"/>
                  </a:cubicBezTo>
                  <a:cubicBezTo>
                    <a:pt x="18" y="239"/>
                    <a:pt x="22" y="219"/>
                    <a:pt x="28" y="205"/>
                  </a:cubicBezTo>
                  <a:cubicBezTo>
                    <a:pt x="28" y="205"/>
                    <a:pt x="28" y="205"/>
                    <a:pt x="28" y="205"/>
                  </a:cubicBezTo>
                  <a:cubicBezTo>
                    <a:pt x="33" y="189"/>
                    <a:pt x="44" y="177"/>
                    <a:pt x="60" y="167"/>
                  </a:cubicBezTo>
                  <a:cubicBezTo>
                    <a:pt x="76" y="158"/>
                    <a:pt x="99" y="152"/>
                    <a:pt x="128" y="152"/>
                  </a:cubicBezTo>
                  <a:cubicBezTo>
                    <a:pt x="132" y="152"/>
                    <a:pt x="132" y="152"/>
                    <a:pt x="132" y="152"/>
                  </a:cubicBezTo>
                  <a:cubicBezTo>
                    <a:pt x="162" y="152"/>
                    <a:pt x="185" y="158"/>
                    <a:pt x="201" y="167"/>
                  </a:cubicBezTo>
                  <a:cubicBezTo>
                    <a:pt x="217" y="177"/>
                    <a:pt x="228" y="189"/>
                    <a:pt x="233" y="205"/>
                  </a:cubicBezTo>
                  <a:cubicBezTo>
                    <a:pt x="233" y="205"/>
                    <a:pt x="233" y="205"/>
                    <a:pt x="233" y="205"/>
                  </a:cubicBezTo>
                  <a:cubicBezTo>
                    <a:pt x="238" y="219"/>
                    <a:pt x="242" y="239"/>
                    <a:pt x="245" y="261"/>
                  </a:cubicBezTo>
                  <a:cubicBezTo>
                    <a:pt x="248" y="283"/>
                    <a:pt x="249" y="307"/>
                    <a:pt x="249" y="329"/>
                  </a:cubicBezTo>
                  <a:cubicBezTo>
                    <a:pt x="249" y="357"/>
                    <a:pt x="247" y="382"/>
                    <a:pt x="244" y="399"/>
                  </a:cubicBezTo>
                  <a:cubicBezTo>
                    <a:pt x="243" y="406"/>
                    <a:pt x="240" y="410"/>
                    <a:pt x="237" y="413"/>
                  </a:cubicBezTo>
                  <a:cubicBezTo>
                    <a:pt x="233" y="416"/>
                    <a:pt x="229" y="417"/>
                    <a:pt x="225" y="417"/>
                  </a:cubicBezTo>
                  <a:cubicBezTo>
                    <a:pt x="218" y="417"/>
                    <a:pt x="211" y="414"/>
                    <a:pt x="207" y="407"/>
                  </a:cubicBezTo>
                  <a:cubicBezTo>
                    <a:pt x="215" y="381"/>
                    <a:pt x="218" y="360"/>
                    <a:pt x="218" y="340"/>
                  </a:cubicBezTo>
                  <a:cubicBezTo>
                    <a:pt x="218" y="318"/>
                    <a:pt x="214" y="299"/>
                    <a:pt x="211" y="280"/>
                  </a:cubicBezTo>
                  <a:cubicBezTo>
                    <a:pt x="207" y="261"/>
                    <a:pt x="204" y="243"/>
                    <a:pt x="204" y="223"/>
                  </a:cubicBezTo>
                  <a:cubicBezTo>
                    <a:pt x="204" y="219"/>
                    <a:pt x="201" y="217"/>
                    <a:pt x="198" y="217"/>
                  </a:cubicBezTo>
                  <a:cubicBezTo>
                    <a:pt x="195" y="217"/>
                    <a:pt x="192" y="219"/>
                    <a:pt x="192" y="223"/>
                  </a:cubicBezTo>
                  <a:cubicBezTo>
                    <a:pt x="192" y="244"/>
                    <a:pt x="195" y="263"/>
                    <a:pt x="199" y="282"/>
                  </a:cubicBezTo>
                  <a:cubicBezTo>
                    <a:pt x="202" y="301"/>
                    <a:pt x="206" y="319"/>
                    <a:pt x="206" y="340"/>
                  </a:cubicBezTo>
                  <a:cubicBezTo>
                    <a:pt x="206" y="359"/>
                    <a:pt x="203" y="380"/>
                    <a:pt x="195" y="405"/>
                  </a:cubicBezTo>
                  <a:cubicBezTo>
                    <a:pt x="195" y="405"/>
                    <a:pt x="195" y="405"/>
                    <a:pt x="195" y="405"/>
                  </a:cubicBezTo>
                  <a:cubicBezTo>
                    <a:pt x="194" y="406"/>
                    <a:pt x="194" y="407"/>
                    <a:pt x="194" y="407"/>
                  </a:cubicBezTo>
                  <a:cubicBezTo>
                    <a:pt x="194" y="407"/>
                    <a:pt x="194" y="407"/>
                    <a:pt x="194" y="407"/>
                  </a:cubicBezTo>
                  <a:cubicBezTo>
                    <a:pt x="194" y="409"/>
                    <a:pt x="194" y="411"/>
                    <a:pt x="194" y="414"/>
                  </a:cubicBezTo>
                  <a:cubicBezTo>
                    <a:pt x="194" y="434"/>
                    <a:pt x="193" y="483"/>
                    <a:pt x="190" y="533"/>
                  </a:cubicBezTo>
                  <a:cubicBezTo>
                    <a:pt x="189" y="558"/>
                    <a:pt x="187" y="584"/>
                    <a:pt x="186" y="606"/>
                  </a:cubicBezTo>
                  <a:cubicBezTo>
                    <a:pt x="184" y="628"/>
                    <a:pt x="182" y="647"/>
                    <a:pt x="180" y="659"/>
                  </a:cubicBezTo>
                  <a:cubicBezTo>
                    <a:pt x="180" y="659"/>
                    <a:pt x="180" y="659"/>
                    <a:pt x="180" y="659"/>
                  </a:cubicBezTo>
                  <a:cubicBezTo>
                    <a:pt x="180" y="666"/>
                    <a:pt x="177" y="670"/>
                    <a:pt x="173" y="67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2C63F866-1CE8-841E-94FE-D0881836C9C0}"/>
                </a:ext>
              </a:extLst>
            </p:cNvPr>
            <p:cNvSpPr>
              <a:spLocks noEditPoints="1"/>
            </p:cNvSpPr>
            <p:nvPr/>
          </p:nvSpPr>
          <p:spPr bwMode="auto">
            <a:xfrm>
              <a:off x="3893534" y="4110645"/>
              <a:ext cx="419585" cy="1149830"/>
            </a:xfrm>
            <a:custGeom>
              <a:avLst/>
              <a:gdLst>
                <a:gd name="T0" fmla="*/ 176 w 252"/>
                <a:gd name="T1" fmla="*/ 66 h 691"/>
                <a:gd name="T2" fmla="*/ 76 w 252"/>
                <a:gd name="T3" fmla="*/ 66 h 691"/>
                <a:gd name="T4" fmla="*/ 126 w 252"/>
                <a:gd name="T5" fmla="*/ 12 h 691"/>
                <a:gd name="T6" fmla="*/ 126 w 252"/>
                <a:gd name="T7" fmla="*/ 120 h 691"/>
                <a:gd name="T8" fmla="*/ 126 w 252"/>
                <a:gd name="T9" fmla="*/ 12 h 691"/>
                <a:gd name="T10" fmla="*/ 64 w 252"/>
                <a:gd name="T11" fmla="*/ 660 h 691"/>
                <a:gd name="T12" fmla="*/ 81 w 252"/>
                <a:gd name="T13" fmla="*/ 686 h 691"/>
                <a:gd name="T14" fmla="*/ 121 w 252"/>
                <a:gd name="T15" fmla="*/ 683 h 691"/>
                <a:gd name="T16" fmla="*/ 136 w 252"/>
                <a:gd name="T17" fmla="*/ 686 h 691"/>
                <a:gd name="T18" fmla="*/ 177 w 252"/>
                <a:gd name="T19" fmla="*/ 683 h 691"/>
                <a:gd name="T20" fmla="*/ 188 w 252"/>
                <a:gd name="T21" fmla="*/ 660 h 691"/>
                <a:gd name="T22" fmla="*/ 220 w 252"/>
                <a:gd name="T23" fmla="*/ 429 h 691"/>
                <a:gd name="T24" fmla="*/ 252 w 252"/>
                <a:gd name="T25" fmla="*/ 393 h 691"/>
                <a:gd name="T26" fmla="*/ 241 w 252"/>
                <a:gd name="T27" fmla="*/ 209 h 691"/>
                <a:gd name="T28" fmla="*/ 189 w 252"/>
                <a:gd name="T29" fmla="*/ 157 h 691"/>
                <a:gd name="T30" fmla="*/ 123 w 252"/>
                <a:gd name="T31" fmla="*/ 148 h 691"/>
                <a:gd name="T32" fmla="*/ 23 w 252"/>
                <a:gd name="T33" fmla="*/ 182 h 691"/>
                <a:gd name="T34" fmla="*/ 4 w 252"/>
                <a:gd name="T35" fmla="*/ 304 h 691"/>
                <a:gd name="T36" fmla="*/ 10 w 252"/>
                <a:gd name="T37" fmla="*/ 420 h 691"/>
                <a:gd name="T38" fmla="*/ 54 w 252"/>
                <a:gd name="T39" fmla="*/ 423 h 691"/>
                <a:gd name="T40" fmla="*/ 33 w 252"/>
                <a:gd name="T41" fmla="*/ 417 h 691"/>
                <a:gd name="T42" fmla="*/ 12 w 252"/>
                <a:gd name="T43" fmla="*/ 393 h 691"/>
                <a:gd name="T44" fmla="*/ 23 w 252"/>
                <a:gd name="T45" fmla="*/ 211 h 691"/>
                <a:gd name="T46" fmla="*/ 67 w 252"/>
                <a:gd name="T47" fmla="*/ 168 h 691"/>
                <a:gd name="T48" fmla="*/ 130 w 252"/>
                <a:gd name="T49" fmla="*/ 160 h 691"/>
                <a:gd name="T50" fmla="*/ 220 w 252"/>
                <a:gd name="T51" fmla="*/ 190 h 691"/>
                <a:gd name="T52" fmla="*/ 237 w 252"/>
                <a:gd name="T53" fmla="*/ 304 h 691"/>
                <a:gd name="T54" fmla="*/ 234 w 252"/>
                <a:gd name="T55" fmla="*/ 412 h 691"/>
                <a:gd name="T56" fmla="*/ 200 w 252"/>
                <a:gd name="T57" fmla="*/ 408 h 691"/>
                <a:gd name="T58" fmla="*/ 194 w 252"/>
                <a:gd name="T59" fmla="*/ 229 h 691"/>
                <a:gd name="T60" fmla="*/ 188 w 252"/>
                <a:gd name="T61" fmla="*/ 410 h 691"/>
                <a:gd name="T62" fmla="*/ 174 w 252"/>
                <a:gd name="T63" fmla="*/ 668 h 691"/>
                <a:gd name="T64" fmla="*/ 154 w 252"/>
                <a:gd name="T65" fmla="*/ 679 h 691"/>
                <a:gd name="T66" fmla="*/ 134 w 252"/>
                <a:gd name="T67" fmla="*/ 667 h 691"/>
                <a:gd name="T68" fmla="*/ 132 w 252"/>
                <a:gd name="T69" fmla="*/ 401 h 691"/>
                <a:gd name="T70" fmla="*/ 120 w 252"/>
                <a:gd name="T71" fmla="*/ 401 h 691"/>
                <a:gd name="T72" fmla="*/ 118 w 252"/>
                <a:gd name="T73" fmla="*/ 667 h 691"/>
                <a:gd name="T74" fmla="*/ 98 w 252"/>
                <a:gd name="T75" fmla="*/ 679 h 691"/>
                <a:gd name="T76" fmla="*/ 78 w 252"/>
                <a:gd name="T77" fmla="*/ 668 h 691"/>
                <a:gd name="T78" fmla="*/ 65 w 252"/>
                <a:gd name="T79" fmla="*/ 403 h 691"/>
                <a:gd name="T80" fmla="*/ 59 w 252"/>
                <a:gd name="T81" fmla="*/ 229 h 691"/>
                <a:gd name="T82" fmla="*/ 53 w 252"/>
                <a:gd name="T83" fmla="*/ 40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691">
                  <a:moveTo>
                    <a:pt x="126" y="132"/>
                  </a:moveTo>
                  <a:cubicBezTo>
                    <a:pt x="154" y="132"/>
                    <a:pt x="176" y="94"/>
                    <a:pt x="176" y="66"/>
                  </a:cubicBezTo>
                  <a:cubicBezTo>
                    <a:pt x="176" y="30"/>
                    <a:pt x="162" y="0"/>
                    <a:pt x="126" y="0"/>
                  </a:cubicBezTo>
                  <a:cubicBezTo>
                    <a:pt x="90" y="0"/>
                    <a:pt x="76" y="30"/>
                    <a:pt x="76" y="66"/>
                  </a:cubicBezTo>
                  <a:cubicBezTo>
                    <a:pt x="76" y="94"/>
                    <a:pt x="99" y="132"/>
                    <a:pt x="126" y="132"/>
                  </a:cubicBezTo>
                  <a:close/>
                  <a:moveTo>
                    <a:pt x="126" y="12"/>
                  </a:moveTo>
                  <a:cubicBezTo>
                    <a:pt x="155" y="12"/>
                    <a:pt x="164" y="37"/>
                    <a:pt x="164" y="66"/>
                  </a:cubicBezTo>
                  <a:cubicBezTo>
                    <a:pt x="164" y="88"/>
                    <a:pt x="145" y="120"/>
                    <a:pt x="126" y="120"/>
                  </a:cubicBezTo>
                  <a:cubicBezTo>
                    <a:pt x="107" y="120"/>
                    <a:pt x="88" y="88"/>
                    <a:pt x="88" y="66"/>
                  </a:cubicBezTo>
                  <a:cubicBezTo>
                    <a:pt x="88" y="37"/>
                    <a:pt x="97" y="12"/>
                    <a:pt x="126" y="12"/>
                  </a:cubicBezTo>
                  <a:close/>
                  <a:moveTo>
                    <a:pt x="64" y="660"/>
                  </a:moveTo>
                  <a:cubicBezTo>
                    <a:pt x="64" y="660"/>
                    <a:pt x="64" y="660"/>
                    <a:pt x="64" y="660"/>
                  </a:cubicBezTo>
                  <a:cubicBezTo>
                    <a:pt x="65" y="665"/>
                    <a:pt x="66" y="670"/>
                    <a:pt x="68" y="674"/>
                  </a:cubicBezTo>
                  <a:cubicBezTo>
                    <a:pt x="71" y="679"/>
                    <a:pt x="76" y="684"/>
                    <a:pt x="81" y="686"/>
                  </a:cubicBezTo>
                  <a:cubicBezTo>
                    <a:pt x="86" y="689"/>
                    <a:pt x="92" y="691"/>
                    <a:pt x="98" y="691"/>
                  </a:cubicBezTo>
                  <a:cubicBezTo>
                    <a:pt x="106" y="690"/>
                    <a:pt x="115" y="688"/>
                    <a:pt x="121" y="683"/>
                  </a:cubicBezTo>
                  <a:cubicBezTo>
                    <a:pt x="123" y="681"/>
                    <a:pt x="125" y="679"/>
                    <a:pt x="126" y="677"/>
                  </a:cubicBezTo>
                  <a:cubicBezTo>
                    <a:pt x="129" y="681"/>
                    <a:pt x="133" y="684"/>
                    <a:pt x="136" y="686"/>
                  </a:cubicBezTo>
                  <a:cubicBezTo>
                    <a:pt x="142" y="689"/>
                    <a:pt x="148" y="691"/>
                    <a:pt x="154" y="691"/>
                  </a:cubicBezTo>
                  <a:cubicBezTo>
                    <a:pt x="162" y="690"/>
                    <a:pt x="170" y="688"/>
                    <a:pt x="177" y="683"/>
                  </a:cubicBezTo>
                  <a:cubicBezTo>
                    <a:pt x="180" y="681"/>
                    <a:pt x="183" y="677"/>
                    <a:pt x="185" y="674"/>
                  </a:cubicBezTo>
                  <a:cubicBezTo>
                    <a:pt x="187" y="670"/>
                    <a:pt x="188" y="665"/>
                    <a:pt x="188" y="660"/>
                  </a:cubicBezTo>
                  <a:cubicBezTo>
                    <a:pt x="199" y="423"/>
                    <a:pt x="199" y="423"/>
                    <a:pt x="199" y="423"/>
                  </a:cubicBezTo>
                  <a:cubicBezTo>
                    <a:pt x="205" y="427"/>
                    <a:pt x="213" y="429"/>
                    <a:pt x="220" y="429"/>
                  </a:cubicBezTo>
                  <a:cubicBezTo>
                    <a:pt x="228" y="429"/>
                    <a:pt x="236" y="426"/>
                    <a:pt x="243" y="420"/>
                  </a:cubicBezTo>
                  <a:cubicBezTo>
                    <a:pt x="249" y="414"/>
                    <a:pt x="252" y="404"/>
                    <a:pt x="252" y="393"/>
                  </a:cubicBezTo>
                  <a:cubicBezTo>
                    <a:pt x="252" y="377"/>
                    <a:pt x="251" y="341"/>
                    <a:pt x="249" y="304"/>
                  </a:cubicBezTo>
                  <a:cubicBezTo>
                    <a:pt x="247" y="267"/>
                    <a:pt x="244" y="229"/>
                    <a:pt x="241" y="209"/>
                  </a:cubicBezTo>
                  <a:cubicBezTo>
                    <a:pt x="240" y="199"/>
                    <a:pt x="236" y="190"/>
                    <a:pt x="229" y="182"/>
                  </a:cubicBezTo>
                  <a:cubicBezTo>
                    <a:pt x="220" y="171"/>
                    <a:pt x="206" y="162"/>
                    <a:pt x="189" y="157"/>
                  </a:cubicBezTo>
                  <a:cubicBezTo>
                    <a:pt x="172" y="151"/>
                    <a:pt x="152" y="148"/>
                    <a:pt x="130" y="148"/>
                  </a:cubicBezTo>
                  <a:cubicBezTo>
                    <a:pt x="123" y="148"/>
                    <a:pt x="123" y="148"/>
                    <a:pt x="123" y="148"/>
                  </a:cubicBezTo>
                  <a:cubicBezTo>
                    <a:pt x="93" y="148"/>
                    <a:pt x="67" y="153"/>
                    <a:pt x="47" y="163"/>
                  </a:cubicBezTo>
                  <a:cubicBezTo>
                    <a:pt x="37" y="168"/>
                    <a:pt x="29" y="175"/>
                    <a:pt x="23" y="182"/>
                  </a:cubicBezTo>
                  <a:cubicBezTo>
                    <a:pt x="17" y="190"/>
                    <a:pt x="13" y="199"/>
                    <a:pt x="11" y="209"/>
                  </a:cubicBezTo>
                  <a:cubicBezTo>
                    <a:pt x="8" y="229"/>
                    <a:pt x="6" y="267"/>
                    <a:pt x="4" y="304"/>
                  </a:cubicBezTo>
                  <a:cubicBezTo>
                    <a:pt x="1" y="341"/>
                    <a:pt x="0" y="377"/>
                    <a:pt x="0" y="393"/>
                  </a:cubicBezTo>
                  <a:cubicBezTo>
                    <a:pt x="0" y="404"/>
                    <a:pt x="4" y="414"/>
                    <a:pt x="10" y="420"/>
                  </a:cubicBezTo>
                  <a:cubicBezTo>
                    <a:pt x="16" y="426"/>
                    <a:pt x="24" y="429"/>
                    <a:pt x="33" y="429"/>
                  </a:cubicBezTo>
                  <a:cubicBezTo>
                    <a:pt x="40" y="429"/>
                    <a:pt x="47" y="427"/>
                    <a:pt x="54" y="423"/>
                  </a:cubicBezTo>
                  <a:lnTo>
                    <a:pt x="64" y="660"/>
                  </a:lnTo>
                  <a:close/>
                  <a:moveTo>
                    <a:pt x="33" y="417"/>
                  </a:moveTo>
                  <a:cubicBezTo>
                    <a:pt x="27" y="417"/>
                    <a:pt x="22" y="415"/>
                    <a:pt x="18" y="412"/>
                  </a:cubicBezTo>
                  <a:cubicBezTo>
                    <a:pt x="15" y="408"/>
                    <a:pt x="12" y="402"/>
                    <a:pt x="12" y="393"/>
                  </a:cubicBezTo>
                  <a:cubicBezTo>
                    <a:pt x="12" y="378"/>
                    <a:pt x="13" y="342"/>
                    <a:pt x="15" y="305"/>
                  </a:cubicBezTo>
                  <a:cubicBezTo>
                    <a:pt x="18" y="268"/>
                    <a:pt x="20" y="230"/>
                    <a:pt x="23" y="211"/>
                  </a:cubicBezTo>
                  <a:cubicBezTo>
                    <a:pt x="24" y="203"/>
                    <a:pt x="27" y="196"/>
                    <a:pt x="32" y="190"/>
                  </a:cubicBezTo>
                  <a:cubicBezTo>
                    <a:pt x="40" y="181"/>
                    <a:pt x="51" y="173"/>
                    <a:pt x="67" y="168"/>
                  </a:cubicBezTo>
                  <a:cubicBezTo>
                    <a:pt x="82" y="163"/>
                    <a:pt x="101" y="160"/>
                    <a:pt x="123" y="160"/>
                  </a:cubicBezTo>
                  <a:cubicBezTo>
                    <a:pt x="130" y="160"/>
                    <a:pt x="130" y="160"/>
                    <a:pt x="130" y="160"/>
                  </a:cubicBezTo>
                  <a:cubicBezTo>
                    <a:pt x="158" y="160"/>
                    <a:pt x="183" y="165"/>
                    <a:pt x="200" y="174"/>
                  </a:cubicBezTo>
                  <a:cubicBezTo>
                    <a:pt x="208" y="178"/>
                    <a:pt x="215" y="184"/>
                    <a:pt x="220" y="190"/>
                  </a:cubicBezTo>
                  <a:cubicBezTo>
                    <a:pt x="225" y="196"/>
                    <a:pt x="228" y="203"/>
                    <a:pt x="229" y="211"/>
                  </a:cubicBezTo>
                  <a:cubicBezTo>
                    <a:pt x="232" y="230"/>
                    <a:pt x="235" y="268"/>
                    <a:pt x="237" y="304"/>
                  </a:cubicBezTo>
                  <a:cubicBezTo>
                    <a:pt x="239" y="341"/>
                    <a:pt x="240" y="377"/>
                    <a:pt x="240" y="393"/>
                  </a:cubicBezTo>
                  <a:cubicBezTo>
                    <a:pt x="240" y="402"/>
                    <a:pt x="238" y="408"/>
                    <a:pt x="234" y="412"/>
                  </a:cubicBezTo>
                  <a:cubicBezTo>
                    <a:pt x="230" y="415"/>
                    <a:pt x="225" y="417"/>
                    <a:pt x="220" y="417"/>
                  </a:cubicBezTo>
                  <a:cubicBezTo>
                    <a:pt x="213" y="417"/>
                    <a:pt x="205" y="414"/>
                    <a:pt x="200" y="408"/>
                  </a:cubicBezTo>
                  <a:cubicBezTo>
                    <a:pt x="200" y="406"/>
                    <a:pt x="200" y="235"/>
                    <a:pt x="200" y="235"/>
                  </a:cubicBezTo>
                  <a:cubicBezTo>
                    <a:pt x="200" y="232"/>
                    <a:pt x="197" y="229"/>
                    <a:pt x="194" y="229"/>
                  </a:cubicBezTo>
                  <a:cubicBezTo>
                    <a:pt x="190" y="229"/>
                    <a:pt x="188" y="232"/>
                    <a:pt x="188" y="235"/>
                  </a:cubicBezTo>
                  <a:cubicBezTo>
                    <a:pt x="188" y="235"/>
                    <a:pt x="188" y="408"/>
                    <a:pt x="188" y="410"/>
                  </a:cubicBezTo>
                  <a:cubicBezTo>
                    <a:pt x="176" y="660"/>
                    <a:pt x="176" y="660"/>
                    <a:pt x="176" y="660"/>
                  </a:cubicBezTo>
                  <a:cubicBezTo>
                    <a:pt x="176" y="663"/>
                    <a:pt x="175" y="666"/>
                    <a:pt x="174" y="668"/>
                  </a:cubicBezTo>
                  <a:cubicBezTo>
                    <a:pt x="172" y="671"/>
                    <a:pt x="170" y="674"/>
                    <a:pt x="166" y="676"/>
                  </a:cubicBezTo>
                  <a:cubicBezTo>
                    <a:pt x="163" y="678"/>
                    <a:pt x="159" y="679"/>
                    <a:pt x="154" y="679"/>
                  </a:cubicBezTo>
                  <a:cubicBezTo>
                    <a:pt x="149" y="679"/>
                    <a:pt x="143" y="677"/>
                    <a:pt x="139" y="673"/>
                  </a:cubicBezTo>
                  <a:cubicBezTo>
                    <a:pt x="137" y="672"/>
                    <a:pt x="135" y="670"/>
                    <a:pt x="134" y="667"/>
                  </a:cubicBezTo>
                  <a:cubicBezTo>
                    <a:pt x="133" y="665"/>
                    <a:pt x="132" y="662"/>
                    <a:pt x="132" y="659"/>
                  </a:cubicBezTo>
                  <a:cubicBezTo>
                    <a:pt x="132" y="401"/>
                    <a:pt x="132" y="401"/>
                    <a:pt x="132" y="401"/>
                  </a:cubicBezTo>
                  <a:cubicBezTo>
                    <a:pt x="132" y="398"/>
                    <a:pt x="130" y="395"/>
                    <a:pt x="126" y="395"/>
                  </a:cubicBezTo>
                  <a:cubicBezTo>
                    <a:pt x="123" y="395"/>
                    <a:pt x="120" y="398"/>
                    <a:pt x="120" y="401"/>
                  </a:cubicBezTo>
                  <a:cubicBezTo>
                    <a:pt x="120" y="659"/>
                    <a:pt x="120" y="659"/>
                    <a:pt x="120" y="659"/>
                  </a:cubicBezTo>
                  <a:cubicBezTo>
                    <a:pt x="120" y="662"/>
                    <a:pt x="120" y="665"/>
                    <a:pt x="118" y="667"/>
                  </a:cubicBezTo>
                  <a:cubicBezTo>
                    <a:pt x="117" y="671"/>
                    <a:pt x="114" y="674"/>
                    <a:pt x="110" y="676"/>
                  </a:cubicBezTo>
                  <a:cubicBezTo>
                    <a:pt x="107" y="677"/>
                    <a:pt x="102" y="679"/>
                    <a:pt x="98" y="679"/>
                  </a:cubicBezTo>
                  <a:cubicBezTo>
                    <a:pt x="93" y="679"/>
                    <a:pt x="87" y="677"/>
                    <a:pt x="83" y="674"/>
                  </a:cubicBezTo>
                  <a:cubicBezTo>
                    <a:pt x="81" y="672"/>
                    <a:pt x="80" y="670"/>
                    <a:pt x="78" y="668"/>
                  </a:cubicBezTo>
                  <a:cubicBezTo>
                    <a:pt x="77" y="666"/>
                    <a:pt x="76" y="663"/>
                    <a:pt x="76" y="660"/>
                  </a:cubicBezTo>
                  <a:cubicBezTo>
                    <a:pt x="76" y="660"/>
                    <a:pt x="65" y="406"/>
                    <a:pt x="65" y="403"/>
                  </a:cubicBezTo>
                  <a:cubicBezTo>
                    <a:pt x="65" y="367"/>
                    <a:pt x="65" y="235"/>
                    <a:pt x="65" y="235"/>
                  </a:cubicBezTo>
                  <a:cubicBezTo>
                    <a:pt x="65" y="232"/>
                    <a:pt x="62" y="229"/>
                    <a:pt x="59" y="229"/>
                  </a:cubicBezTo>
                  <a:cubicBezTo>
                    <a:pt x="56" y="229"/>
                    <a:pt x="53" y="232"/>
                    <a:pt x="53" y="235"/>
                  </a:cubicBezTo>
                  <a:cubicBezTo>
                    <a:pt x="53" y="235"/>
                    <a:pt x="53" y="406"/>
                    <a:pt x="53" y="408"/>
                  </a:cubicBezTo>
                  <a:cubicBezTo>
                    <a:pt x="47" y="414"/>
                    <a:pt x="40" y="417"/>
                    <a:pt x="33" y="417"/>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A82DE4BC-A95E-0684-5820-C49C11E844D5}"/>
                </a:ext>
              </a:extLst>
            </p:cNvPr>
            <p:cNvSpPr>
              <a:spLocks noEditPoints="1"/>
            </p:cNvSpPr>
            <p:nvPr/>
          </p:nvSpPr>
          <p:spPr bwMode="auto">
            <a:xfrm>
              <a:off x="3403600" y="4110645"/>
              <a:ext cx="417283" cy="1149830"/>
            </a:xfrm>
            <a:custGeom>
              <a:avLst/>
              <a:gdLst>
                <a:gd name="T0" fmla="*/ 174 w 251"/>
                <a:gd name="T1" fmla="*/ 66 h 691"/>
                <a:gd name="T2" fmla="*/ 78 w 251"/>
                <a:gd name="T3" fmla="*/ 66 h 691"/>
                <a:gd name="T4" fmla="*/ 126 w 251"/>
                <a:gd name="T5" fmla="*/ 12 h 691"/>
                <a:gd name="T6" fmla="*/ 126 w 251"/>
                <a:gd name="T7" fmla="*/ 120 h 691"/>
                <a:gd name="T8" fmla="*/ 126 w 251"/>
                <a:gd name="T9" fmla="*/ 12 h 691"/>
                <a:gd name="T10" fmla="*/ 24 w 251"/>
                <a:gd name="T11" fmla="*/ 421 h 691"/>
                <a:gd name="T12" fmla="*/ 68 w 251"/>
                <a:gd name="T13" fmla="*/ 253 h 691"/>
                <a:gd name="T14" fmla="*/ 71 w 251"/>
                <a:gd name="T15" fmla="*/ 323 h 691"/>
                <a:gd name="T16" fmla="*/ 61 w 251"/>
                <a:gd name="T17" fmla="*/ 418 h 691"/>
                <a:gd name="T18" fmla="*/ 61 w 251"/>
                <a:gd name="T19" fmla="*/ 418 h 691"/>
                <a:gd name="T20" fmla="*/ 82 w 251"/>
                <a:gd name="T21" fmla="*/ 683 h 691"/>
                <a:gd name="T22" fmla="*/ 123 w 251"/>
                <a:gd name="T23" fmla="*/ 682 h 691"/>
                <a:gd name="T24" fmla="*/ 129 w 251"/>
                <a:gd name="T25" fmla="*/ 682 h 691"/>
                <a:gd name="T26" fmla="*/ 170 w 251"/>
                <a:gd name="T27" fmla="*/ 683 h 691"/>
                <a:gd name="T28" fmla="*/ 191 w 251"/>
                <a:gd name="T29" fmla="*/ 418 h 691"/>
                <a:gd name="T30" fmla="*/ 191 w 251"/>
                <a:gd name="T31" fmla="*/ 418 h 691"/>
                <a:gd name="T32" fmla="*/ 180 w 251"/>
                <a:gd name="T33" fmla="*/ 316 h 691"/>
                <a:gd name="T34" fmla="*/ 184 w 251"/>
                <a:gd name="T35" fmla="*/ 256 h 691"/>
                <a:gd name="T36" fmla="*/ 227 w 251"/>
                <a:gd name="T37" fmla="*/ 421 h 691"/>
                <a:gd name="T38" fmla="*/ 246 w 251"/>
                <a:gd name="T39" fmla="*/ 413 h 691"/>
                <a:gd name="T40" fmla="*/ 251 w 251"/>
                <a:gd name="T41" fmla="*/ 395 h 691"/>
                <a:gd name="T42" fmla="*/ 229 w 251"/>
                <a:gd name="T43" fmla="*/ 201 h 691"/>
                <a:gd name="T44" fmla="*/ 185 w 251"/>
                <a:gd name="T45" fmla="*/ 156 h 691"/>
                <a:gd name="T46" fmla="*/ 46 w 251"/>
                <a:gd name="T47" fmla="*/ 167 h 691"/>
                <a:gd name="T48" fmla="*/ 14 w 251"/>
                <a:gd name="T49" fmla="*/ 234 h 691"/>
                <a:gd name="T50" fmla="*/ 6 w 251"/>
                <a:gd name="T51" fmla="*/ 413 h 691"/>
                <a:gd name="T52" fmla="*/ 12 w 251"/>
                <a:gd name="T53" fmla="*/ 396 h 691"/>
                <a:gd name="T54" fmla="*/ 33 w 251"/>
                <a:gd name="T55" fmla="*/ 205 h 691"/>
                <a:gd name="T56" fmla="*/ 71 w 251"/>
                <a:gd name="T57" fmla="*/ 168 h 691"/>
                <a:gd name="T58" fmla="*/ 198 w 251"/>
                <a:gd name="T59" fmla="*/ 177 h 691"/>
                <a:gd name="T60" fmla="*/ 225 w 251"/>
                <a:gd name="T61" fmla="*/ 236 h 691"/>
                <a:gd name="T62" fmla="*/ 236 w 251"/>
                <a:gd name="T63" fmla="*/ 405 h 691"/>
                <a:gd name="T64" fmla="*/ 227 w 251"/>
                <a:gd name="T65" fmla="*/ 409 h 691"/>
                <a:gd name="T66" fmla="*/ 191 w 251"/>
                <a:gd name="T67" fmla="*/ 222 h 691"/>
                <a:gd name="T68" fmla="*/ 180 w 251"/>
                <a:gd name="T69" fmla="*/ 221 h 691"/>
                <a:gd name="T70" fmla="*/ 167 w 251"/>
                <a:gd name="T71" fmla="*/ 300 h 691"/>
                <a:gd name="T72" fmla="*/ 178 w 251"/>
                <a:gd name="T73" fmla="*/ 402 h 691"/>
                <a:gd name="T74" fmla="*/ 168 w 251"/>
                <a:gd name="T75" fmla="*/ 660 h 691"/>
                <a:gd name="T76" fmla="*/ 150 w 251"/>
                <a:gd name="T77" fmla="*/ 679 h 691"/>
                <a:gd name="T78" fmla="*/ 132 w 251"/>
                <a:gd name="T79" fmla="*/ 659 h 691"/>
                <a:gd name="T80" fmla="*/ 126 w 251"/>
                <a:gd name="T81" fmla="*/ 395 h 691"/>
                <a:gd name="T82" fmla="*/ 120 w 251"/>
                <a:gd name="T83" fmla="*/ 659 h 691"/>
                <a:gd name="T84" fmla="*/ 102 w 251"/>
                <a:gd name="T85" fmla="*/ 679 h 691"/>
                <a:gd name="T86" fmla="*/ 84 w 251"/>
                <a:gd name="T87" fmla="*/ 660 h 691"/>
                <a:gd name="T88" fmla="*/ 75 w 251"/>
                <a:gd name="T89" fmla="*/ 395 h 691"/>
                <a:gd name="T90" fmla="*/ 85 w 251"/>
                <a:gd name="T91" fmla="*/ 299 h 691"/>
                <a:gd name="T92" fmla="*/ 72 w 251"/>
                <a:gd name="T93" fmla="*/ 221 h 691"/>
                <a:gd name="T94" fmla="*/ 36 w 251"/>
                <a:gd name="T95" fmla="*/ 399 h 691"/>
                <a:gd name="T96" fmla="*/ 22 w 251"/>
                <a:gd name="T97" fmla="*/ 409 h 691"/>
                <a:gd name="T98" fmla="*/ 12 w 251"/>
                <a:gd name="T99" fmla="*/ 39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691">
                  <a:moveTo>
                    <a:pt x="126" y="132"/>
                  </a:moveTo>
                  <a:cubicBezTo>
                    <a:pt x="150" y="132"/>
                    <a:pt x="174" y="93"/>
                    <a:pt x="174" y="66"/>
                  </a:cubicBezTo>
                  <a:cubicBezTo>
                    <a:pt x="174" y="28"/>
                    <a:pt x="164" y="0"/>
                    <a:pt x="126" y="0"/>
                  </a:cubicBezTo>
                  <a:cubicBezTo>
                    <a:pt x="88" y="0"/>
                    <a:pt x="78" y="29"/>
                    <a:pt x="78" y="66"/>
                  </a:cubicBezTo>
                  <a:cubicBezTo>
                    <a:pt x="78" y="93"/>
                    <a:pt x="102" y="132"/>
                    <a:pt x="126" y="132"/>
                  </a:cubicBezTo>
                  <a:close/>
                  <a:moveTo>
                    <a:pt x="126" y="12"/>
                  </a:moveTo>
                  <a:cubicBezTo>
                    <a:pt x="156" y="12"/>
                    <a:pt x="162" y="36"/>
                    <a:pt x="162" y="66"/>
                  </a:cubicBezTo>
                  <a:cubicBezTo>
                    <a:pt x="162" y="91"/>
                    <a:pt x="139" y="120"/>
                    <a:pt x="126" y="120"/>
                  </a:cubicBezTo>
                  <a:cubicBezTo>
                    <a:pt x="113" y="120"/>
                    <a:pt x="90" y="91"/>
                    <a:pt x="90" y="66"/>
                  </a:cubicBezTo>
                  <a:cubicBezTo>
                    <a:pt x="90" y="36"/>
                    <a:pt x="96" y="12"/>
                    <a:pt x="126" y="12"/>
                  </a:cubicBezTo>
                  <a:close/>
                  <a:moveTo>
                    <a:pt x="20" y="421"/>
                  </a:moveTo>
                  <a:cubicBezTo>
                    <a:pt x="22" y="421"/>
                    <a:pt x="23" y="421"/>
                    <a:pt x="24" y="421"/>
                  </a:cubicBezTo>
                  <a:cubicBezTo>
                    <a:pt x="36" y="421"/>
                    <a:pt x="46" y="413"/>
                    <a:pt x="48" y="401"/>
                  </a:cubicBezTo>
                  <a:cubicBezTo>
                    <a:pt x="68" y="253"/>
                    <a:pt x="68" y="253"/>
                    <a:pt x="68" y="253"/>
                  </a:cubicBezTo>
                  <a:cubicBezTo>
                    <a:pt x="70" y="267"/>
                    <a:pt x="73" y="284"/>
                    <a:pt x="73" y="299"/>
                  </a:cubicBezTo>
                  <a:cubicBezTo>
                    <a:pt x="73" y="304"/>
                    <a:pt x="72" y="312"/>
                    <a:pt x="71" y="323"/>
                  </a:cubicBezTo>
                  <a:cubicBezTo>
                    <a:pt x="69" y="338"/>
                    <a:pt x="63" y="394"/>
                    <a:pt x="62" y="401"/>
                  </a:cubicBezTo>
                  <a:cubicBezTo>
                    <a:pt x="61" y="408"/>
                    <a:pt x="61" y="414"/>
                    <a:pt x="61" y="418"/>
                  </a:cubicBezTo>
                  <a:cubicBezTo>
                    <a:pt x="61" y="418"/>
                    <a:pt x="61" y="418"/>
                    <a:pt x="61" y="418"/>
                  </a:cubicBezTo>
                  <a:cubicBezTo>
                    <a:pt x="61" y="418"/>
                    <a:pt x="61" y="418"/>
                    <a:pt x="61" y="418"/>
                  </a:cubicBezTo>
                  <a:cubicBezTo>
                    <a:pt x="72" y="660"/>
                    <a:pt x="72" y="660"/>
                    <a:pt x="72" y="660"/>
                  </a:cubicBezTo>
                  <a:cubicBezTo>
                    <a:pt x="73" y="670"/>
                    <a:pt x="76" y="678"/>
                    <a:pt x="82" y="683"/>
                  </a:cubicBezTo>
                  <a:cubicBezTo>
                    <a:pt x="88" y="688"/>
                    <a:pt x="95" y="691"/>
                    <a:pt x="102" y="691"/>
                  </a:cubicBezTo>
                  <a:cubicBezTo>
                    <a:pt x="109" y="691"/>
                    <a:pt x="117" y="688"/>
                    <a:pt x="123" y="682"/>
                  </a:cubicBezTo>
                  <a:cubicBezTo>
                    <a:pt x="124" y="681"/>
                    <a:pt x="125" y="680"/>
                    <a:pt x="126" y="678"/>
                  </a:cubicBezTo>
                  <a:cubicBezTo>
                    <a:pt x="127" y="680"/>
                    <a:pt x="128" y="681"/>
                    <a:pt x="129" y="682"/>
                  </a:cubicBezTo>
                  <a:cubicBezTo>
                    <a:pt x="135" y="688"/>
                    <a:pt x="143" y="691"/>
                    <a:pt x="150" y="691"/>
                  </a:cubicBezTo>
                  <a:cubicBezTo>
                    <a:pt x="157" y="691"/>
                    <a:pt x="164" y="688"/>
                    <a:pt x="170" y="683"/>
                  </a:cubicBezTo>
                  <a:cubicBezTo>
                    <a:pt x="176" y="678"/>
                    <a:pt x="179" y="670"/>
                    <a:pt x="180" y="660"/>
                  </a:cubicBezTo>
                  <a:cubicBezTo>
                    <a:pt x="191" y="418"/>
                    <a:pt x="191" y="418"/>
                    <a:pt x="191" y="418"/>
                  </a:cubicBezTo>
                  <a:cubicBezTo>
                    <a:pt x="191" y="418"/>
                    <a:pt x="191" y="418"/>
                    <a:pt x="191" y="418"/>
                  </a:cubicBezTo>
                  <a:cubicBezTo>
                    <a:pt x="191" y="418"/>
                    <a:pt x="191" y="418"/>
                    <a:pt x="191" y="418"/>
                  </a:cubicBezTo>
                  <a:cubicBezTo>
                    <a:pt x="191" y="412"/>
                    <a:pt x="191" y="404"/>
                    <a:pt x="189" y="393"/>
                  </a:cubicBezTo>
                  <a:cubicBezTo>
                    <a:pt x="188" y="378"/>
                    <a:pt x="181" y="323"/>
                    <a:pt x="180" y="316"/>
                  </a:cubicBezTo>
                  <a:cubicBezTo>
                    <a:pt x="180" y="309"/>
                    <a:pt x="179" y="303"/>
                    <a:pt x="179" y="300"/>
                  </a:cubicBezTo>
                  <a:cubicBezTo>
                    <a:pt x="179" y="285"/>
                    <a:pt x="181" y="270"/>
                    <a:pt x="184" y="256"/>
                  </a:cubicBezTo>
                  <a:cubicBezTo>
                    <a:pt x="204" y="401"/>
                    <a:pt x="204" y="401"/>
                    <a:pt x="204" y="401"/>
                  </a:cubicBezTo>
                  <a:cubicBezTo>
                    <a:pt x="205" y="413"/>
                    <a:pt x="216" y="421"/>
                    <a:pt x="227" y="421"/>
                  </a:cubicBezTo>
                  <a:cubicBezTo>
                    <a:pt x="228" y="421"/>
                    <a:pt x="230" y="421"/>
                    <a:pt x="231" y="421"/>
                  </a:cubicBezTo>
                  <a:cubicBezTo>
                    <a:pt x="237" y="420"/>
                    <a:pt x="242" y="417"/>
                    <a:pt x="246" y="413"/>
                  </a:cubicBezTo>
                  <a:cubicBezTo>
                    <a:pt x="249" y="409"/>
                    <a:pt x="251" y="403"/>
                    <a:pt x="251" y="397"/>
                  </a:cubicBezTo>
                  <a:cubicBezTo>
                    <a:pt x="251" y="397"/>
                    <a:pt x="251" y="396"/>
                    <a:pt x="251" y="395"/>
                  </a:cubicBezTo>
                  <a:cubicBezTo>
                    <a:pt x="237" y="234"/>
                    <a:pt x="237" y="234"/>
                    <a:pt x="237" y="234"/>
                  </a:cubicBezTo>
                  <a:cubicBezTo>
                    <a:pt x="236" y="223"/>
                    <a:pt x="233" y="211"/>
                    <a:pt x="229" y="201"/>
                  </a:cubicBezTo>
                  <a:cubicBezTo>
                    <a:pt x="226" y="193"/>
                    <a:pt x="223" y="186"/>
                    <a:pt x="217" y="179"/>
                  </a:cubicBezTo>
                  <a:cubicBezTo>
                    <a:pt x="210" y="170"/>
                    <a:pt x="199" y="162"/>
                    <a:pt x="185" y="156"/>
                  </a:cubicBezTo>
                  <a:cubicBezTo>
                    <a:pt x="155" y="145"/>
                    <a:pt x="100" y="146"/>
                    <a:pt x="72" y="155"/>
                  </a:cubicBezTo>
                  <a:cubicBezTo>
                    <a:pt x="61" y="158"/>
                    <a:pt x="53" y="162"/>
                    <a:pt x="46" y="167"/>
                  </a:cubicBezTo>
                  <a:cubicBezTo>
                    <a:pt x="35" y="175"/>
                    <a:pt x="28" y="186"/>
                    <a:pt x="23" y="197"/>
                  </a:cubicBezTo>
                  <a:cubicBezTo>
                    <a:pt x="18" y="209"/>
                    <a:pt x="16" y="221"/>
                    <a:pt x="14" y="234"/>
                  </a:cubicBezTo>
                  <a:cubicBezTo>
                    <a:pt x="14" y="234"/>
                    <a:pt x="0" y="397"/>
                    <a:pt x="0" y="397"/>
                  </a:cubicBezTo>
                  <a:cubicBezTo>
                    <a:pt x="0" y="403"/>
                    <a:pt x="2" y="409"/>
                    <a:pt x="6" y="413"/>
                  </a:cubicBezTo>
                  <a:cubicBezTo>
                    <a:pt x="9" y="417"/>
                    <a:pt x="14" y="420"/>
                    <a:pt x="20" y="421"/>
                  </a:cubicBezTo>
                  <a:close/>
                  <a:moveTo>
                    <a:pt x="12" y="396"/>
                  </a:moveTo>
                  <a:cubicBezTo>
                    <a:pt x="26" y="236"/>
                    <a:pt x="26" y="236"/>
                    <a:pt x="26" y="236"/>
                  </a:cubicBezTo>
                  <a:cubicBezTo>
                    <a:pt x="27" y="225"/>
                    <a:pt x="30" y="214"/>
                    <a:pt x="33" y="205"/>
                  </a:cubicBezTo>
                  <a:cubicBezTo>
                    <a:pt x="36" y="198"/>
                    <a:pt x="39" y="192"/>
                    <a:pt x="43" y="187"/>
                  </a:cubicBezTo>
                  <a:cubicBezTo>
                    <a:pt x="49" y="179"/>
                    <a:pt x="58" y="172"/>
                    <a:pt x="71" y="168"/>
                  </a:cubicBezTo>
                  <a:cubicBezTo>
                    <a:pt x="97" y="158"/>
                    <a:pt x="150" y="158"/>
                    <a:pt x="176" y="166"/>
                  </a:cubicBezTo>
                  <a:cubicBezTo>
                    <a:pt x="185" y="169"/>
                    <a:pt x="192" y="173"/>
                    <a:pt x="198" y="177"/>
                  </a:cubicBezTo>
                  <a:cubicBezTo>
                    <a:pt x="207" y="184"/>
                    <a:pt x="213" y="192"/>
                    <a:pt x="217" y="202"/>
                  </a:cubicBezTo>
                  <a:cubicBezTo>
                    <a:pt x="221" y="212"/>
                    <a:pt x="224" y="223"/>
                    <a:pt x="225" y="236"/>
                  </a:cubicBezTo>
                  <a:cubicBezTo>
                    <a:pt x="239" y="397"/>
                    <a:pt x="239" y="397"/>
                    <a:pt x="239" y="397"/>
                  </a:cubicBezTo>
                  <a:cubicBezTo>
                    <a:pt x="239" y="400"/>
                    <a:pt x="238" y="403"/>
                    <a:pt x="236" y="405"/>
                  </a:cubicBezTo>
                  <a:cubicBezTo>
                    <a:pt x="235" y="407"/>
                    <a:pt x="232" y="409"/>
                    <a:pt x="229" y="409"/>
                  </a:cubicBezTo>
                  <a:cubicBezTo>
                    <a:pt x="228" y="409"/>
                    <a:pt x="228" y="409"/>
                    <a:pt x="227" y="409"/>
                  </a:cubicBezTo>
                  <a:cubicBezTo>
                    <a:pt x="221" y="409"/>
                    <a:pt x="216" y="405"/>
                    <a:pt x="215" y="399"/>
                  </a:cubicBezTo>
                  <a:cubicBezTo>
                    <a:pt x="191" y="222"/>
                    <a:pt x="191" y="222"/>
                    <a:pt x="191" y="222"/>
                  </a:cubicBezTo>
                  <a:cubicBezTo>
                    <a:pt x="191" y="220"/>
                    <a:pt x="189" y="217"/>
                    <a:pt x="186" y="217"/>
                  </a:cubicBezTo>
                  <a:cubicBezTo>
                    <a:pt x="182" y="217"/>
                    <a:pt x="180" y="220"/>
                    <a:pt x="180" y="221"/>
                  </a:cubicBezTo>
                  <a:cubicBezTo>
                    <a:pt x="179" y="222"/>
                    <a:pt x="176" y="234"/>
                    <a:pt x="174" y="247"/>
                  </a:cubicBezTo>
                  <a:cubicBezTo>
                    <a:pt x="170" y="262"/>
                    <a:pt x="167" y="282"/>
                    <a:pt x="167" y="300"/>
                  </a:cubicBezTo>
                  <a:cubicBezTo>
                    <a:pt x="167" y="305"/>
                    <a:pt x="168" y="314"/>
                    <a:pt x="169" y="324"/>
                  </a:cubicBezTo>
                  <a:cubicBezTo>
                    <a:pt x="171" y="340"/>
                    <a:pt x="178" y="395"/>
                    <a:pt x="178" y="402"/>
                  </a:cubicBezTo>
                  <a:cubicBezTo>
                    <a:pt x="179" y="409"/>
                    <a:pt x="179" y="415"/>
                    <a:pt x="179" y="418"/>
                  </a:cubicBezTo>
                  <a:cubicBezTo>
                    <a:pt x="168" y="660"/>
                    <a:pt x="168" y="660"/>
                    <a:pt x="168" y="660"/>
                  </a:cubicBezTo>
                  <a:cubicBezTo>
                    <a:pt x="168" y="667"/>
                    <a:pt x="165" y="671"/>
                    <a:pt x="162" y="674"/>
                  </a:cubicBezTo>
                  <a:cubicBezTo>
                    <a:pt x="159" y="677"/>
                    <a:pt x="154" y="679"/>
                    <a:pt x="150" y="679"/>
                  </a:cubicBezTo>
                  <a:cubicBezTo>
                    <a:pt x="146" y="679"/>
                    <a:pt x="141" y="677"/>
                    <a:pt x="138" y="674"/>
                  </a:cubicBezTo>
                  <a:cubicBezTo>
                    <a:pt x="134" y="670"/>
                    <a:pt x="132" y="666"/>
                    <a:pt x="132" y="659"/>
                  </a:cubicBezTo>
                  <a:cubicBezTo>
                    <a:pt x="132" y="401"/>
                    <a:pt x="132" y="401"/>
                    <a:pt x="132" y="401"/>
                  </a:cubicBezTo>
                  <a:cubicBezTo>
                    <a:pt x="132" y="398"/>
                    <a:pt x="129" y="395"/>
                    <a:pt x="126" y="395"/>
                  </a:cubicBezTo>
                  <a:cubicBezTo>
                    <a:pt x="123" y="395"/>
                    <a:pt x="120" y="398"/>
                    <a:pt x="120" y="401"/>
                  </a:cubicBezTo>
                  <a:cubicBezTo>
                    <a:pt x="120" y="659"/>
                    <a:pt x="120" y="659"/>
                    <a:pt x="120" y="659"/>
                  </a:cubicBezTo>
                  <a:cubicBezTo>
                    <a:pt x="120" y="666"/>
                    <a:pt x="118" y="670"/>
                    <a:pt x="114" y="674"/>
                  </a:cubicBezTo>
                  <a:cubicBezTo>
                    <a:pt x="111" y="677"/>
                    <a:pt x="107" y="679"/>
                    <a:pt x="102" y="679"/>
                  </a:cubicBezTo>
                  <a:cubicBezTo>
                    <a:pt x="98" y="679"/>
                    <a:pt x="93" y="677"/>
                    <a:pt x="90" y="674"/>
                  </a:cubicBezTo>
                  <a:cubicBezTo>
                    <a:pt x="87" y="671"/>
                    <a:pt x="84" y="667"/>
                    <a:pt x="84" y="660"/>
                  </a:cubicBezTo>
                  <a:cubicBezTo>
                    <a:pt x="73" y="418"/>
                    <a:pt x="73" y="418"/>
                    <a:pt x="73" y="418"/>
                  </a:cubicBezTo>
                  <a:cubicBezTo>
                    <a:pt x="73" y="413"/>
                    <a:pt x="73" y="405"/>
                    <a:pt x="75" y="395"/>
                  </a:cubicBezTo>
                  <a:cubicBezTo>
                    <a:pt x="76" y="379"/>
                    <a:pt x="83" y="324"/>
                    <a:pt x="84" y="316"/>
                  </a:cubicBezTo>
                  <a:cubicBezTo>
                    <a:pt x="84" y="309"/>
                    <a:pt x="85" y="303"/>
                    <a:pt x="85" y="299"/>
                  </a:cubicBezTo>
                  <a:cubicBezTo>
                    <a:pt x="85" y="281"/>
                    <a:pt x="82" y="262"/>
                    <a:pt x="79" y="247"/>
                  </a:cubicBezTo>
                  <a:cubicBezTo>
                    <a:pt x="75" y="232"/>
                    <a:pt x="72" y="222"/>
                    <a:pt x="72" y="221"/>
                  </a:cubicBezTo>
                  <a:cubicBezTo>
                    <a:pt x="71" y="215"/>
                    <a:pt x="61" y="215"/>
                    <a:pt x="60" y="222"/>
                  </a:cubicBezTo>
                  <a:cubicBezTo>
                    <a:pt x="36" y="399"/>
                    <a:pt x="36" y="399"/>
                    <a:pt x="36" y="399"/>
                  </a:cubicBezTo>
                  <a:cubicBezTo>
                    <a:pt x="35" y="405"/>
                    <a:pt x="30" y="409"/>
                    <a:pt x="24" y="409"/>
                  </a:cubicBezTo>
                  <a:cubicBezTo>
                    <a:pt x="23" y="409"/>
                    <a:pt x="23" y="409"/>
                    <a:pt x="22" y="409"/>
                  </a:cubicBezTo>
                  <a:cubicBezTo>
                    <a:pt x="19" y="409"/>
                    <a:pt x="17" y="407"/>
                    <a:pt x="15" y="405"/>
                  </a:cubicBezTo>
                  <a:cubicBezTo>
                    <a:pt x="13" y="403"/>
                    <a:pt x="12" y="400"/>
                    <a:pt x="12" y="397"/>
                  </a:cubicBezTo>
                  <a:lnTo>
                    <a:pt x="12" y="39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Right Brace 14">
            <a:extLst>
              <a:ext uri="{FF2B5EF4-FFF2-40B4-BE49-F238E27FC236}">
                <a16:creationId xmlns:a16="http://schemas.microsoft.com/office/drawing/2014/main" id="{27B72DFB-4B2D-CDE7-C7EE-4F9747AE5273}"/>
              </a:ext>
            </a:extLst>
          </p:cNvPr>
          <p:cNvSpPr/>
          <p:nvPr/>
        </p:nvSpPr>
        <p:spPr>
          <a:xfrm rot="5400000">
            <a:off x="5683423" y="602449"/>
            <a:ext cx="689917" cy="6005874"/>
          </a:xfrm>
          <a:prstGeom prst="rightBrace">
            <a:avLst>
              <a:gd name="adj1" fmla="val 0"/>
              <a:gd name="adj2" fmla="val 50000"/>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TextBox 15">
            <a:extLst>
              <a:ext uri="{FF2B5EF4-FFF2-40B4-BE49-F238E27FC236}">
                <a16:creationId xmlns:a16="http://schemas.microsoft.com/office/drawing/2014/main" id="{C88D4242-55EF-24D2-4C21-A3E550F5C29B}"/>
              </a:ext>
            </a:extLst>
          </p:cNvPr>
          <p:cNvSpPr txBox="1"/>
          <p:nvPr/>
        </p:nvSpPr>
        <p:spPr>
          <a:xfrm>
            <a:off x="1530350" y="5411191"/>
            <a:ext cx="9131300" cy="646331"/>
          </a:xfrm>
          <a:prstGeom prst="rect">
            <a:avLst/>
          </a:prstGeom>
          <a:solidFill>
            <a:schemeClr val="bg2"/>
          </a:solidFill>
        </p:spPr>
        <p:txBody>
          <a:bodyPr wrap="square" rtlCol="0">
            <a:spAutoFit/>
          </a:bodyPr>
          <a:lstStyle/>
          <a:p>
            <a:pPr algn="ctr"/>
            <a:r>
              <a:rPr lang="en-CA"/>
              <a:t>Environmental factors driven by underlying obesity-associated genes contribute to positive energy balance responsible for weight gain</a:t>
            </a:r>
          </a:p>
        </p:txBody>
      </p:sp>
      <p:sp>
        <p:nvSpPr>
          <p:cNvPr id="19" name="TextBox 18">
            <a:extLst>
              <a:ext uri="{FF2B5EF4-FFF2-40B4-BE49-F238E27FC236}">
                <a16:creationId xmlns:a16="http://schemas.microsoft.com/office/drawing/2014/main" id="{9752FDAB-9C27-48BF-AB93-4CF84FA662CA}"/>
              </a:ext>
            </a:extLst>
          </p:cNvPr>
          <p:cNvSpPr txBox="1"/>
          <p:nvPr/>
        </p:nvSpPr>
        <p:spPr>
          <a:xfrm>
            <a:off x="9031319" y="3674724"/>
            <a:ext cx="1964819" cy="1015663"/>
          </a:xfrm>
          <a:prstGeom prst="rect">
            <a:avLst/>
          </a:prstGeom>
          <a:noFill/>
        </p:spPr>
        <p:txBody>
          <a:bodyPr wrap="square" rtlCol="0">
            <a:spAutoFit/>
          </a:bodyPr>
          <a:lstStyle/>
          <a:p>
            <a:r>
              <a:rPr lang="en-US" sz="1200"/>
              <a:t>Person most genetically susceptible to obesogenic environment &amp; struggles to watch EVERYTHING they eat</a:t>
            </a:r>
          </a:p>
        </p:txBody>
      </p:sp>
      <p:sp>
        <p:nvSpPr>
          <p:cNvPr id="20" name="TextBox 19">
            <a:extLst>
              <a:ext uri="{FF2B5EF4-FFF2-40B4-BE49-F238E27FC236}">
                <a16:creationId xmlns:a16="http://schemas.microsoft.com/office/drawing/2014/main" id="{36ECEE17-5360-4B4B-9426-908A2999CDE6}"/>
              </a:ext>
            </a:extLst>
          </p:cNvPr>
          <p:cNvSpPr txBox="1"/>
          <p:nvPr/>
        </p:nvSpPr>
        <p:spPr>
          <a:xfrm>
            <a:off x="1303609" y="3674724"/>
            <a:ext cx="1721835" cy="1015663"/>
          </a:xfrm>
          <a:prstGeom prst="rect">
            <a:avLst/>
          </a:prstGeom>
          <a:noFill/>
        </p:spPr>
        <p:txBody>
          <a:bodyPr wrap="square" rtlCol="0">
            <a:spAutoFit/>
          </a:bodyPr>
          <a:lstStyle/>
          <a:p>
            <a:pPr algn="r"/>
            <a:r>
              <a:rPr lang="en-US" sz="1200"/>
              <a:t>Person least genetically susceptible to obesogenic environment &amp; can eat whatever they want</a:t>
            </a:r>
          </a:p>
        </p:txBody>
      </p:sp>
    </p:spTree>
    <p:extLst>
      <p:ext uri="{BB962C8B-B14F-4D97-AF65-F5344CB8AC3E}">
        <p14:creationId xmlns:p14="http://schemas.microsoft.com/office/powerpoint/2010/main" val="2250644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B224-55DA-4663-AFB0-74587A63C504}"/>
              </a:ext>
            </a:extLst>
          </p:cNvPr>
          <p:cNvSpPr>
            <a:spLocks noGrp="1"/>
          </p:cNvSpPr>
          <p:nvPr>
            <p:ph type="title"/>
          </p:nvPr>
        </p:nvSpPr>
        <p:spPr/>
        <p:txBody>
          <a:bodyPr/>
          <a:lstStyle/>
          <a:p>
            <a:r>
              <a:rPr lang="en-CA"/>
              <a:t>Key takeaways</a:t>
            </a:r>
          </a:p>
        </p:txBody>
      </p:sp>
      <p:sp>
        <p:nvSpPr>
          <p:cNvPr id="4" name="Content Placeholder 2">
            <a:extLst>
              <a:ext uri="{FF2B5EF4-FFF2-40B4-BE49-F238E27FC236}">
                <a16:creationId xmlns:a16="http://schemas.microsoft.com/office/drawing/2014/main" id="{5ABC2E95-13AE-495F-87C6-C0006D87C41F}"/>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ea typeface="Apis For Office" panose="020B0504010101010104" pitchFamily="34" charset="0"/>
                <a:cs typeface="Apis For Office" panose="020B0504010101010104" pitchFamily="34" charset="0"/>
              </a:rPr>
              <a:t>Obesity is a heterogeneous disease resulting from the complex interaction of one's genes and the obesogenic environment, causing socio-psycho-biological factors promoting excessive caloric intake, resulting in weight gain and ultimately impair health </a:t>
            </a:r>
            <a:br>
              <a:rPr lang="en-GB" sz="2400">
                <a:ea typeface="Apis For Office" panose="020B0504010101010104" pitchFamily="34" charset="0"/>
                <a:cs typeface="Apis For Office" panose="020B0504010101010104" pitchFamily="34" charset="0"/>
              </a:rPr>
            </a:br>
            <a:endParaRPr lang="en-GB" sz="2400">
              <a:ea typeface="Apis For Office" panose="020B0504010101010104" pitchFamily="34" charset="0"/>
              <a:cs typeface="Apis For Office" panose="020B0504010101010104" pitchFamily="34" charset="0"/>
            </a:endParaRPr>
          </a:p>
          <a:p>
            <a:r>
              <a:rPr lang="en-US" sz="2400"/>
              <a:t>Polygenic obesity</a:t>
            </a:r>
            <a:r>
              <a:rPr lang="en-US" sz="2400">
                <a:effectLst/>
              </a:rPr>
              <a:t> is highly heritable. Obesogenic genes impact body habitus, metabolism, and the body's response to certain environmental factors</a:t>
            </a:r>
            <a:endParaRPr lang="en-GB" sz="2400">
              <a:ea typeface="Apis For Office" panose="020B0504010101010104" pitchFamily="34" charset="0"/>
              <a:cs typeface="Apis For Office" panose="020B0504010101010104" pitchFamily="34" charset="0"/>
            </a:endParaRPr>
          </a:p>
        </p:txBody>
      </p:sp>
    </p:spTree>
    <p:extLst>
      <p:ext uri="{BB962C8B-B14F-4D97-AF65-F5344CB8AC3E}">
        <p14:creationId xmlns:p14="http://schemas.microsoft.com/office/powerpoint/2010/main" val="377511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a:p>
        </p:txBody>
      </p:sp>
      <p:sp>
        <p:nvSpPr>
          <p:cNvPr id="4" name="Text Placeholder 3">
            <a:extLst>
              <a:ext uri="{FF2B5EF4-FFF2-40B4-BE49-F238E27FC236}">
                <a16:creationId xmlns:a16="http://schemas.microsoft.com/office/drawing/2014/main" id="{98214451-82C0-4A3C-A41B-BE4B7879E4B1}"/>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494700"/>
            <a:ext cx="10515600" cy="51905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100">
                <a:latin typeface="Arial" panose="020B0604020202020204" pitchFamily="34" charset="0"/>
                <a:cs typeface="Times New Roman" panose="02020603050405020304" pitchFamily="18" charset="0"/>
              </a:rPr>
              <a:t>Which of the following statement on the role of genetics in obesity is correct?</a:t>
            </a:r>
          </a:p>
          <a:p>
            <a:pPr lvl="1">
              <a:lnSpc>
                <a:spcPct val="107000"/>
              </a:lnSpc>
              <a:spcBef>
                <a:spcPts val="0"/>
              </a:spcBef>
              <a:buFont typeface="+mj-lt"/>
              <a:buAutoNum type="alphaLcPeriod"/>
            </a:pPr>
            <a:r>
              <a:rPr lang="en-US" sz="1100">
                <a:latin typeface="Arial" panose="020B0604020202020204" pitchFamily="34" charset="0"/>
                <a:ea typeface="Calibri" panose="020F0502020204030204" pitchFamily="34" charset="0"/>
                <a:cs typeface="Times New Roman" panose="02020603050405020304" pitchFamily="18" charset="0"/>
              </a:rPr>
              <a:t>Monogenic obesity is the more common than polygenic obesity </a:t>
            </a:r>
          </a:p>
          <a:p>
            <a:pPr lvl="1">
              <a:lnSpc>
                <a:spcPct val="107000"/>
              </a:lnSpc>
              <a:spcBef>
                <a:spcPts val="0"/>
              </a:spcBef>
              <a:buFont typeface="+mj-lt"/>
              <a:buAutoNum type="alphaLcPeriod"/>
            </a:pPr>
            <a:r>
              <a:rPr lang="en-US" sz="1100">
                <a:latin typeface="Arial" panose="020B0604020202020204" pitchFamily="34" charset="0"/>
                <a:ea typeface="Calibri" panose="020F0502020204030204" pitchFamily="34" charset="0"/>
                <a:cs typeface="Times New Roman" panose="02020603050405020304" pitchFamily="18" charset="0"/>
              </a:rPr>
              <a:t>Polygenic obesity is due to the simultaneous presence of DNA variations in multiple genes that control body weight </a:t>
            </a:r>
          </a:p>
          <a:p>
            <a:pPr lvl="1">
              <a:lnSpc>
                <a:spcPct val="107000"/>
              </a:lnSpc>
              <a:spcBef>
                <a:spcPts val="0"/>
              </a:spcBef>
              <a:buFont typeface="+mj-lt"/>
              <a:buAutoNum type="alphaLcPeriod"/>
            </a:pPr>
            <a:r>
              <a:rPr lang="en-US" sz="1100">
                <a:latin typeface="Arial" panose="020B0604020202020204" pitchFamily="34" charset="0"/>
                <a:ea typeface="Calibri" panose="020F0502020204030204" pitchFamily="34" charset="0"/>
                <a:cs typeface="Times New Roman" panose="02020603050405020304" pitchFamily="18" charset="0"/>
              </a:rPr>
              <a:t>Monogenic mutations cause late-onset obesity</a:t>
            </a:r>
          </a:p>
          <a:p>
            <a:pPr lvl="1">
              <a:lnSpc>
                <a:spcPct val="107000"/>
              </a:lnSpc>
              <a:spcBef>
                <a:spcPts val="0"/>
              </a:spcBef>
              <a:buFont typeface="+mj-lt"/>
              <a:buAutoNum type="alphaLcPeriod"/>
            </a:pPr>
            <a:r>
              <a:rPr lang="en-US" sz="1100">
                <a:latin typeface="Arial" panose="020B0604020202020204" pitchFamily="34" charset="0"/>
                <a:ea typeface="Calibri" panose="020F0502020204030204" pitchFamily="34" charset="0"/>
                <a:cs typeface="Times New Roman" panose="02020603050405020304" pitchFamily="18" charset="0"/>
              </a:rPr>
              <a:t>Dizygotic twins have relatively homogenous body types </a:t>
            </a:r>
          </a:p>
          <a:p>
            <a:pPr lvl="1">
              <a:lnSpc>
                <a:spcPct val="107000"/>
              </a:lnSpc>
              <a:spcBef>
                <a:spcPts val="0"/>
              </a:spcBef>
              <a:buFont typeface="+mj-lt"/>
              <a:buAutoNum type="alphaLcPeriod"/>
            </a:pPr>
            <a:endParaRPr lang="en-US" sz="110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CA" sz="1100">
                <a:latin typeface="Arial" panose="020B0604020202020204" pitchFamily="34" charset="0"/>
                <a:cs typeface="Times New Roman" panose="02020603050405020304" pitchFamily="18" charset="0"/>
              </a:rPr>
              <a:t>Tom is a new father and caring for his new baby has led to chronic sleep deprivation over the last few months. In addition to sleep deprivation, what is another factor that could be contributing to Tom’s weight gain?</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Tom lives in a neighborhood with plenty of parks</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Tom is experiencing high stress levels</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Tom is a non-smoker</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Tom seldom drinks alcohol</a:t>
            </a:r>
          </a:p>
          <a:p>
            <a:pPr marL="457200" lvl="1" indent="0">
              <a:lnSpc>
                <a:spcPct val="107000"/>
              </a:lnSpc>
              <a:spcBef>
                <a:spcPts val="0"/>
              </a:spcBef>
              <a:buNone/>
            </a:pPr>
            <a:endParaRPr lang="en-CA" sz="1100">
              <a:latin typeface="Arial" panose="020B0604020202020204" pitchFamily="34" charset="0"/>
              <a:cs typeface="Times New Roman" panose="02020603050405020304" pitchFamily="18" charset="0"/>
            </a:endParaRPr>
          </a:p>
          <a:p>
            <a:pPr>
              <a:lnSpc>
                <a:spcPct val="107000"/>
              </a:lnSpc>
              <a:spcAft>
                <a:spcPts val="800"/>
              </a:spcAft>
              <a:buFont typeface="+mj-lt"/>
              <a:buAutoNum type="arabicPeriod"/>
            </a:pPr>
            <a:r>
              <a:rPr lang="en-CA" sz="1100">
                <a:latin typeface="Arial" panose="020B0604020202020204" pitchFamily="34" charset="0"/>
                <a:cs typeface="Times New Roman" panose="02020603050405020304" pitchFamily="18" charset="0"/>
              </a:rPr>
              <a:t>Which of the following social determinants of health increases the risk of developing obesity?</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High income</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Food security</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High education </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Urban sprawl </a:t>
            </a:r>
          </a:p>
          <a:p>
            <a:pPr marL="0" indent="0">
              <a:lnSpc>
                <a:spcPct val="107000"/>
              </a:lnSpc>
              <a:spcAft>
                <a:spcPts val="800"/>
              </a:spcAft>
              <a:buNone/>
            </a:pPr>
            <a:endParaRPr lang="en-CA" sz="110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9318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19F94-F881-B556-29E0-4035DCB3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2061" y="12409"/>
            <a:ext cx="7629939" cy="6839321"/>
          </a:xfrm>
          <a:prstGeom prst="rect">
            <a:avLst/>
          </a:prstGeom>
        </p:spPr>
      </p:pic>
      <p:sp>
        <p:nvSpPr>
          <p:cNvPr id="5" name="Rectangle 4">
            <a:extLst>
              <a:ext uri="{FF2B5EF4-FFF2-40B4-BE49-F238E27FC236}">
                <a16:creationId xmlns:a16="http://schemas.microsoft.com/office/drawing/2014/main" id="{F3FD4030-8EFC-1F3B-0BE0-9784A1723DBD}"/>
              </a:ext>
            </a:extLst>
          </p:cNvPr>
          <p:cNvSpPr/>
          <p:nvPr/>
        </p:nvSpPr>
        <p:spPr>
          <a:xfrm>
            <a:off x="4489144" y="-7090"/>
            <a:ext cx="3720577" cy="6858000"/>
          </a:xfrm>
          <a:prstGeom prst="rect">
            <a:avLst/>
          </a:prstGeom>
          <a:gradFill flip="none" rotWithShape="1">
            <a:gsLst>
              <a:gs pos="74000">
                <a:srgbClr val="FFFFFF"/>
              </a:gs>
              <a:gs pos="2000">
                <a:srgbClr val="FFFFFF">
                  <a:alpha val="0"/>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B097E0-34BA-44E4-36AA-259B8A873B85}"/>
              </a:ext>
            </a:extLst>
          </p:cNvPr>
          <p:cNvSpPr txBox="1"/>
          <p:nvPr/>
        </p:nvSpPr>
        <p:spPr>
          <a:xfrm>
            <a:off x="598149" y="1178974"/>
            <a:ext cx="461535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Interactive case-based learning tool developed for, and funded by, </a:t>
            </a:r>
            <a:endParaRPr kumimoji="0" lang="en-IL" sz="1800" b="0" i="0" u="none" strike="noStrike" kern="120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Novo Nordisk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Provides </a:t>
            </a:r>
            <a:r>
              <a:rPr lang="en-US" dirty="0">
                <a:latin typeface="Arial" panose="020B0604020202020204"/>
              </a:rPr>
              <a:t>simulated </a:t>
            </a:r>
            <a:r>
              <a:rPr kumimoji="0" lang="en-US" sz="1800" b="0" i="0" u="none" strike="noStrike" kern="1200" cap="none" spc="0" normalizeH="0" baseline="0" noProof="0" dirty="0">
                <a:ln>
                  <a:noFill/>
                </a:ln>
                <a:effectLst/>
                <a:uLnTx/>
                <a:uFillTx/>
                <a:latin typeface="Arial" panose="020B0604020202020204"/>
                <a:ea typeface="+mn-ea"/>
                <a:cs typeface="+mn-cs"/>
              </a:rPr>
              <a:t>interactions in </a:t>
            </a:r>
            <a:r>
              <a:rPr kumimoji="0" lang="en-US" sz="1800" b="1" i="0" u="none" strike="noStrike" kern="1200" cap="none" spc="0" normalizeH="0" baseline="0" noProof="0" dirty="0">
                <a:ln>
                  <a:noFill/>
                </a:ln>
                <a:effectLst/>
                <a:uLnTx/>
                <a:uFillTx/>
                <a:latin typeface="Arial" panose="020B0604020202020204"/>
                <a:ea typeface="+mn-ea"/>
                <a:cs typeface="+mn-cs"/>
              </a:rPr>
              <a:t>real-time</a:t>
            </a:r>
            <a:r>
              <a:rPr kumimoji="0" lang="en-US" sz="1800" b="0" i="0" u="none" strike="noStrike" kern="1200" cap="none" spc="0" normalizeH="0" baseline="0" noProof="0" dirty="0">
                <a:ln>
                  <a:noFill/>
                </a:ln>
                <a:effectLst/>
                <a:uLnTx/>
                <a:uFillTx/>
                <a:latin typeface="Arial" panose="020B0604020202020204"/>
                <a:ea typeface="+mn-ea"/>
                <a:cs typeface="+mn-cs"/>
              </a:rPr>
              <a:t> feedback,</a:t>
            </a:r>
            <a:r>
              <a:rPr kumimoji="0" lang="en-IL" sz="1800" b="0" i="0" u="none" strike="noStrike" kern="1200" cap="none" spc="0" normalizeH="0" baseline="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and streamlined interoperability communication.</a:t>
            </a:r>
          </a:p>
        </p:txBody>
      </p:sp>
      <p:sp>
        <p:nvSpPr>
          <p:cNvPr id="14" name="TextBox 13">
            <a:extLst>
              <a:ext uri="{FF2B5EF4-FFF2-40B4-BE49-F238E27FC236}">
                <a16:creationId xmlns:a16="http://schemas.microsoft.com/office/drawing/2014/main" id="{69CDA48C-FE00-5416-8051-0D1118B1970B}"/>
              </a:ext>
            </a:extLst>
          </p:cNvPr>
          <p:cNvSpPr txBox="1"/>
          <p:nvPr/>
        </p:nvSpPr>
        <p:spPr>
          <a:xfrm>
            <a:off x="547815" y="3077904"/>
            <a:ext cx="47160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Click </a:t>
            </a:r>
            <a:r>
              <a:rPr lang="en-US" b="0" i="0" dirty="0">
                <a:effectLst/>
                <a:latin typeface="Arial" panose="020B0604020202020204" pitchFamily="34" charset="0"/>
                <a:cs typeface="Arial" panose="020B0604020202020204" pitchFamily="34" charset="0"/>
                <a:hlinkClick r:id="rId3"/>
              </a:rPr>
              <a:t>here</a:t>
            </a:r>
            <a:r>
              <a:rPr lang="en-US" b="0" i="0" dirty="0">
                <a:effectLst/>
                <a:latin typeface="Arial" panose="020B0604020202020204" pitchFamily="34" charset="0"/>
                <a:cs typeface="Arial" panose="020B0604020202020204" pitchFamily="34" charset="0"/>
              </a:rPr>
              <a:t> or scan the QR code </a:t>
            </a:r>
            <a:r>
              <a:rPr lang="en-US" dirty="0">
                <a:latin typeface="Arial" panose="020B0604020202020204"/>
              </a:rPr>
              <a:t>below, f</a:t>
            </a:r>
            <a:r>
              <a:rPr kumimoji="0" lang="en-US" sz="1800" b="0" i="0" u="none" strike="noStrike" kern="1200" cap="none" spc="0" normalizeH="0" baseline="0" noProof="0" dirty="0">
                <a:ln>
                  <a:noFill/>
                </a:ln>
                <a:effectLst/>
                <a:uLnTx/>
                <a:uFillTx/>
                <a:latin typeface="Arial" panose="020B0604020202020204"/>
                <a:ea typeface="+mn-ea"/>
                <a:cs typeface="+mn-cs"/>
              </a:rPr>
              <a:t>or an interactive learning experience, including the opportunity to practice hypothetical decision making and</a:t>
            </a:r>
            <a:r>
              <a:rPr kumimoji="0" lang="en-US" sz="1800" b="0" i="0" u="none" kern="1200" cap="none" spc="0" normalizeH="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patient care</a:t>
            </a:r>
            <a:endParaRPr kumimoji="0" lang="en-US" sz="1800" b="0" i="0" u="none" strike="sngStrike" kern="1200" cap="none" spc="0" normalizeH="0" baseline="0" noProof="0" dirty="0">
              <a:ln>
                <a:noFill/>
              </a:ln>
              <a:effectLst/>
              <a:uLnTx/>
              <a:uFillTx/>
              <a:latin typeface="Arial" panose="020B0604020202020204"/>
              <a:ea typeface="+mn-ea"/>
              <a:cs typeface="+mn-cs"/>
            </a:endParaRPr>
          </a:p>
        </p:txBody>
      </p:sp>
      <p:pic>
        <p:nvPicPr>
          <p:cNvPr id="1026" name="Picture 2" descr="edocate logo">
            <a:extLst>
              <a:ext uri="{FF2B5EF4-FFF2-40B4-BE49-F238E27FC236}">
                <a16:creationId xmlns:a16="http://schemas.microsoft.com/office/drawing/2014/main" id="{A2B7A3DD-BD2B-6721-3A06-E2EA475D14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45537" y="453389"/>
            <a:ext cx="3720577" cy="521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88BDBAE-38D2-F34C-120F-352CD8C68E96}"/>
              </a:ext>
            </a:extLst>
          </p:cNvPr>
          <p:cNvPicPr>
            <a:picLocks noChangeAspect="1"/>
          </p:cNvPicPr>
          <p:nvPr/>
        </p:nvPicPr>
        <p:blipFill>
          <a:blip r:embed="rId5"/>
          <a:stretch>
            <a:fillRect/>
          </a:stretch>
        </p:blipFill>
        <p:spPr>
          <a:xfrm>
            <a:off x="1899986" y="4413110"/>
            <a:ext cx="2011680" cy="2011680"/>
          </a:xfrm>
          <a:prstGeom prst="rect">
            <a:avLst/>
          </a:prstGeom>
        </p:spPr>
      </p:pic>
    </p:spTree>
    <p:extLst>
      <p:ext uri="{BB962C8B-B14F-4D97-AF65-F5344CB8AC3E}">
        <p14:creationId xmlns:p14="http://schemas.microsoft.com/office/powerpoint/2010/main" val="118988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386D4-5989-4DCE-9DD9-4B37D7C1EC40}"/>
              </a:ext>
            </a:extLst>
          </p:cNvPr>
          <p:cNvSpPr>
            <a:spLocks noGrp="1"/>
          </p:cNvSpPr>
          <p:nvPr>
            <p:ph type="title"/>
          </p:nvPr>
        </p:nvSpPr>
        <p:spPr/>
        <p:txBody>
          <a:bodyPr/>
          <a:lstStyle/>
          <a:p>
            <a:r>
              <a:rPr lang="en-CA"/>
              <a:t>Learning outcomes</a:t>
            </a:r>
          </a:p>
        </p:txBody>
      </p:sp>
      <p:sp>
        <p:nvSpPr>
          <p:cNvPr id="3" name="Content Placeholder 2">
            <a:extLst>
              <a:ext uri="{FF2B5EF4-FFF2-40B4-BE49-F238E27FC236}">
                <a16:creationId xmlns:a16="http://schemas.microsoft.com/office/drawing/2014/main" id="{7FCEBB77-FB4B-4DA6-A9DF-584570402B8B}"/>
              </a:ext>
            </a:extLst>
          </p:cNvPr>
          <p:cNvSpPr>
            <a:spLocks noGrp="1"/>
          </p:cNvSpPr>
          <p:nvPr>
            <p:ph idx="1"/>
          </p:nvPr>
        </p:nvSpPr>
        <p:spPr/>
        <p:txBody>
          <a:bodyPr/>
          <a:lstStyle/>
          <a:p>
            <a:pPr marL="0" indent="0">
              <a:buNone/>
            </a:pPr>
            <a:r>
              <a:rPr lang="en-US"/>
              <a:t>After completing this module, the learner will be able to:</a:t>
            </a:r>
            <a:br>
              <a:rPr lang="en-US"/>
            </a:br>
            <a:endParaRPr lang="en-US"/>
          </a:p>
          <a:p>
            <a:pPr marL="914400" lvl="1" indent="-457200">
              <a:buFont typeface="+mj-lt"/>
              <a:buAutoNum type="arabicPeriod"/>
            </a:pPr>
            <a:r>
              <a:rPr lang="en-US"/>
              <a:t>Describe the role of genetics in the development of obesity</a:t>
            </a:r>
          </a:p>
          <a:p>
            <a:pPr marL="914400" lvl="1" indent="-457200">
              <a:buFont typeface="+mj-lt"/>
              <a:buAutoNum type="arabicPeriod"/>
            </a:pPr>
            <a:r>
              <a:rPr lang="en-US"/>
              <a:t>Understand polygenic obesity is the most common form of obesity</a:t>
            </a:r>
          </a:p>
          <a:p>
            <a:pPr marL="914400" lvl="1" indent="-457200">
              <a:buFont typeface="+mj-lt"/>
              <a:buAutoNum type="arabicPeriod"/>
            </a:pPr>
            <a:r>
              <a:rPr lang="en-US"/>
              <a:t>Recognize the phenotypic patterns associated with monogenetic and polygenic mutations resulting in obesity</a:t>
            </a:r>
          </a:p>
          <a:p>
            <a:pPr marL="914400" lvl="1" indent="-457200">
              <a:buFont typeface="+mj-lt"/>
              <a:buAutoNum type="arabicPeriod"/>
            </a:pPr>
            <a:r>
              <a:rPr lang="en-US"/>
              <a:t>Identify environmental and social factors that interact with genes and contribute to the development of obesity</a:t>
            </a:r>
            <a:br>
              <a:rPr lang="en-US"/>
            </a:br>
            <a:endParaRPr lang="en-US"/>
          </a:p>
        </p:txBody>
      </p:sp>
    </p:spTree>
    <p:extLst>
      <p:ext uri="{BB962C8B-B14F-4D97-AF65-F5344CB8AC3E}">
        <p14:creationId xmlns:p14="http://schemas.microsoft.com/office/powerpoint/2010/main" val="164993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6986-DD00-1B0C-9395-3AAB7D6AE384}"/>
              </a:ext>
            </a:extLst>
          </p:cNvPr>
          <p:cNvSpPr>
            <a:spLocks noGrp="1"/>
          </p:cNvSpPr>
          <p:nvPr>
            <p:ph type="title"/>
          </p:nvPr>
        </p:nvSpPr>
        <p:spPr/>
        <p:txBody>
          <a:bodyPr>
            <a:normAutofit fontScale="90000"/>
          </a:bodyPr>
          <a:lstStyle/>
          <a:p>
            <a:r>
              <a:rPr lang="en-CA" dirty="0"/>
              <a:t>Obesity is a chronic, heterogenous disease of excess adiposity impairing health</a:t>
            </a:r>
          </a:p>
        </p:txBody>
      </p:sp>
      <p:sp>
        <p:nvSpPr>
          <p:cNvPr id="3" name="Text Placeholder 2">
            <a:extLst>
              <a:ext uri="{FF2B5EF4-FFF2-40B4-BE49-F238E27FC236}">
                <a16:creationId xmlns:a16="http://schemas.microsoft.com/office/drawing/2014/main" id="{6BD8A88F-837F-D09A-776D-7329A760BADC}"/>
              </a:ext>
            </a:extLst>
          </p:cNvPr>
          <p:cNvSpPr>
            <a:spLocks noGrp="1"/>
          </p:cNvSpPr>
          <p:nvPr>
            <p:ph type="body" sz="quarter" idx="13"/>
          </p:nvPr>
        </p:nvSpPr>
        <p:spPr>
          <a:xfrm>
            <a:off x="647999" y="6157763"/>
            <a:ext cx="11354948" cy="376237"/>
          </a:xfrm>
        </p:spPr>
        <p:txBody>
          <a:bodyPr/>
          <a:lstStyle/>
          <a:p>
            <a:r>
              <a:rPr lang="en-US" sz="1000" b="0" i="0" dirty="0"/>
              <a:t>*Pre-obesity, previously called overweight, medicalizes the term, and like pre-diabetes may assist patients and HCPs in taking their weight more seriously.</a:t>
            </a:r>
            <a:br>
              <a:rPr lang="en-US" sz="1000" b="0" i="0" dirty="0"/>
            </a:br>
            <a:r>
              <a:rPr lang="en-US" sz="1000" b="0" i="0" dirty="0"/>
              <a:t>BMI, body mass index; HCPs, healthcare professionals.</a:t>
            </a:r>
            <a:br>
              <a:rPr lang="en-US" sz="1000" b="0" i="0" dirty="0"/>
            </a:br>
            <a:r>
              <a:rPr lang="en-US" sz="1000" b="0" i="0" dirty="0"/>
              <a:t>1. </a:t>
            </a:r>
            <a:r>
              <a:rPr lang="en-GB" sz="1000" i="0" dirty="0"/>
              <a:t>Rubino F et al. Lancet Diabetes Endocrinol. 2023;11:226–228</a:t>
            </a:r>
            <a:r>
              <a:rPr lang="en-US" sz="1000" b="0" i="0" dirty="0"/>
              <a:t>; 2. </a:t>
            </a:r>
            <a:r>
              <a:rPr lang="en-GB" sz="1000" i="0" dirty="0"/>
              <a:t>American Medical Association (AMA). Available at: </a:t>
            </a:r>
            <a:r>
              <a:rPr lang="en-GB" sz="1000" i="0" dirty="0">
                <a:hlinkClick r:id="rId3"/>
              </a:rPr>
              <a:t>https://www.ama-assn.org/delivering-care/public-health/ama-use-bmi-alone-imperfect-clinical-measure</a:t>
            </a:r>
            <a:r>
              <a:rPr lang="en-GB" sz="1000" i="0" dirty="0"/>
              <a:t>. Accessed June 2023; 3. </a:t>
            </a:r>
            <a:r>
              <a:rPr lang="en-GB" sz="1000" i="0" dirty="0">
                <a:cs typeface="Arial"/>
              </a:rPr>
              <a:t>Obesity playbook. Endocrine Society. 2023. Available at: </a:t>
            </a:r>
            <a:r>
              <a:rPr lang="en-GB" sz="1000" i="0" dirty="0">
                <a:cs typeface="Arial"/>
                <a:hlinkClick r:id="rId4"/>
              </a:rPr>
              <a:t>https://www.endocrine.org/-/media/endocrine/files/obesity/obesity-playbook-final_use.pdf</a:t>
            </a:r>
            <a:r>
              <a:rPr lang="en-GB" sz="1000" i="0" dirty="0">
                <a:cs typeface="Arial"/>
              </a:rPr>
              <a:t>. Accessed May 2023</a:t>
            </a:r>
            <a:r>
              <a:rPr lang="en-GB" sz="1000" i="0" dirty="0"/>
              <a:t>; </a:t>
            </a:r>
            <a:r>
              <a:rPr lang="en-US" sz="1000" b="0" i="0" dirty="0"/>
              <a:t> </a:t>
            </a:r>
            <a:r>
              <a:rPr lang="en-US" sz="1000" i="0" dirty="0"/>
              <a:t>4</a:t>
            </a:r>
            <a:r>
              <a:rPr lang="en-US" sz="1000" b="0" i="0" dirty="0"/>
              <a:t>. </a:t>
            </a:r>
            <a:r>
              <a:rPr kumimoji="0" lang="en-US" sz="1000" b="0" i="0" u="none" strike="noStrike" kern="1200" cap="none" spc="0" normalizeH="0" baseline="0" noProof="0" dirty="0" err="1">
                <a:ln>
                  <a:noFill/>
                </a:ln>
                <a:effectLst/>
                <a:uLnTx/>
                <a:uFillTx/>
                <a:ea typeface="+mn-ea"/>
                <a:cs typeface="Arial"/>
              </a:rPr>
              <a:t>Bhaskaran</a:t>
            </a:r>
            <a:r>
              <a:rPr kumimoji="0" lang="en-US" sz="1000" b="0" i="0" u="none" strike="noStrike" kern="1200" cap="none" spc="0" normalizeH="0" baseline="0" noProof="0" dirty="0">
                <a:ln>
                  <a:noFill/>
                </a:ln>
                <a:effectLst/>
                <a:uLnTx/>
                <a:uFillTx/>
                <a:ea typeface="+mn-ea"/>
                <a:cs typeface="Arial"/>
              </a:rPr>
              <a:t> K et al. Lancet Diabetes Endocrinol. 2018;6:</a:t>
            </a:r>
            <a:r>
              <a:rPr lang="en-US" sz="1000" i="0" u="sng" dirty="0"/>
              <a:t>doi:10.1016/S2213-8587(18)30288-2</a:t>
            </a:r>
            <a:r>
              <a:rPr lang="en-US" sz="1000" i="0" dirty="0"/>
              <a:t>; 5. </a:t>
            </a:r>
            <a:r>
              <a:rPr lang="en-US" sz="1000" i="0" dirty="0">
                <a:cs typeface="Arial"/>
              </a:rPr>
              <a:t>Centers for Disease Control and Prevention (CDC). Defining adult overweight &amp; obesity. Available at: </a:t>
            </a:r>
            <a:r>
              <a:rPr lang="en-US" sz="1000" i="0" dirty="0">
                <a:cs typeface="Arial"/>
                <a:hlinkClick r:id="rId5"/>
              </a:rPr>
              <a:t>https://www.cdc.gov/obesity/basics/adult-defining.html#:~:text=Obesity%20is%20frequently%20subdivided%20into,BMI%20of%2040%20or%20higher</a:t>
            </a:r>
            <a:r>
              <a:rPr lang="en-US" sz="1000" i="0" dirty="0">
                <a:cs typeface="Arial"/>
              </a:rPr>
              <a:t>. Accessed June 2023; </a:t>
            </a:r>
            <a:br>
              <a:rPr lang="en-US" sz="1000" i="0" dirty="0">
                <a:cs typeface="Arial"/>
              </a:rPr>
            </a:br>
            <a:r>
              <a:rPr lang="en-US" sz="1000" i="0" dirty="0">
                <a:cs typeface="Arial"/>
              </a:rPr>
              <a:t>6. </a:t>
            </a:r>
            <a:r>
              <a:rPr lang="en-GB" sz="1000" i="0" dirty="0">
                <a:cs typeface="Arial"/>
              </a:rPr>
              <a:t>Misra A et al. J Assoc Physicians India 2009;57:163–170</a:t>
            </a:r>
            <a:endParaRPr lang="en-US" sz="1000" b="0" i="0" dirty="0"/>
          </a:p>
        </p:txBody>
      </p:sp>
      <p:sp>
        <p:nvSpPr>
          <p:cNvPr id="28" name="TextBox 27">
            <a:extLst>
              <a:ext uri="{FF2B5EF4-FFF2-40B4-BE49-F238E27FC236}">
                <a16:creationId xmlns:a16="http://schemas.microsoft.com/office/drawing/2014/main" id="{B068D928-ECE1-4290-94B6-2394C283DCBE}"/>
              </a:ext>
            </a:extLst>
          </p:cNvPr>
          <p:cNvSpPr txBox="1"/>
          <p:nvPr/>
        </p:nvSpPr>
        <p:spPr>
          <a:xfrm>
            <a:off x="647272" y="1655455"/>
            <a:ext cx="5631691" cy="923330"/>
          </a:xfrm>
          <a:prstGeom prst="rect">
            <a:avLst/>
          </a:prstGeom>
          <a:noFill/>
        </p:spPr>
        <p:txBody>
          <a:bodyPr wrap="square">
            <a:spAutoFit/>
          </a:bodyPr>
          <a:lstStyle/>
          <a:p>
            <a:r>
              <a:rPr lang="en-US" b="1" dirty="0">
                <a:latin typeface="Arial"/>
                <a:cs typeface="Arial"/>
              </a:rPr>
              <a:t>Clinical obesity: </a:t>
            </a:r>
            <a:r>
              <a:rPr lang="en-US" dirty="0">
                <a:latin typeface="Arial"/>
                <a:cs typeface="Arial"/>
              </a:rPr>
              <a:t>excess adiposity causing negative health outcomes that can be objectively documented by specific signs and symptoms</a:t>
            </a:r>
            <a:r>
              <a:rPr lang="en-US" baseline="30000" dirty="0">
                <a:latin typeface="Arial" panose="020B0604020202020204" pitchFamily="34" charset="0"/>
                <a:cs typeface="Arial" panose="020B0604020202020204" pitchFamily="34" charset="0"/>
              </a:rPr>
              <a:t>1</a:t>
            </a:r>
            <a:endParaRPr lang="en-GB" strike="sngStrike" baseline="300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8921240-1C6D-012E-7F94-870D7AC0C508}"/>
              </a:ext>
            </a:extLst>
          </p:cNvPr>
          <p:cNvGrpSpPr/>
          <p:nvPr/>
        </p:nvGrpSpPr>
        <p:grpSpPr>
          <a:xfrm>
            <a:off x="1878420" y="4283868"/>
            <a:ext cx="3169394" cy="1178639"/>
            <a:chOff x="1445698" y="3780436"/>
            <a:chExt cx="3169394" cy="1178639"/>
          </a:xfrm>
        </p:grpSpPr>
        <p:sp>
          <p:nvSpPr>
            <p:cNvPr id="51" name="TextBox 50">
              <a:extLst>
                <a:ext uri="{FF2B5EF4-FFF2-40B4-BE49-F238E27FC236}">
                  <a16:creationId xmlns:a16="http://schemas.microsoft.com/office/drawing/2014/main" id="{160BD25F-1B16-EA60-AC39-5555071A59EB}"/>
                </a:ext>
              </a:extLst>
            </p:cNvPr>
            <p:cNvSpPr txBox="1"/>
            <p:nvPr/>
          </p:nvSpPr>
          <p:spPr>
            <a:xfrm>
              <a:off x="1951213" y="4158282"/>
              <a:ext cx="653563" cy="369332"/>
            </a:xfrm>
            <a:prstGeom prst="rect">
              <a:avLst/>
            </a:prstGeom>
            <a:noFill/>
          </p:spPr>
          <p:txBody>
            <a:bodyPr wrap="square">
              <a:spAutoFit/>
            </a:bodyPr>
            <a:lstStyle/>
            <a:p>
              <a:pPr algn="ctr"/>
              <a:r>
                <a:rPr lang="en-US" sz="1800">
                  <a:solidFill>
                    <a:schemeClr val="bg1"/>
                  </a:solidFill>
                  <a:latin typeface="Arial" panose="020B0604020202020204" pitchFamily="34" charset="0"/>
                  <a:cs typeface="Arial" panose="020B0604020202020204" pitchFamily="34" charset="0"/>
                </a:rPr>
                <a:t>BMI</a:t>
              </a:r>
              <a:endParaRPr lang="en-CA">
                <a:solidFill>
                  <a:schemeClr val="bg1"/>
                </a:solidFill>
              </a:endParaRPr>
            </a:p>
          </p:txBody>
        </p:sp>
        <p:grpSp>
          <p:nvGrpSpPr>
            <p:cNvPr id="33" name="Group 32">
              <a:extLst>
                <a:ext uri="{FF2B5EF4-FFF2-40B4-BE49-F238E27FC236}">
                  <a16:creationId xmlns:a16="http://schemas.microsoft.com/office/drawing/2014/main" id="{B801840A-3F4C-4329-AB0B-1417361D7296}"/>
                </a:ext>
              </a:extLst>
            </p:cNvPr>
            <p:cNvGrpSpPr/>
            <p:nvPr/>
          </p:nvGrpSpPr>
          <p:grpSpPr>
            <a:xfrm>
              <a:off x="1445698" y="3780436"/>
              <a:ext cx="3169394" cy="1178639"/>
              <a:chOff x="3619197" y="1784635"/>
              <a:chExt cx="2321643" cy="929604"/>
            </a:xfrm>
          </p:grpSpPr>
          <p:grpSp>
            <p:nvGrpSpPr>
              <p:cNvPr id="34" name="Group 33">
                <a:extLst>
                  <a:ext uri="{FF2B5EF4-FFF2-40B4-BE49-F238E27FC236}">
                    <a16:creationId xmlns:a16="http://schemas.microsoft.com/office/drawing/2014/main" id="{BC5C73DF-C2BE-495C-BF73-DA1AEF65A7C9}"/>
                  </a:ext>
                </a:extLst>
              </p:cNvPr>
              <p:cNvGrpSpPr/>
              <p:nvPr/>
            </p:nvGrpSpPr>
            <p:grpSpPr>
              <a:xfrm>
                <a:off x="4434025" y="2013458"/>
                <a:ext cx="1506815" cy="662165"/>
                <a:chOff x="4434025" y="2013458"/>
                <a:chExt cx="1506815" cy="662165"/>
              </a:xfrm>
            </p:grpSpPr>
            <p:sp>
              <p:nvSpPr>
                <p:cNvPr id="56" name="TextBox 55">
                  <a:extLst>
                    <a:ext uri="{FF2B5EF4-FFF2-40B4-BE49-F238E27FC236}">
                      <a16:creationId xmlns:a16="http://schemas.microsoft.com/office/drawing/2014/main" id="{A694022A-C699-4C18-8C2A-9E215D9E3A2F}"/>
                    </a:ext>
                  </a:extLst>
                </p:cNvPr>
                <p:cNvSpPr txBox="1"/>
                <p:nvPr/>
              </p:nvSpPr>
              <p:spPr>
                <a:xfrm>
                  <a:off x="4434025" y="2163599"/>
                  <a:ext cx="304892" cy="364524"/>
                </a:xfrm>
                <a:prstGeom prst="rect">
                  <a:avLst/>
                </a:prstGeom>
                <a:noFill/>
              </p:spPr>
              <p:txBody>
                <a:bodyPr wrap="none" rtlCol="0">
                  <a:spAutoFit/>
                </a:bodyPr>
                <a:lstStyle/>
                <a:p>
                  <a:pPr defTabSz="1219170" fontAlgn="base">
                    <a:spcBef>
                      <a:spcPct val="0"/>
                    </a:spcBef>
                    <a:spcAft>
                      <a:spcPct val="0"/>
                    </a:spcAft>
                    <a:defRPr/>
                  </a:pPr>
                  <a:r>
                    <a:rPr lang="en-GB" sz="1600">
                      <a:latin typeface="Arial" panose="020B0604020202020204" pitchFamily="34" charset="0"/>
                      <a:ea typeface="Apis For Office" panose="020B0504010101010104" pitchFamily="34" charset="0"/>
                      <a:cs typeface="Arial" panose="020B0604020202020204" pitchFamily="34" charset="0"/>
                    </a:rPr>
                    <a:t>=</a:t>
                  </a:r>
                </a:p>
              </p:txBody>
            </p:sp>
            <p:sp>
              <p:nvSpPr>
                <p:cNvPr id="57" name="TextBox 56">
                  <a:extLst>
                    <a:ext uri="{FF2B5EF4-FFF2-40B4-BE49-F238E27FC236}">
                      <a16:creationId xmlns:a16="http://schemas.microsoft.com/office/drawing/2014/main" id="{7A91D766-A441-4BA2-85BB-B08C30029A25}"/>
                    </a:ext>
                  </a:extLst>
                </p:cNvPr>
                <p:cNvSpPr txBox="1"/>
                <p:nvPr/>
              </p:nvSpPr>
              <p:spPr>
                <a:xfrm>
                  <a:off x="4752694" y="2013458"/>
                  <a:ext cx="1188146" cy="364524"/>
                </a:xfrm>
                <a:prstGeom prst="rect">
                  <a:avLst/>
                </a:prstGeom>
                <a:noFill/>
              </p:spPr>
              <p:txBody>
                <a:bodyPr wrap="none" rtlCol="0">
                  <a:spAutoFit/>
                </a:bodyPr>
                <a:lstStyle/>
                <a:p>
                  <a:pPr defTabSz="1219170" fontAlgn="base">
                    <a:spcBef>
                      <a:spcPct val="0"/>
                    </a:spcBef>
                    <a:spcAft>
                      <a:spcPct val="0"/>
                    </a:spcAft>
                    <a:defRPr/>
                  </a:pPr>
                  <a:r>
                    <a:rPr lang="en-GB" sz="1600">
                      <a:latin typeface="Arial" panose="020B0604020202020204" pitchFamily="34" charset="0"/>
                      <a:ea typeface="Apis For Office" panose="020B0504010101010104" pitchFamily="34" charset="0"/>
                      <a:cs typeface="Arial" panose="020B0604020202020204" pitchFamily="34" charset="0"/>
                    </a:rPr>
                    <a:t>weight (kg)</a:t>
                  </a:r>
                </a:p>
              </p:txBody>
            </p:sp>
            <p:sp>
              <p:nvSpPr>
                <p:cNvPr id="58" name="TextBox 57">
                  <a:extLst>
                    <a:ext uri="{FF2B5EF4-FFF2-40B4-BE49-F238E27FC236}">
                      <a16:creationId xmlns:a16="http://schemas.microsoft.com/office/drawing/2014/main" id="{73086905-2D8C-457B-B23A-BE974834C371}"/>
                    </a:ext>
                  </a:extLst>
                </p:cNvPr>
                <p:cNvSpPr txBox="1"/>
                <p:nvPr/>
              </p:nvSpPr>
              <p:spPr>
                <a:xfrm>
                  <a:off x="4733644" y="2311099"/>
                  <a:ext cx="1184940" cy="364524"/>
                </a:xfrm>
                <a:prstGeom prst="rect">
                  <a:avLst/>
                </a:prstGeom>
                <a:noFill/>
              </p:spPr>
              <p:txBody>
                <a:bodyPr wrap="none" rtlCol="0">
                  <a:spAutoFit/>
                </a:bodyPr>
                <a:lstStyle/>
                <a:p>
                  <a:pPr defTabSz="1219170" fontAlgn="base">
                    <a:spcBef>
                      <a:spcPct val="0"/>
                    </a:spcBef>
                    <a:spcAft>
                      <a:spcPct val="0"/>
                    </a:spcAft>
                    <a:defRPr/>
                  </a:pPr>
                  <a:r>
                    <a:rPr lang="en-GB" sz="1600">
                      <a:latin typeface="Arial" panose="020B0604020202020204" pitchFamily="34" charset="0"/>
                      <a:ea typeface="Apis For Office" panose="020B0504010101010104" pitchFamily="34" charset="0"/>
                      <a:cs typeface="Arial" panose="020B0604020202020204" pitchFamily="34" charset="0"/>
                    </a:rPr>
                    <a:t>height (m</a:t>
                  </a:r>
                  <a:r>
                    <a:rPr lang="en-GB" sz="1600" baseline="30000">
                      <a:latin typeface="Arial" panose="020B0604020202020204" pitchFamily="34" charset="0"/>
                      <a:ea typeface="Apis For Office" panose="020B0504010101010104" pitchFamily="34" charset="0"/>
                      <a:cs typeface="Arial" panose="020B0604020202020204" pitchFamily="34" charset="0"/>
                    </a:rPr>
                    <a:t>2</a:t>
                  </a:r>
                  <a:r>
                    <a:rPr lang="en-GB" sz="1600">
                      <a:latin typeface="Arial" panose="020B0604020202020204" pitchFamily="34" charset="0"/>
                      <a:ea typeface="Apis For Office" panose="020B0504010101010104" pitchFamily="34" charset="0"/>
                      <a:cs typeface="Arial" panose="020B0604020202020204" pitchFamily="34" charset="0"/>
                    </a:rPr>
                    <a:t>)</a:t>
                  </a:r>
                </a:p>
              </p:txBody>
            </p:sp>
            <p:cxnSp>
              <p:nvCxnSpPr>
                <p:cNvPr id="59" name="Straight Connector 58">
                  <a:extLst>
                    <a:ext uri="{FF2B5EF4-FFF2-40B4-BE49-F238E27FC236}">
                      <a16:creationId xmlns:a16="http://schemas.microsoft.com/office/drawing/2014/main" id="{9C8C01C3-2C16-409E-BCB3-0FF5EA939ACD}"/>
                    </a:ext>
                  </a:extLst>
                </p:cNvPr>
                <p:cNvCxnSpPr/>
                <p:nvPr/>
              </p:nvCxnSpPr>
              <p:spPr>
                <a:xfrm>
                  <a:off x="4738136" y="2315620"/>
                  <a:ext cx="1156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60304F59-8CE8-4E89-91B0-E3744A3887D5}"/>
                  </a:ext>
                </a:extLst>
              </p:cNvPr>
              <p:cNvGrpSpPr/>
              <p:nvPr/>
            </p:nvGrpSpPr>
            <p:grpSpPr>
              <a:xfrm>
                <a:off x="3619197" y="1784635"/>
                <a:ext cx="841528" cy="929604"/>
                <a:chOff x="3902039" y="3279319"/>
                <a:chExt cx="438467" cy="512314"/>
              </a:xfrm>
            </p:grpSpPr>
            <p:sp>
              <p:nvSpPr>
                <p:cNvPr id="52" name="Freeform 144">
                  <a:extLst>
                    <a:ext uri="{FF2B5EF4-FFF2-40B4-BE49-F238E27FC236}">
                      <a16:creationId xmlns:a16="http://schemas.microsoft.com/office/drawing/2014/main" id="{2108A9A8-0B41-4A53-AEAC-C5148A43307F}"/>
                    </a:ext>
                  </a:extLst>
                </p:cNvPr>
                <p:cNvSpPr>
                  <a:spLocks noEditPoints="1"/>
                </p:cNvSpPr>
                <p:nvPr/>
              </p:nvSpPr>
              <p:spPr bwMode="auto">
                <a:xfrm>
                  <a:off x="3902039" y="3279319"/>
                  <a:ext cx="438467" cy="512314"/>
                </a:xfrm>
                <a:custGeom>
                  <a:avLst/>
                  <a:gdLst>
                    <a:gd name="T0" fmla="*/ 353 w 704"/>
                    <a:gd name="T1" fmla="*/ 822 h 822"/>
                    <a:gd name="T2" fmla="*/ 79 w 704"/>
                    <a:gd name="T3" fmla="*/ 822 h 822"/>
                    <a:gd name="T4" fmla="*/ 0 w 704"/>
                    <a:gd name="T5" fmla="*/ 743 h 822"/>
                    <a:gd name="T6" fmla="*/ 0 w 704"/>
                    <a:gd name="T7" fmla="*/ 319 h 822"/>
                    <a:gd name="T8" fmla="*/ 1 w 704"/>
                    <a:gd name="T9" fmla="*/ 191 h 822"/>
                    <a:gd name="T10" fmla="*/ 32 w 704"/>
                    <a:gd name="T11" fmla="*/ 128 h 822"/>
                    <a:gd name="T12" fmla="*/ 68 w 704"/>
                    <a:gd name="T13" fmla="*/ 118 h 822"/>
                    <a:gd name="T14" fmla="*/ 172 w 704"/>
                    <a:gd name="T15" fmla="*/ 118 h 822"/>
                    <a:gd name="T16" fmla="*/ 198 w 704"/>
                    <a:gd name="T17" fmla="*/ 105 h 822"/>
                    <a:gd name="T18" fmla="*/ 438 w 704"/>
                    <a:gd name="T19" fmla="*/ 47 h 822"/>
                    <a:gd name="T20" fmla="*/ 505 w 704"/>
                    <a:gd name="T21" fmla="*/ 106 h 822"/>
                    <a:gd name="T22" fmla="*/ 532 w 704"/>
                    <a:gd name="T23" fmla="*/ 118 h 822"/>
                    <a:gd name="T24" fmla="*/ 626 w 704"/>
                    <a:gd name="T25" fmla="*/ 118 h 822"/>
                    <a:gd name="T26" fmla="*/ 703 w 704"/>
                    <a:gd name="T27" fmla="*/ 195 h 822"/>
                    <a:gd name="T28" fmla="*/ 704 w 704"/>
                    <a:gd name="T29" fmla="*/ 532 h 822"/>
                    <a:gd name="T30" fmla="*/ 704 w 704"/>
                    <a:gd name="T31" fmla="*/ 740 h 822"/>
                    <a:gd name="T32" fmla="*/ 623 w 704"/>
                    <a:gd name="T33" fmla="*/ 822 h 822"/>
                    <a:gd name="T34" fmla="*/ 353 w 704"/>
                    <a:gd name="T35" fmla="*/ 822 h 822"/>
                    <a:gd name="T36" fmla="*/ 351 w 704"/>
                    <a:gd name="T37" fmla="*/ 378 h 822"/>
                    <a:gd name="T38" fmla="*/ 519 w 704"/>
                    <a:gd name="T39" fmla="*/ 210 h 822"/>
                    <a:gd name="T40" fmla="*/ 349 w 704"/>
                    <a:gd name="T41" fmla="*/ 46 h 822"/>
                    <a:gd name="T42" fmla="*/ 185 w 704"/>
                    <a:gd name="T43" fmla="*/ 216 h 822"/>
                    <a:gd name="T44" fmla="*/ 351 w 704"/>
                    <a:gd name="T45" fmla="*/ 37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4" h="822">
                      <a:moveTo>
                        <a:pt x="353" y="822"/>
                      </a:moveTo>
                      <a:cubicBezTo>
                        <a:pt x="261" y="822"/>
                        <a:pt x="170" y="822"/>
                        <a:pt x="79" y="822"/>
                      </a:cubicBezTo>
                      <a:cubicBezTo>
                        <a:pt x="28" y="822"/>
                        <a:pt x="0" y="794"/>
                        <a:pt x="0" y="743"/>
                      </a:cubicBezTo>
                      <a:cubicBezTo>
                        <a:pt x="0" y="601"/>
                        <a:pt x="0" y="460"/>
                        <a:pt x="0" y="319"/>
                      </a:cubicBezTo>
                      <a:cubicBezTo>
                        <a:pt x="0" y="276"/>
                        <a:pt x="0" y="233"/>
                        <a:pt x="1" y="191"/>
                      </a:cubicBezTo>
                      <a:cubicBezTo>
                        <a:pt x="2" y="166"/>
                        <a:pt x="8" y="141"/>
                        <a:pt x="32" y="128"/>
                      </a:cubicBezTo>
                      <a:cubicBezTo>
                        <a:pt x="43" y="123"/>
                        <a:pt x="56" y="119"/>
                        <a:pt x="68" y="118"/>
                      </a:cubicBezTo>
                      <a:cubicBezTo>
                        <a:pt x="103" y="117"/>
                        <a:pt x="137" y="117"/>
                        <a:pt x="172" y="118"/>
                      </a:cubicBezTo>
                      <a:cubicBezTo>
                        <a:pt x="183" y="118"/>
                        <a:pt x="191" y="115"/>
                        <a:pt x="198" y="105"/>
                      </a:cubicBezTo>
                      <a:cubicBezTo>
                        <a:pt x="263" y="25"/>
                        <a:pt x="350" y="0"/>
                        <a:pt x="438" y="47"/>
                      </a:cubicBezTo>
                      <a:cubicBezTo>
                        <a:pt x="464" y="61"/>
                        <a:pt x="484" y="85"/>
                        <a:pt x="505" y="106"/>
                      </a:cubicBezTo>
                      <a:cubicBezTo>
                        <a:pt x="514" y="114"/>
                        <a:pt x="521" y="118"/>
                        <a:pt x="532" y="118"/>
                      </a:cubicBezTo>
                      <a:cubicBezTo>
                        <a:pt x="564" y="117"/>
                        <a:pt x="595" y="118"/>
                        <a:pt x="626" y="118"/>
                      </a:cubicBezTo>
                      <a:cubicBezTo>
                        <a:pt x="673" y="117"/>
                        <a:pt x="703" y="147"/>
                        <a:pt x="703" y="195"/>
                      </a:cubicBezTo>
                      <a:cubicBezTo>
                        <a:pt x="704" y="307"/>
                        <a:pt x="704" y="420"/>
                        <a:pt x="704" y="532"/>
                      </a:cubicBezTo>
                      <a:cubicBezTo>
                        <a:pt x="704" y="602"/>
                        <a:pt x="704" y="671"/>
                        <a:pt x="704" y="740"/>
                      </a:cubicBezTo>
                      <a:cubicBezTo>
                        <a:pt x="704" y="792"/>
                        <a:pt x="674" y="822"/>
                        <a:pt x="623" y="822"/>
                      </a:cubicBezTo>
                      <a:cubicBezTo>
                        <a:pt x="533" y="822"/>
                        <a:pt x="443" y="822"/>
                        <a:pt x="353" y="822"/>
                      </a:cubicBezTo>
                      <a:close/>
                      <a:moveTo>
                        <a:pt x="351" y="378"/>
                      </a:moveTo>
                      <a:cubicBezTo>
                        <a:pt x="440" y="383"/>
                        <a:pt x="521" y="298"/>
                        <a:pt x="519" y="210"/>
                      </a:cubicBezTo>
                      <a:cubicBezTo>
                        <a:pt x="517" y="119"/>
                        <a:pt x="439" y="45"/>
                        <a:pt x="349" y="46"/>
                      </a:cubicBezTo>
                      <a:cubicBezTo>
                        <a:pt x="260" y="47"/>
                        <a:pt x="183" y="126"/>
                        <a:pt x="185" y="216"/>
                      </a:cubicBezTo>
                      <a:cubicBezTo>
                        <a:pt x="186" y="303"/>
                        <a:pt x="268" y="384"/>
                        <a:pt x="351" y="3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192000" numCol="1" anchor="b" anchorCtr="0" compatLnSpc="1">
                  <a:prstTxWarp prst="textNoShape">
                    <a:avLst/>
                  </a:prstTxWarp>
                </a:bodyPr>
                <a:lstStyle/>
                <a:p>
                  <a:pPr algn="ctr"/>
                  <a:r>
                    <a:rPr lang="en-US" sz="2000" b="1">
                      <a:solidFill>
                        <a:schemeClr val="bg1"/>
                      </a:solidFill>
                      <a:latin typeface="Arial" panose="020B0604020202020204" pitchFamily="34" charset="0"/>
                      <a:ea typeface="Apis For Office" panose="020B0504010101010104" pitchFamily="34" charset="0"/>
                      <a:cs typeface="Arial" panose="020B0604020202020204" pitchFamily="34" charset="0"/>
                    </a:rPr>
                    <a:t>BMI</a:t>
                  </a:r>
                </a:p>
              </p:txBody>
            </p:sp>
            <p:sp>
              <p:nvSpPr>
                <p:cNvPr id="53" name="Freeform 179">
                  <a:extLst>
                    <a:ext uri="{FF2B5EF4-FFF2-40B4-BE49-F238E27FC236}">
                      <a16:creationId xmlns:a16="http://schemas.microsoft.com/office/drawing/2014/main" id="{4476B8FF-D1D3-4F63-8908-25F7EA984140}"/>
                    </a:ext>
                  </a:extLst>
                </p:cNvPr>
                <p:cNvSpPr>
                  <a:spLocks noEditPoints="1"/>
                </p:cNvSpPr>
                <p:nvPr/>
              </p:nvSpPr>
              <p:spPr bwMode="auto">
                <a:xfrm>
                  <a:off x="4015579" y="3307934"/>
                  <a:ext cx="211387" cy="210464"/>
                </a:xfrm>
                <a:custGeom>
                  <a:avLst/>
                  <a:gdLst>
                    <a:gd name="T0" fmla="*/ 168 w 338"/>
                    <a:gd name="T1" fmla="*/ 333 h 339"/>
                    <a:gd name="T2" fmla="*/ 2 w 338"/>
                    <a:gd name="T3" fmla="*/ 171 h 339"/>
                    <a:gd name="T4" fmla="*/ 166 w 338"/>
                    <a:gd name="T5" fmla="*/ 1 h 339"/>
                    <a:gd name="T6" fmla="*/ 336 w 338"/>
                    <a:gd name="T7" fmla="*/ 165 h 339"/>
                    <a:gd name="T8" fmla="*/ 168 w 338"/>
                    <a:gd name="T9" fmla="*/ 333 h 339"/>
                    <a:gd name="T10" fmla="*/ 168 w 338"/>
                    <a:gd name="T11" fmla="*/ 298 h 339"/>
                    <a:gd name="T12" fmla="*/ 298 w 338"/>
                    <a:gd name="T13" fmla="*/ 167 h 339"/>
                    <a:gd name="T14" fmla="*/ 173 w 338"/>
                    <a:gd name="T15" fmla="*/ 38 h 339"/>
                    <a:gd name="T16" fmla="*/ 39 w 338"/>
                    <a:gd name="T17" fmla="*/ 168 h 339"/>
                    <a:gd name="T18" fmla="*/ 168 w 338"/>
                    <a:gd name="T19" fmla="*/ 29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168" y="333"/>
                      </a:moveTo>
                      <a:cubicBezTo>
                        <a:pt x="85" y="339"/>
                        <a:pt x="3" y="258"/>
                        <a:pt x="2" y="171"/>
                      </a:cubicBezTo>
                      <a:cubicBezTo>
                        <a:pt x="0" y="81"/>
                        <a:pt x="77" y="2"/>
                        <a:pt x="166" y="1"/>
                      </a:cubicBezTo>
                      <a:cubicBezTo>
                        <a:pt x="256" y="0"/>
                        <a:pt x="334" y="74"/>
                        <a:pt x="336" y="165"/>
                      </a:cubicBezTo>
                      <a:cubicBezTo>
                        <a:pt x="338" y="253"/>
                        <a:pt x="257" y="338"/>
                        <a:pt x="168" y="333"/>
                      </a:cubicBezTo>
                      <a:close/>
                      <a:moveTo>
                        <a:pt x="168" y="298"/>
                      </a:moveTo>
                      <a:cubicBezTo>
                        <a:pt x="246" y="296"/>
                        <a:pt x="300" y="244"/>
                        <a:pt x="298" y="167"/>
                      </a:cubicBezTo>
                      <a:cubicBezTo>
                        <a:pt x="297" y="89"/>
                        <a:pt x="251" y="40"/>
                        <a:pt x="173" y="38"/>
                      </a:cubicBezTo>
                      <a:cubicBezTo>
                        <a:pt x="91" y="37"/>
                        <a:pt x="39" y="85"/>
                        <a:pt x="39" y="168"/>
                      </a:cubicBezTo>
                      <a:cubicBezTo>
                        <a:pt x="38" y="245"/>
                        <a:pt x="88" y="294"/>
                        <a:pt x="168"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800">
                    <a:latin typeface="Arial" panose="020B0604020202020204" pitchFamily="34" charset="0"/>
                    <a:ea typeface="Apis For Office" panose="020B0504010101010104" pitchFamily="34" charset="0"/>
                    <a:cs typeface="Arial" panose="020B0604020202020204" pitchFamily="34" charset="0"/>
                  </a:endParaRPr>
                </a:p>
              </p:txBody>
            </p:sp>
            <p:sp>
              <p:nvSpPr>
                <p:cNvPr id="54" name="Freeform 189">
                  <a:extLst>
                    <a:ext uri="{FF2B5EF4-FFF2-40B4-BE49-F238E27FC236}">
                      <a16:creationId xmlns:a16="http://schemas.microsoft.com/office/drawing/2014/main" id="{849EB39C-09DF-4A27-B8CE-B12FF69D19A3}"/>
                    </a:ext>
                  </a:extLst>
                </p:cNvPr>
                <p:cNvSpPr>
                  <a:spLocks noEditPoints="1"/>
                </p:cNvSpPr>
                <p:nvPr/>
              </p:nvSpPr>
              <p:spPr bwMode="auto">
                <a:xfrm>
                  <a:off x="4039579" y="3331011"/>
                  <a:ext cx="163387" cy="162463"/>
                </a:xfrm>
                <a:custGeom>
                  <a:avLst/>
                  <a:gdLst>
                    <a:gd name="T0" fmla="*/ 130 w 262"/>
                    <a:gd name="T1" fmla="*/ 261 h 261"/>
                    <a:gd name="T2" fmla="*/ 1 w 262"/>
                    <a:gd name="T3" fmla="*/ 131 h 261"/>
                    <a:gd name="T4" fmla="*/ 135 w 262"/>
                    <a:gd name="T5" fmla="*/ 1 h 261"/>
                    <a:gd name="T6" fmla="*/ 260 w 262"/>
                    <a:gd name="T7" fmla="*/ 130 h 261"/>
                    <a:gd name="T8" fmla="*/ 130 w 262"/>
                    <a:gd name="T9" fmla="*/ 261 h 261"/>
                    <a:gd name="T10" fmla="*/ 87 w 262"/>
                    <a:gd name="T11" fmla="*/ 43 h 261"/>
                    <a:gd name="T12" fmla="*/ 86 w 262"/>
                    <a:gd name="T13" fmla="*/ 47 h 261"/>
                    <a:gd name="T14" fmla="*/ 91 w 262"/>
                    <a:gd name="T15" fmla="*/ 135 h 261"/>
                    <a:gd name="T16" fmla="*/ 124 w 262"/>
                    <a:gd name="T17" fmla="*/ 166 h 261"/>
                    <a:gd name="T18" fmla="*/ 161 w 262"/>
                    <a:gd name="T19" fmla="*/ 152 h 261"/>
                    <a:gd name="T20" fmla="*/ 155 w 262"/>
                    <a:gd name="T21" fmla="*/ 99 h 261"/>
                    <a:gd name="T22" fmla="*/ 87 w 262"/>
                    <a:gd name="T23" fmla="*/ 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1">
                      <a:moveTo>
                        <a:pt x="130" y="261"/>
                      </a:moveTo>
                      <a:cubicBezTo>
                        <a:pt x="50" y="257"/>
                        <a:pt x="0" y="208"/>
                        <a:pt x="1" y="131"/>
                      </a:cubicBezTo>
                      <a:cubicBezTo>
                        <a:pt x="1" y="48"/>
                        <a:pt x="53" y="0"/>
                        <a:pt x="135" y="1"/>
                      </a:cubicBezTo>
                      <a:cubicBezTo>
                        <a:pt x="213" y="3"/>
                        <a:pt x="259" y="52"/>
                        <a:pt x="260" y="130"/>
                      </a:cubicBezTo>
                      <a:cubicBezTo>
                        <a:pt x="262" y="207"/>
                        <a:pt x="208" y="259"/>
                        <a:pt x="130" y="261"/>
                      </a:cubicBezTo>
                      <a:close/>
                      <a:moveTo>
                        <a:pt x="87" y="43"/>
                      </a:moveTo>
                      <a:cubicBezTo>
                        <a:pt x="87" y="43"/>
                        <a:pt x="86" y="45"/>
                        <a:pt x="86" y="47"/>
                      </a:cubicBezTo>
                      <a:cubicBezTo>
                        <a:pt x="88" y="76"/>
                        <a:pt x="89" y="106"/>
                        <a:pt x="91" y="135"/>
                      </a:cubicBezTo>
                      <a:cubicBezTo>
                        <a:pt x="92" y="155"/>
                        <a:pt x="106" y="166"/>
                        <a:pt x="124" y="166"/>
                      </a:cubicBezTo>
                      <a:cubicBezTo>
                        <a:pt x="137" y="166"/>
                        <a:pt x="154" y="161"/>
                        <a:pt x="161" y="152"/>
                      </a:cubicBezTo>
                      <a:cubicBezTo>
                        <a:pt x="173" y="138"/>
                        <a:pt x="167" y="108"/>
                        <a:pt x="155" y="99"/>
                      </a:cubicBezTo>
                      <a:cubicBezTo>
                        <a:pt x="133" y="80"/>
                        <a:pt x="110" y="62"/>
                        <a:pt x="87"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800">
                    <a:latin typeface="Arial" panose="020B0604020202020204" pitchFamily="34" charset="0"/>
                    <a:ea typeface="Apis For Office" panose="020B0504010101010104" pitchFamily="34" charset="0"/>
                    <a:cs typeface="Arial" panose="020B0604020202020204" pitchFamily="34" charset="0"/>
                  </a:endParaRPr>
                </a:p>
              </p:txBody>
            </p:sp>
            <p:sp>
              <p:nvSpPr>
                <p:cNvPr id="55" name="Freeform 191">
                  <a:extLst>
                    <a:ext uri="{FF2B5EF4-FFF2-40B4-BE49-F238E27FC236}">
                      <a16:creationId xmlns:a16="http://schemas.microsoft.com/office/drawing/2014/main" id="{41C9CE86-352B-4040-97B4-F1EABA33DF7B}"/>
                    </a:ext>
                  </a:extLst>
                </p:cNvPr>
                <p:cNvSpPr>
                  <a:spLocks/>
                </p:cNvSpPr>
                <p:nvPr/>
              </p:nvSpPr>
              <p:spPr bwMode="auto">
                <a:xfrm>
                  <a:off x="4093119" y="3357781"/>
                  <a:ext cx="54462" cy="76616"/>
                </a:xfrm>
                <a:custGeom>
                  <a:avLst/>
                  <a:gdLst>
                    <a:gd name="T0" fmla="*/ 1 w 87"/>
                    <a:gd name="T1" fmla="*/ 0 h 123"/>
                    <a:gd name="T2" fmla="*/ 69 w 87"/>
                    <a:gd name="T3" fmla="*/ 56 h 123"/>
                    <a:gd name="T4" fmla="*/ 75 w 87"/>
                    <a:gd name="T5" fmla="*/ 109 h 123"/>
                    <a:gd name="T6" fmla="*/ 38 w 87"/>
                    <a:gd name="T7" fmla="*/ 123 h 123"/>
                    <a:gd name="T8" fmla="*/ 5 w 87"/>
                    <a:gd name="T9" fmla="*/ 92 h 123"/>
                    <a:gd name="T10" fmla="*/ 0 w 87"/>
                    <a:gd name="T11" fmla="*/ 4 h 123"/>
                    <a:gd name="T12" fmla="*/ 1 w 87"/>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87" h="123">
                      <a:moveTo>
                        <a:pt x="1" y="0"/>
                      </a:moveTo>
                      <a:cubicBezTo>
                        <a:pt x="24" y="19"/>
                        <a:pt x="47" y="37"/>
                        <a:pt x="69" y="56"/>
                      </a:cubicBezTo>
                      <a:cubicBezTo>
                        <a:pt x="81" y="65"/>
                        <a:pt x="87" y="95"/>
                        <a:pt x="75" y="109"/>
                      </a:cubicBezTo>
                      <a:cubicBezTo>
                        <a:pt x="68" y="118"/>
                        <a:pt x="51" y="123"/>
                        <a:pt x="38" y="123"/>
                      </a:cubicBezTo>
                      <a:cubicBezTo>
                        <a:pt x="20" y="123"/>
                        <a:pt x="6" y="112"/>
                        <a:pt x="5" y="92"/>
                      </a:cubicBezTo>
                      <a:cubicBezTo>
                        <a:pt x="3" y="63"/>
                        <a:pt x="2" y="33"/>
                        <a:pt x="0" y="4"/>
                      </a:cubicBezTo>
                      <a:cubicBezTo>
                        <a:pt x="0" y="2"/>
                        <a:pt x="1" y="0"/>
                        <a:pt x="1"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800">
                    <a:latin typeface="Arial" panose="020B0604020202020204" pitchFamily="34" charset="0"/>
                    <a:ea typeface="Apis For Office" panose="020B0504010101010104" pitchFamily="34" charset="0"/>
                    <a:cs typeface="Arial" panose="020B0604020202020204" pitchFamily="34" charset="0"/>
                  </a:endParaRPr>
                </a:p>
              </p:txBody>
            </p:sp>
          </p:grpSp>
        </p:grpSp>
      </p:grpSp>
      <p:graphicFrame>
        <p:nvGraphicFramePr>
          <p:cNvPr id="4" name="Content Placeholder 9">
            <a:extLst>
              <a:ext uri="{FF2B5EF4-FFF2-40B4-BE49-F238E27FC236}">
                <a16:creationId xmlns:a16="http://schemas.microsoft.com/office/drawing/2014/main" id="{CCC57AB9-7556-2CE5-518C-0E99BF2C117E}"/>
              </a:ext>
            </a:extLst>
          </p:cNvPr>
          <p:cNvGraphicFramePr>
            <a:graphicFrameLocks/>
          </p:cNvGraphicFramePr>
          <p:nvPr>
            <p:extLst>
              <p:ext uri="{D42A27DB-BD31-4B8C-83A1-F6EECF244321}">
                <p14:modId xmlns:p14="http://schemas.microsoft.com/office/powerpoint/2010/main" val="1914189537"/>
              </p:ext>
            </p:extLst>
          </p:nvPr>
        </p:nvGraphicFramePr>
        <p:xfrm>
          <a:off x="6469164" y="1695334"/>
          <a:ext cx="4970760" cy="3807400"/>
        </p:xfrm>
        <a:graphic>
          <a:graphicData uri="http://schemas.openxmlformats.org/drawingml/2006/table">
            <a:tbl>
              <a:tblPr firstRow="1" bandRow="1">
                <a:tableStyleId>{72833802-FEF1-4C79-8D5D-14CF1EAF98D9}</a:tableStyleId>
              </a:tblPr>
              <a:tblGrid>
                <a:gridCol w="1925540">
                  <a:extLst>
                    <a:ext uri="{9D8B030D-6E8A-4147-A177-3AD203B41FA5}">
                      <a16:colId xmlns:a16="http://schemas.microsoft.com/office/drawing/2014/main" val="20000"/>
                    </a:ext>
                  </a:extLst>
                </a:gridCol>
                <a:gridCol w="1509117">
                  <a:extLst>
                    <a:ext uri="{9D8B030D-6E8A-4147-A177-3AD203B41FA5}">
                      <a16:colId xmlns:a16="http://schemas.microsoft.com/office/drawing/2014/main" val="20001"/>
                    </a:ext>
                  </a:extLst>
                </a:gridCol>
                <a:gridCol w="1536103">
                  <a:extLst>
                    <a:ext uri="{9D8B030D-6E8A-4147-A177-3AD203B41FA5}">
                      <a16:colId xmlns:a16="http://schemas.microsoft.com/office/drawing/2014/main" val="2329972700"/>
                    </a:ext>
                  </a:extLst>
                </a:gridCol>
              </a:tblGrid>
              <a:tr h="390104">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1" u="none" strike="noStrike" cap="none" normalizeH="0" baseline="0" dirty="0">
                          <a:ln>
                            <a:noFill/>
                          </a:ln>
                          <a:effectLst/>
                          <a:latin typeface="Arial" panose="020B0604020202020204" pitchFamily="34" charset="0"/>
                          <a:ea typeface="Apis For Office" panose="020B0504010101010104" pitchFamily="34" charset="0"/>
                          <a:cs typeface="Arial" panose="020B0604020202020204" pitchFamily="34" charset="0"/>
                        </a:rPr>
                        <a:t>Classification</a:t>
                      </a:r>
                      <a:endParaRPr kumimoji="0" lang="en-GB" sz="1400" b="1" i="0" u="none" strike="noStrike" cap="none" normalizeH="0" baseline="0" dirty="0">
                        <a:ln>
                          <a:noFill/>
                        </a:ln>
                        <a:solidFill>
                          <a:schemeClr val="bg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gridSpan="2">
                  <a:txBody>
                    <a:bodyPr/>
                    <a:lstStyle/>
                    <a:p>
                      <a:pPr algn="ctr"/>
                      <a:r>
                        <a:rPr lang="en-GB" sz="1400" b="1">
                          <a:solidFill>
                            <a:srgbClr val="FFFFFF"/>
                          </a:solidFill>
                          <a:latin typeface="Arial" panose="020B0604020202020204" pitchFamily="34" charset="0"/>
                          <a:ea typeface="Apis For Office" panose="020B0504010101010104" pitchFamily="34" charset="0"/>
                          <a:cs typeface="Arial" panose="020B0604020202020204" pitchFamily="34" charset="0"/>
                        </a:rPr>
                        <a:t>BMI (kg/m</a:t>
                      </a:r>
                      <a:r>
                        <a:rPr lang="en-GB" sz="1400" b="1" baseline="30000">
                          <a:solidFill>
                            <a:srgbClr val="FFFFFF"/>
                          </a:solidFill>
                          <a:latin typeface="Arial" panose="020B0604020202020204" pitchFamily="34" charset="0"/>
                          <a:ea typeface="Apis For Office" panose="020B0504010101010104" pitchFamily="34" charset="0"/>
                          <a:cs typeface="Arial" panose="020B0604020202020204" pitchFamily="34" charset="0"/>
                        </a:rPr>
                        <a:t>2</a:t>
                      </a:r>
                      <a:r>
                        <a:rPr lang="en-GB" sz="1400" b="1" baseline="0">
                          <a:solidFill>
                            <a:srgbClr val="FFFFFF"/>
                          </a:solidFill>
                          <a:latin typeface="Arial" panose="020B0604020202020204" pitchFamily="34" charset="0"/>
                          <a:ea typeface="Apis For Office" panose="020B0504010101010104" pitchFamily="34" charset="0"/>
                          <a:cs typeface="Arial" panose="020B0604020202020204" pitchFamily="34" charset="0"/>
                        </a:rPr>
                        <a:t>)</a:t>
                      </a: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65000"/>
                        <a:lumOff val="35000"/>
                      </a:schemeClr>
                    </a:solidFill>
                  </a:tcPr>
                </a:tc>
                <a:tc hMerge="1">
                  <a:txBody>
                    <a:bodyPr/>
                    <a:lstStyle/>
                    <a:p>
                      <a:endParaRPr lang="en-GB"/>
                    </a:p>
                  </a:txBody>
                  <a:tcPr marL="73158" marR="73158" marT="54849" marB="54849" horzOverflow="overflow">
                    <a:lnL w="12700" cap="flat" cmpd="sng" algn="ctr">
                      <a:solidFill>
                        <a:srgbClr val="FFFFFF"/>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552664">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0" u="none" strike="noStrike" cap="none" normalizeH="0" baseline="0" dirty="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International classification</a:t>
                      </a:r>
                      <a:r>
                        <a:rPr kumimoji="0" lang="en-GB" sz="1200" b="0" u="none" strike="noStrike" cap="none" normalizeH="0" baseline="30000" dirty="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4,5</a:t>
                      </a:r>
                      <a:endParaRPr kumimoji="0" lang="en-GB" sz="1200" b="0" i="0" u="none" strike="noStrike" cap="none" normalizeH="0" baseline="0" dirty="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dirty="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 Asian </a:t>
                      </a:r>
                      <a:br>
                        <a:rPr kumimoji="0" lang="en-GB" sz="1200" b="0" i="0" u="none" strike="noStrike" cap="none" normalizeH="0" baseline="0" dirty="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br>
                      <a:r>
                        <a:rPr kumimoji="0" lang="en-GB" sz="1200" b="0" i="0" u="none" strike="noStrike" cap="none" normalizeH="0" baseline="0" dirty="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population</a:t>
                      </a:r>
                      <a:r>
                        <a:rPr kumimoji="0" lang="en-GB" sz="1200" b="0" i="0" u="none" strike="noStrike" cap="none" normalizeH="0" baseline="30000" dirty="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6</a:t>
                      </a: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645554181"/>
                  </a:ext>
                </a:extLst>
              </a:tr>
              <a:tr h="3901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Underweight</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&lt;18.5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5366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Healthy weight</a:t>
                      </a:r>
                      <a:endParaRPr kumimoji="0" lang="en-GB" sz="14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≥18.5 and &lt;25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400" u="none">
                          <a:solidFill>
                            <a:schemeClr val="tx1"/>
                          </a:solidFill>
                          <a:latin typeface="Arial" panose="020B0604020202020204" pitchFamily="34" charset="0"/>
                          <a:ea typeface="Apis For Office" panose="020B0504010101010104" pitchFamily="34" charset="0"/>
                          <a:cs typeface="Arial" panose="020B0604020202020204" pitchFamily="34" charset="0"/>
                        </a:rPr>
                        <a:t>≥18 and &lt;23</a:t>
                      </a:r>
                      <a:endParaRPr lang="en-GB" sz="1400" b="0" i="0" u="none">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901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Pre-obesity</a:t>
                      </a:r>
                      <a:r>
                        <a:rPr kumimoji="0" lang="en-GB" sz="1400" b="0" i="0" u="none" strike="noStrike" cap="none" normalizeH="0" baseline="3000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≥25 and &lt;30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400" u="none">
                          <a:solidFill>
                            <a:schemeClr val="tx1"/>
                          </a:solidFill>
                          <a:latin typeface="Arial" panose="020B0604020202020204" pitchFamily="34" charset="0"/>
                          <a:ea typeface="Apis For Office" panose="020B0504010101010104" pitchFamily="34" charset="0"/>
                          <a:cs typeface="Arial" panose="020B0604020202020204" pitchFamily="34" charset="0"/>
                        </a:rPr>
                        <a:t>≥23 and &lt;25</a:t>
                      </a:r>
                      <a:endParaRPr lang="en-GB" sz="1400" b="0" i="0" u="none">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3901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&gt;25</a:t>
                      </a: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390104">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 class 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≥30 and &lt;35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3">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93503">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 class II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≥35 and &lt;40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GB" sz="1050" b="0" i="0" u="none" strike="noStrike" cap="none" normalizeH="0" baseline="0">
                        <a:ln>
                          <a:noFill/>
                        </a:ln>
                        <a:solidFill>
                          <a:srgbClr val="002060"/>
                        </a:solidFill>
                        <a:effectLst/>
                        <a:latin typeface="Verdana" pitchFamily="34" charset="0"/>
                      </a:endParaRPr>
                    </a:p>
                  </a:txBody>
                  <a:tcPr marL="73158" marR="73158" marT="54849" marB="5484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6"/>
                  </a:ext>
                </a:extLst>
              </a:tr>
              <a:tr h="457045">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kern="1200"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a:t>
                      </a: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y class III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≥40</a:t>
                      </a:r>
                      <a:endParaRPr kumimoji="0" lang="en-GB" sz="14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GB" sz="1050" b="0" i="0" u="none" strike="noStrike" cap="none" normalizeH="0" baseline="0">
                        <a:ln>
                          <a:noFill/>
                        </a:ln>
                        <a:solidFill>
                          <a:srgbClr val="002060"/>
                        </a:solidFill>
                        <a:effectLst/>
                        <a:latin typeface="Verdana" pitchFamily="34" charset="0"/>
                      </a:endParaRPr>
                    </a:p>
                  </a:txBody>
                  <a:tcPr marL="73158" marR="73158" marT="54849" marB="5484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TextBox 5">
            <a:extLst>
              <a:ext uri="{FF2B5EF4-FFF2-40B4-BE49-F238E27FC236}">
                <a16:creationId xmlns:a16="http://schemas.microsoft.com/office/drawing/2014/main" id="{8A4F76E2-BCCC-FA8A-91A7-5E9C04494C62}"/>
              </a:ext>
            </a:extLst>
          </p:cNvPr>
          <p:cNvSpPr txBox="1"/>
          <p:nvPr/>
        </p:nvSpPr>
        <p:spPr>
          <a:xfrm>
            <a:off x="647272" y="2760467"/>
            <a:ext cx="5631691" cy="1477328"/>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Body mass index (BMI) is correlated to fat mass in the general population</a:t>
            </a:r>
            <a:r>
              <a:rPr lang="en-US" baseline="30000" dirty="0">
                <a:latin typeface="Arial" panose="020B0604020202020204" pitchFamily="34" charset="0"/>
                <a:cs typeface="Arial" panose="020B0604020202020204" pitchFamily="34" charset="0"/>
              </a:rPr>
              <a:t>2,3</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BMI loses predictability when applied on the individual level</a:t>
            </a:r>
            <a:r>
              <a:rPr lang="en-US" b="1" baseline="30000" dirty="0">
                <a:latin typeface="Arial" panose="020B0604020202020204" pitchFamily="34" charset="0"/>
                <a:cs typeface="Arial" panose="020B0604020202020204" pitchFamily="34" charset="0"/>
              </a:rPr>
              <a:t>2</a:t>
            </a:r>
            <a:endParaRPr lang="en-GB" b="1" strike="sngStrike"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64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5388-B0EB-DBD3-C46D-CAC11889AC51}"/>
              </a:ext>
            </a:extLst>
          </p:cNvPr>
          <p:cNvSpPr>
            <a:spLocks noGrp="1"/>
          </p:cNvSpPr>
          <p:nvPr>
            <p:ph type="title"/>
          </p:nvPr>
        </p:nvSpPr>
        <p:spPr/>
        <p:txBody>
          <a:bodyPr>
            <a:noAutofit/>
          </a:bodyPr>
          <a:lstStyle/>
          <a:p>
            <a:r>
              <a:rPr lang="en-CA"/>
              <a:t>The disease of obesity</a:t>
            </a:r>
          </a:p>
        </p:txBody>
      </p:sp>
      <p:sp>
        <p:nvSpPr>
          <p:cNvPr id="3" name="Text Placeholder 2">
            <a:extLst>
              <a:ext uri="{FF2B5EF4-FFF2-40B4-BE49-F238E27FC236}">
                <a16:creationId xmlns:a16="http://schemas.microsoft.com/office/drawing/2014/main" id="{8779FF26-7BC0-011F-946C-356710E22E98}"/>
              </a:ext>
            </a:extLst>
          </p:cNvPr>
          <p:cNvSpPr>
            <a:spLocks noGrp="1"/>
          </p:cNvSpPr>
          <p:nvPr>
            <p:ph type="body" sz="quarter" idx="13"/>
          </p:nvPr>
        </p:nvSpPr>
        <p:spPr>
          <a:xfrm>
            <a:off x="647998" y="6253286"/>
            <a:ext cx="10515599" cy="280714"/>
          </a:xfrm>
        </p:spPr>
        <p:txBody>
          <a:bodyPr/>
          <a:lstStyle/>
          <a:p>
            <a:r>
              <a:rPr lang="en-US" sz="1000" i="0" dirty="0"/>
              <a:t>Spiegelman BM et al. Cell 2001;104(4):531</a:t>
            </a:r>
            <a:r>
              <a:rPr lang="en-US" sz="1000" i="0" dirty="0">
                <a:cs typeface="Calibri" panose="020F0502020204030204" pitchFamily="34" charset="0"/>
              </a:rPr>
              <a:t>–5</a:t>
            </a:r>
            <a:r>
              <a:rPr lang="en-US" sz="1000" i="0" dirty="0"/>
              <a:t>43.</a:t>
            </a:r>
            <a:endParaRPr lang="en-CA" sz="1000" i="0" dirty="0"/>
          </a:p>
        </p:txBody>
      </p:sp>
      <p:sp>
        <p:nvSpPr>
          <p:cNvPr id="5" name="TextBox 4">
            <a:extLst>
              <a:ext uri="{FF2B5EF4-FFF2-40B4-BE49-F238E27FC236}">
                <a16:creationId xmlns:a16="http://schemas.microsoft.com/office/drawing/2014/main" id="{3732F3D6-990F-EAA2-5380-C530FE8DDC8A}"/>
              </a:ext>
            </a:extLst>
          </p:cNvPr>
          <p:cNvSpPr txBox="1"/>
          <p:nvPr/>
        </p:nvSpPr>
        <p:spPr>
          <a:xfrm>
            <a:off x="0" y="5476974"/>
            <a:ext cx="12192000" cy="707886"/>
          </a:xfrm>
          <a:prstGeom prst="rect">
            <a:avLst/>
          </a:prstGeom>
          <a:solidFill>
            <a:schemeClr val="accent1"/>
          </a:solidFill>
        </p:spPr>
        <p:txBody>
          <a:bodyPr wrap="square">
            <a:spAutoFit/>
          </a:bodyPr>
          <a:lstStyle/>
          <a:p>
            <a:pPr algn="ctr"/>
            <a:r>
              <a:rPr lang="en-US" sz="2000">
                <a:solidFill>
                  <a:schemeClr val="bg1"/>
                </a:solidFill>
                <a:effectLst/>
                <a:latin typeface="Arial" panose="020B0604020202020204" pitchFamily="34" charset="0"/>
                <a:ea typeface="Times New Roman" panose="02020603050405020304" pitchFamily="18" charset="0"/>
              </a:rPr>
              <a:t>Obesity results from inappropriate energy intake cues (hormones and signals) driven by genetic predisposition to an obesogenic environment</a:t>
            </a:r>
            <a:endParaRPr lang="en-CA" sz="2000">
              <a:solidFill>
                <a:srgbClr val="FF0000"/>
              </a:solidFill>
            </a:endParaRPr>
          </a:p>
        </p:txBody>
      </p:sp>
      <p:pic>
        <p:nvPicPr>
          <p:cNvPr id="33" name="Picture 43" descr="http://4.bp.blogspot.com/--DdI9MFDwIY/UE4x8GmsTwI/AAAAAAAACrc/fUCsuS5Q0Ok/s1600/scale.png">
            <a:extLst>
              <a:ext uri="{FF2B5EF4-FFF2-40B4-BE49-F238E27FC236}">
                <a16:creationId xmlns:a16="http://schemas.microsoft.com/office/drawing/2014/main" id="{C99896AE-100C-4F71-85B0-D00925C83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89938" y="3734717"/>
            <a:ext cx="2412125" cy="152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18">
            <a:extLst>
              <a:ext uri="{FF2B5EF4-FFF2-40B4-BE49-F238E27FC236}">
                <a16:creationId xmlns:a16="http://schemas.microsoft.com/office/drawing/2014/main" id="{24399CC4-D1F6-4948-BF4A-D4A27F43066D}"/>
              </a:ext>
            </a:extLst>
          </p:cNvPr>
          <p:cNvSpPr txBox="1">
            <a:spLocks noChangeArrowheads="1"/>
          </p:cNvSpPr>
          <p:nvPr/>
        </p:nvSpPr>
        <p:spPr bwMode="auto">
          <a:xfrm>
            <a:off x="2311817" y="3331973"/>
            <a:ext cx="13468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sz="1600" b="1">
                <a:latin typeface="+mn-lt"/>
              </a:rPr>
              <a:t>Energy </a:t>
            </a:r>
            <a:br>
              <a:rPr lang="en-US" sz="1600" b="1">
                <a:latin typeface="+mn-lt"/>
              </a:rPr>
            </a:br>
            <a:r>
              <a:rPr lang="en-US" sz="1600" b="1">
                <a:latin typeface="+mn-lt"/>
              </a:rPr>
              <a:t>expenditure</a:t>
            </a:r>
          </a:p>
        </p:txBody>
      </p:sp>
      <p:sp>
        <p:nvSpPr>
          <p:cNvPr id="39" name="Down Arrow 46">
            <a:extLst>
              <a:ext uri="{FF2B5EF4-FFF2-40B4-BE49-F238E27FC236}">
                <a16:creationId xmlns:a16="http://schemas.microsoft.com/office/drawing/2014/main" id="{03FFDAEC-1A49-4350-9D43-0D2B327DB87D}"/>
              </a:ext>
            </a:extLst>
          </p:cNvPr>
          <p:cNvSpPr/>
          <p:nvPr/>
        </p:nvSpPr>
        <p:spPr>
          <a:xfrm rot="10800000" flipV="1">
            <a:off x="1741412" y="3382613"/>
            <a:ext cx="386416" cy="480000"/>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40" name="TextBox 18">
            <a:extLst>
              <a:ext uri="{FF2B5EF4-FFF2-40B4-BE49-F238E27FC236}">
                <a16:creationId xmlns:a16="http://schemas.microsoft.com/office/drawing/2014/main" id="{384EF73E-48B5-440C-AB69-64AADA464416}"/>
              </a:ext>
            </a:extLst>
          </p:cNvPr>
          <p:cNvSpPr txBox="1">
            <a:spLocks noChangeArrowheads="1"/>
          </p:cNvSpPr>
          <p:nvPr/>
        </p:nvSpPr>
        <p:spPr bwMode="auto">
          <a:xfrm>
            <a:off x="9032542" y="3425413"/>
            <a:ext cx="1333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sz="1600" b="1">
                <a:latin typeface="+mn-lt"/>
              </a:rPr>
              <a:t>Energy intake</a:t>
            </a:r>
          </a:p>
        </p:txBody>
      </p:sp>
      <p:sp>
        <p:nvSpPr>
          <p:cNvPr id="41" name="Down Arrow 45">
            <a:extLst>
              <a:ext uri="{FF2B5EF4-FFF2-40B4-BE49-F238E27FC236}">
                <a16:creationId xmlns:a16="http://schemas.microsoft.com/office/drawing/2014/main" id="{D50E8DFB-3CE9-4FB9-8C60-C63CDD8A5342}"/>
              </a:ext>
            </a:extLst>
          </p:cNvPr>
          <p:cNvSpPr/>
          <p:nvPr/>
        </p:nvSpPr>
        <p:spPr>
          <a:xfrm rot="10800000">
            <a:off x="8556301" y="3382613"/>
            <a:ext cx="386416" cy="480000"/>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4" name="Rectangle 3">
            <a:extLst>
              <a:ext uri="{FF2B5EF4-FFF2-40B4-BE49-F238E27FC236}">
                <a16:creationId xmlns:a16="http://schemas.microsoft.com/office/drawing/2014/main" id="{41454E85-CBE2-43AE-A817-D313EC6DFB6E}"/>
              </a:ext>
            </a:extLst>
          </p:cNvPr>
          <p:cNvSpPr/>
          <p:nvPr/>
        </p:nvSpPr>
        <p:spPr>
          <a:xfrm>
            <a:off x="1302619" y="3985474"/>
            <a:ext cx="2965314" cy="13255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sz="1600" dirty="0">
                <a:solidFill>
                  <a:schemeClr val="tx1"/>
                </a:solidFill>
              </a:rPr>
              <a:t>Physical activity </a:t>
            </a:r>
          </a:p>
          <a:p>
            <a:pPr marL="285750" indent="-285750">
              <a:buFont typeface="Arial" panose="020B0604020202020204" pitchFamily="34" charset="0"/>
              <a:buChar char="•"/>
            </a:pPr>
            <a:r>
              <a:rPr lang="en-CA" sz="1600" dirty="0">
                <a:solidFill>
                  <a:schemeClr val="tx1"/>
                </a:solidFill>
              </a:rPr>
              <a:t>Basal metabolism </a:t>
            </a:r>
          </a:p>
          <a:p>
            <a:pPr marL="285750" indent="-285750">
              <a:buFont typeface="Arial" panose="020B0604020202020204" pitchFamily="34" charset="0"/>
              <a:buChar char="•"/>
            </a:pPr>
            <a:r>
              <a:rPr lang="en-CA" sz="1600" dirty="0">
                <a:solidFill>
                  <a:schemeClr val="tx1"/>
                </a:solidFill>
              </a:rPr>
              <a:t>Thermic effect of food</a:t>
            </a:r>
          </a:p>
        </p:txBody>
      </p:sp>
      <p:sp>
        <p:nvSpPr>
          <p:cNvPr id="43" name="Rectangle 42">
            <a:extLst>
              <a:ext uri="{FF2B5EF4-FFF2-40B4-BE49-F238E27FC236}">
                <a16:creationId xmlns:a16="http://schemas.microsoft.com/office/drawing/2014/main" id="{19D778CC-D049-41B2-93BC-E717EDFC42AC}"/>
              </a:ext>
            </a:extLst>
          </p:cNvPr>
          <p:cNvSpPr/>
          <p:nvPr/>
        </p:nvSpPr>
        <p:spPr>
          <a:xfrm>
            <a:off x="8012791" y="3985474"/>
            <a:ext cx="2965314" cy="13255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sz="1600">
                <a:solidFill>
                  <a:schemeClr val="tx1"/>
                </a:solidFill>
              </a:rPr>
              <a:t>Behavior </a:t>
            </a:r>
          </a:p>
          <a:p>
            <a:pPr marL="285750" indent="-285750">
              <a:buFont typeface="Arial" panose="020B0604020202020204" pitchFamily="34" charset="0"/>
              <a:buChar char="•"/>
            </a:pPr>
            <a:r>
              <a:rPr lang="en-CA" sz="1600">
                <a:solidFill>
                  <a:schemeClr val="tx1"/>
                </a:solidFill>
              </a:rPr>
              <a:t>Food availability </a:t>
            </a:r>
          </a:p>
          <a:p>
            <a:pPr marL="285750" indent="-285750">
              <a:buFont typeface="Arial" panose="020B0604020202020204" pitchFamily="34" charset="0"/>
              <a:buChar char="•"/>
            </a:pPr>
            <a:r>
              <a:rPr lang="en-CA" sz="1600">
                <a:solidFill>
                  <a:schemeClr val="tx1"/>
                </a:solidFill>
              </a:rPr>
              <a:t>Hunger and satiety</a:t>
            </a:r>
          </a:p>
          <a:p>
            <a:pPr marL="285750" indent="-285750">
              <a:buFont typeface="Arial" panose="020B0604020202020204" pitchFamily="34" charset="0"/>
              <a:buChar char="•"/>
            </a:pPr>
            <a:r>
              <a:rPr lang="en-CA" sz="1600">
                <a:solidFill>
                  <a:schemeClr val="tx1"/>
                </a:solidFill>
              </a:rPr>
              <a:t>Hormonal and neuronal appetite signaling </a:t>
            </a:r>
          </a:p>
        </p:txBody>
      </p:sp>
      <p:grpSp>
        <p:nvGrpSpPr>
          <p:cNvPr id="16" name="Group 15">
            <a:extLst>
              <a:ext uri="{FF2B5EF4-FFF2-40B4-BE49-F238E27FC236}">
                <a16:creationId xmlns:a16="http://schemas.microsoft.com/office/drawing/2014/main" id="{A6509B86-9760-6844-F6AB-785DF3135946}"/>
              </a:ext>
            </a:extLst>
          </p:cNvPr>
          <p:cNvGrpSpPr/>
          <p:nvPr/>
        </p:nvGrpSpPr>
        <p:grpSpPr>
          <a:xfrm>
            <a:off x="796637" y="1574164"/>
            <a:ext cx="10598726" cy="494034"/>
            <a:chOff x="379379" y="1319514"/>
            <a:chExt cx="10598726" cy="494034"/>
          </a:xfrm>
        </p:grpSpPr>
        <p:grpSp>
          <p:nvGrpSpPr>
            <p:cNvPr id="15" name="Group 14">
              <a:extLst>
                <a:ext uri="{FF2B5EF4-FFF2-40B4-BE49-F238E27FC236}">
                  <a16:creationId xmlns:a16="http://schemas.microsoft.com/office/drawing/2014/main" id="{5204C088-EB25-AE98-44C3-920386696041}"/>
                </a:ext>
              </a:extLst>
            </p:cNvPr>
            <p:cNvGrpSpPr/>
            <p:nvPr/>
          </p:nvGrpSpPr>
          <p:grpSpPr>
            <a:xfrm>
              <a:off x="585728" y="1378771"/>
              <a:ext cx="10186028" cy="375521"/>
              <a:chOff x="379379" y="1423228"/>
              <a:chExt cx="10186028" cy="375521"/>
            </a:xfrm>
          </p:grpSpPr>
          <p:sp>
            <p:nvSpPr>
              <p:cNvPr id="23" name="TextBox 22">
                <a:extLst>
                  <a:ext uri="{FF2B5EF4-FFF2-40B4-BE49-F238E27FC236}">
                    <a16:creationId xmlns:a16="http://schemas.microsoft.com/office/drawing/2014/main" id="{00E89298-D38E-8CB2-3D5F-3CDB971B0ABA}"/>
                  </a:ext>
                </a:extLst>
              </p:cNvPr>
              <p:cNvSpPr txBox="1"/>
              <p:nvPr/>
            </p:nvSpPr>
            <p:spPr>
              <a:xfrm>
                <a:off x="379379" y="1424259"/>
                <a:ext cx="2386970" cy="373458"/>
              </a:xfrm>
              <a:prstGeom prst="rect">
                <a:avLst/>
              </a:prstGeom>
              <a:noFill/>
              <a:ln>
                <a:noFill/>
              </a:ln>
            </p:spPr>
            <p:txBody>
              <a:bodyPr wrap="square">
                <a:spAutoFit/>
              </a:bodyPr>
              <a:lstStyle/>
              <a:p>
                <a:pPr algn="ctr"/>
                <a:r>
                  <a:rPr lang="en-CA"/>
                  <a:t>E</a:t>
                </a:r>
                <a:r>
                  <a:rPr lang="en-CA" sz="1800"/>
                  <a:t>nergy dysregulation</a:t>
                </a:r>
                <a:endParaRPr lang="en-CA"/>
              </a:p>
            </p:txBody>
          </p:sp>
          <p:sp>
            <p:nvSpPr>
              <p:cNvPr id="25" name="TextBox 24">
                <a:extLst>
                  <a:ext uri="{FF2B5EF4-FFF2-40B4-BE49-F238E27FC236}">
                    <a16:creationId xmlns:a16="http://schemas.microsoft.com/office/drawing/2014/main" id="{C5F7F2AC-0051-3B21-557D-AD957313608E}"/>
                  </a:ext>
                </a:extLst>
              </p:cNvPr>
              <p:cNvSpPr txBox="1"/>
              <p:nvPr/>
            </p:nvSpPr>
            <p:spPr>
              <a:xfrm>
                <a:off x="3508270" y="1424259"/>
                <a:ext cx="2386970" cy="373458"/>
              </a:xfrm>
              <a:prstGeom prst="rect">
                <a:avLst/>
              </a:prstGeom>
              <a:noFill/>
              <a:ln>
                <a:noFill/>
              </a:ln>
            </p:spPr>
            <p:txBody>
              <a:bodyPr wrap="square">
                <a:spAutoFit/>
              </a:bodyPr>
              <a:lstStyle/>
              <a:p>
                <a:pPr algn="ctr"/>
                <a:r>
                  <a:rPr lang="en-CA"/>
                  <a:t>Excess caloric intake</a:t>
                </a:r>
              </a:p>
            </p:txBody>
          </p:sp>
          <p:sp>
            <p:nvSpPr>
              <p:cNvPr id="27" name="TextBox 26">
                <a:extLst>
                  <a:ext uri="{FF2B5EF4-FFF2-40B4-BE49-F238E27FC236}">
                    <a16:creationId xmlns:a16="http://schemas.microsoft.com/office/drawing/2014/main" id="{E4C72DFE-1287-4707-C8BA-D79E493F9CFB}"/>
                  </a:ext>
                </a:extLst>
              </p:cNvPr>
              <p:cNvSpPr txBox="1"/>
              <p:nvPr/>
            </p:nvSpPr>
            <p:spPr>
              <a:xfrm>
                <a:off x="6637161" y="1424259"/>
                <a:ext cx="1995516" cy="373458"/>
              </a:xfrm>
              <a:prstGeom prst="rect">
                <a:avLst/>
              </a:prstGeom>
              <a:noFill/>
              <a:ln>
                <a:noFill/>
              </a:ln>
            </p:spPr>
            <p:txBody>
              <a:bodyPr wrap="square">
                <a:spAutoFit/>
              </a:bodyPr>
              <a:lstStyle/>
              <a:p>
                <a:pPr algn="ctr"/>
                <a:r>
                  <a:rPr lang="en-CA"/>
                  <a:t>E</a:t>
                </a:r>
                <a:r>
                  <a:rPr lang="en-CA" sz="1800"/>
                  <a:t>xcess adiposity</a:t>
                </a:r>
                <a:endParaRPr lang="en-CA"/>
              </a:p>
            </p:txBody>
          </p:sp>
          <p:sp>
            <p:nvSpPr>
              <p:cNvPr id="29" name="TextBox 28">
                <a:extLst>
                  <a:ext uri="{FF2B5EF4-FFF2-40B4-BE49-F238E27FC236}">
                    <a16:creationId xmlns:a16="http://schemas.microsoft.com/office/drawing/2014/main" id="{12326BD4-0A4B-5A77-D477-4612E826249D}"/>
                  </a:ext>
                </a:extLst>
              </p:cNvPr>
              <p:cNvSpPr txBox="1"/>
              <p:nvPr/>
            </p:nvSpPr>
            <p:spPr>
              <a:xfrm>
                <a:off x="9374596" y="1423228"/>
                <a:ext cx="1190811" cy="375521"/>
              </a:xfrm>
              <a:prstGeom prst="rect">
                <a:avLst/>
              </a:prstGeom>
              <a:noFill/>
              <a:ln>
                <a:noFill/>
              </a:ln>
            </p:spPr>
            <p:txBody>
              <a:bodyPr wrap="square">
                <a:spAutoFit/>
              </a:bodyPr>
              <a:lstStyle/>
              <a:p>
                <a:pPr algn="ctr"/>
                <a:r>
                  <a:rPr lang="en-CA"/>
                  <a:t>H</a:t>
                </a:r>
                <a:r>
                  <a:rPr lang="en-CA" sz="1800"/>
                  <a:t>igh BMI</a:t>
                </a:r>
                <a:endParaRPr lang="en-CA"/>
              </a:p>
            </p:txBody>
          </p:sp>
          <p:cxnSp>
            <p:nvCxnSpPr>
              <p:cNvPr id="13" name="Straight Arrow Connector 12">
                <a:extLst>
                  <a:ext uri="{FF2B5EF4-FFF2-40B4-BE49-F238E27FC236}">
                    <a16:creationId xmlns:a16="http://schemas.microsoft.com/office/drawing/2014/main" id="{3E5E84C9-7E3C-150A-0D81-8DE7AA979856}"/>
                  </a:ext>
                </a:extLst>
              </p:cNvPr>
              <p:cNvCxnSpPr>
                <a:cxnSpLocks/>
              </p:cNvCxnSpPr>
              <p:nvPr/>
            </p:nvCxnSpPr>
            <p:spPr>
              <a:xfrm>
                <a:off x="8714460" y="1610988"/>
                <a:ext cx="57835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4E8B806-B3A6-FE4E-9754-D4F12B1EC318}"/>
                  </a:ext>
                </a:extLst>
              </p:cNvPr>
              <p:cNvCxnSpPr>
                <a:cxnSpLocks/>
              </p:cNvCxnSpPr>
              <p:nvPr/>
            </p:nvCxnSpPr>
            <p:spPr>
              <a:xfrm>
                <a:off x="5977023" y="1610988"/>
                <a:ext cx="57835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CAA8706-CC77-0B12-A41D-FD614AF15E68}"/>
                  </a:ext>
                </a:extLst>
              </p:cNvPr>
              <p:cNvCxnSpPr>
                <a:cxnSpLocks/>
              </p:cNvCxnSpPr>
              <p:nvPr/>
            </p:nvCxnSpPr>
            <p:spPr>
              <a:xfrm>
                <a:off x="2848132" y="1610988"/>
                <a:ext cx="57835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E6DCCDCF-2856-220D-D490-93DD65E7C1DB}"/>
                </a:ext>
              </a:extLst>
            </p:cNvPr>
            <p:cNvSpPr/>
            <p:nvPr/>
          </p:nvSpPr>
          <p:spPr>
            <a:xfrm>
              <a:off x="379379" y="1319514"/>
              <a:ext cx="10598726" cy="49403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a:extLst>
              <a:ext uri="{FF2B5EF4-FFF2-40B4-BE49-F238E27FC236}">
                <a16:creationId xmlns:a16="http://schemas.microsoft.com/office/drawing/2014/main" id="{C9E857B5-806A-4ED0-5B0B-34F98DC0A316}"/>
              </a:ext>
            </a:extLst>
          </p:cNvPr>
          <p:cNvGrpSpPr/>
          <p:nvPr/>
        </p:nvGrpSpPr>
        <p:grpSpPr>
          <a:xfrm>
            <a:off x="758891" y="2259702"/>
            <a:ext cx="10674218" cy="769441"/>
            <a:chOff x="702203" y="2097652"/>
            <a:chExt cx="10674218" cy="769441"/>
          </a:xfrm>
        </p:grpSpPr>
        <p:sp>
          <p:nvSpPr>
            <p:cNvPr id="45" name="TextBox 44">
              <a:extLst>
                <a:ext uri="{FF2B5EF4-FFF2-40B4-BE49-F238E27FC236}">
                  <a16:creationId xmlns:a16="http://schemas.microsoft.com/office/drawing/2014/main" id="{375BAED2-18C9-4E63-B0ED-96E3A1B0E885}"/>
                </a:ext>
              </a:extLst>
            </p:cNvPr>
            <p:cNvSpPr txBox="1"/>
            <p:nvPr/>
          </p:nvSpPr>
          <p:spPr>
            <a:xfrm>
              <a:off x="702203" y="2097652"/>
              <a:ext cx="5651894" cy="769441"/>
            </a:xfrm>
            <a:prstGeom prst="rect">
              <a:avLst/>
            </a:prstGeom>
            <a:solidFill>
              <a:schemeClr val="bg1">
                <a:lumMod val="95000"/>
              </a:schemeClr>
            </a:solidFill>
          </p:spPr>
          <p:txBody>
            <a:bodyPr wrap="square">
              <a:spAutoFit/>
            </a:bodyPr>
            <a:lstStyle/>
            <a:p>
              <a:r>
                <a:rPr lang="en-US" sz="1600" b="1">
                  <a:effectLst/>
                  <a:latin typeface="Arial" panose="020B0604020202020204" pitchFamily="34" charset="0"/>
                  <a:ea typeface="Times New Roman" panose="02020603050405020304" pitchFamily="18" charset="0"/>
                </a:rPr>
                <a:t>Biological signals affecting energy balance: </a:t>
              </a:r>
            </a:p>
            <a:p>
              <a:pPr marL="285750" indent="-285750">
                <a:buFont typeface="Arial" panose="020B0604020202020204" pitchFamily="34" charset="0"/>
                <a:buChar char="•"/>
              </a:pPr>
              <a:r>
                <a:rPr lang="en-CA" sz="1400"/>
                <a:t>Adipose tissue</a:t>
              </a:r>
            </a:p>
            <a:p>
              <a:r>
                <a:rPr lang="en-CA" sz="1400"/>
                <a:t> </a:t>
              </a:r>
            </a:p>
          </p:txBody>
        </p:sp>
        <p:sp>
          <p:nvSpPr>
            <p:cNvPr id="47" name="TextBox 46">
              <a:extLst>
                <a:ext uri="{FF2B5EF4-FFF2-40B4-BE49-F238E27FC236}">
                  <a16:creationId xmlns:a16="http://schemas.microsoft.com/office/drawing/2014/main" id="{B0106727-3DE5-4178-B0F8-5D57E0086F0A}"/>
                </a:ext>
              </a:extLst>
            </p:cNvPr>
            <p:cNvSpPr txBox="1"/>
            <p:nvPr/>
          </p:nvSpPr>
          <p:spPr>
            <a:xfrm>
              <a:off x="2383136" y="2313362"/>
              <a:ext cx="1554441" cy="523220"/>
            </a:xfrm>
            <a:prstGeom prst="rect">
              <a:avLst/>
            </a:prstGeom>
            <a:noFill/>
          </p:spPr>
          <p:txBody>
            <a:bodyPr wrap="square">
              <a:spAutoFit/>
            </a:bodyPr>
            <a:lstStyle/>
            <a:p>
              <a:pPr marL="285750" indent="-285750">
                <a:buFont typeface="Arial" panose="020B0604020202020204" pitchFamily="34" charset="0"/>
                <a:buChar char="•"/>
              </a:pPr>
              <a:r>
                <a:rPr lang="en-CA" sz="1400"/>
                <a:t>Stomach &amp; intestines</a:t>
              </a:r>
            </a:p>
          </p:txBody>
        </p:sp>
        <p:sp>
          <p:nvSpPr>
            <p:cNvPr id="48" name="TextBox 47">
              <a:extLst>
                <a:ext uri="{FF2B5EF4-FFF2-40B4-BE49-F238E27FC236}">
                  <a16:creationId xmlns:a16="http://schemas.microsoft.com/office/drawing/2014/main" id="{1BCABBC9-C929-42AF-B204-2ACCB4E321A2}"/>
                </a:ext>
              </a:extLst>
            </p:cNvPr>
            <p:cNvSpPr txBox="1"/>
            <p:nvPr/>
          </p:nvSpPr>
          <p:spPr>
            <a:xfrm>
              <a:off x="4158685" y="2313362"/>
              <a:ext cx="1554441" cy="307777"/>
            </a:xfrm>
            <a:prstGeom prst="rect">
              <a:avLst/>
            </a:prstGeom>
            <a:noFill/>
          </p:spPr>
          <p:txBody>
            <a:bodyPr wrap="square">
              <a:spAutoFit/>
            </a:bodyPr>
            <a:lstStyle/>
            <a:p>
              <a:pPr marL="285750" indent="-285750">
                <a:buFont typeface="Arial" panose="020B0604020202020204" pitchFamily="34" charset="0"/>
                <a:buChar char="•"/>
              </a:pPr>
              <a:r>
                <a:rPr lang="en-CA" sz="1400"/>
                <a:t>Pancreas</a:t>
              </a:r>
            </a:p>
          </p:txBody>
        </p:sp>
        <p:sp>
          <p:nvSpPr>
            <p:cNvPr id="49" name="TextBox 48">
              <a:extLst>
                <a:ext uri="{FF2B5EF4-FFF2-40B4-BE49-F238E27FC236}">
                  <a16:creationId xmlns:a16="http://schemas.microsoft.com/office/drawing/2014/main" id="{260BCA04-2E29-404C-A8D1-D10C5FC3FFD6}"/>
                </a:ext>
              </a:extLst>
            </p:cNvPr>
            <p:cNvSpPr txBox="1"/>
            <p:nvPr/>
          </p:nvSpPr>
          <p:spPr>
            <a:xfrm>
              <a:off x="6122597" y="2097652"/>
              <a:ext cx="5253824" cy="769441"/>
            </a:xfrm>
            <a:prstGeom prst="rect">
              <a:avLst/>
            </a:prstGeom>
            <a:solidFill>
              <a:schemeClr val="bg1">
                <a:lumMod val="95000"/>
              </a:schemeClr>
            </a:solidFill>
          </p:spPr>
          <p:txBody>
            <a:bodyPr wrap="square">
              <a:spAutoFit/>
            </a:bodyPr>
            <a:lstStyle/>
            <a:p>
              <a:r>
                <a:rPr lang="en-US" sz="1600" b="1" dirty="0">
                  <a:effectLst/>
                  <a:latin typeface="Arial" panose="020B0604020202020204" pitchFamily="34" charset="0"/>
                  <a:ea typeface="Times New Roman" panose="02020603050405020304" pitchFamily="18" charset="0"/>
                </a:rPr>
                <a:t>Other factors affecting energy balance:</a:t>
              </a:r>
            </a:p>
            <a:p>
              <a:pPr marL="285750" indent="-285750">
                <a:buFont typeface="Arial" panose="020B0604020202020204" pitchFamily="34" charset="0"/>
                <a:buChar char="•"/>
              </a:pPr>
              <a:r>
                <a:rPr lang="en-CA" sz="1400" dirty="0"/>
                <a:t>Medications </a:t>
              </a:r>
            </a:p>
            <a:p>
              <a:r>
                <a:rPr lang="en-CA" sz="1400" dirty="0"/>
                <a:t> </a:t>
              </a:r>
            </a:p>
          </p:txBody>
        </p:sp>
        <p:sp>
          <p:nvSpPr>
            <p:cNvPr id="50" name="TextBox 49">
              <a:extLst>
                <a:ext uri="{FF2B5EF4-FFF2-40B4-BE49-F238E27FC236}">
                  <a16:creationId xmlns:a16="http://schemas.microsoft.com/office/drawing/2014/main" id="{4353DB19-17B8-405E-8CE3-68AC5372FEFC}"/>
                </a:ext>
              </a:extLst>
            </p:cNvPr>
            <p:cNvSpPr txBox="1"/>
            <p:nvPr/>
          </p:nvSpPr>
          <p:spPr>
            <a:xfrm>
              <a:off x="7570193" y="2313362"/>
              <a:ext cx="1202332" cy="523220"/>
            </a:xfrm>
            <a:prstGeom prst="rect">
              <a:avLst/>
            </a:prstGeom>
            <a:noFill/>
          </p:spPr>
          <p:txBody>
            <a:bodyPr wrap="square">
              <a:spAutoFit/>
            </a:bodyPr>
            <a:lstStyle/>
            <a:p>
              <a:pPr marL="285750" indent="-285750">
                <a:buFont typeface="Arial" panose="020B0604020202020204" pitchFamily="34" charset="0"/>
                <a:buChar char="•"/>
              </a:pPr>
              <a:r>
                <a:rPr lang="en-CA" sz="1400"/>
                <a:t>Hedonic </a:t>
              </a:r>
              <a:br>
                <a:rPr lang="en-CA" sz="1400"/>
              </a:br>
              <a:r>
                <a:rPr lang="en-CA" sz="1400"/>
                <a:t>input</a:t>
              </a:r>
            </a:p>
          </p:txBody>
        </p:sp>
        <p:sp>
          <p:nvSpPr>
            <p:cNvPr id="51" name="TextBox 50">
              <a:extLst>
                <a:ext uri="{FF2B5EF4-FFF2-40B4-BE49-F238E27FC236}">
                  <a16:creationId xmlns:a16="http://schemas.microsoft.com/office/drawing/2014/main" id="{F14F5294-93C3-470C-8333-FCDA792ABFF7}"/>
                </a:ext>
              </a:extLst>
            </p:cNvPr>
            <p:cNvSpPr txBox="1"/>
            <p:nvPr/>
          </p:nvSpPr>
          <p:spPr>
            <a:xfrm>
              <a:off x="8636993" y="2313362"/>
              <a:ext cx="1202332" cy="307777"/>
            </a:xfrm>
            <a:prstGeom prst="rect">
              <a:avLst/>
            </a:prstGeom>
            <a:noFill/>
          </p:spPr>
          <p:txBody>
            <a:bodyPr wrap="square">
              <a:spAutoFit/>
            </a:bodyPr>
            <a:lstStyle/>
            <a:p>
              <a:pPr marL="285750" indent="-285750">
                <a:buFont typeface="Arial" panose="020B0604020202020204" pitchFamily="34" charset="0"/>
                <a:buChar char="•"/>
              </a:pPr>
              <a:r>
                <a:rPr lang="en-CA" sz="1400"/>
                <a:t>Genetics</a:t>
              </a:r>
            </a:p>
          </p:txBody>
        </p:sp>
        <p:sp>
          <p:nvSpPr>
            <p:cNvPr id="52" name="TextBox 51">
              <a:extLst>
                <a:ext uri="{FF2B5EF4-FFF2-40B4-BE49-F238E27FC236}">
                  <a16:creationId xmlns:a16="http://schemas.microsoft.com/office/drawing/2014/main" id="{73B61D87-1439-400E-938B-3474D3588053}"/>
                </a:ext>
              </a:extLst>
            </p:cNvPr>
            <p:cNvSpPr txBox="1"/>
            <p:nvPr/>
          </p:nvSpPr>
          <p:spPr>
            <a:xfrm>
              <a:off x="9839325" y="2313362"/>
              <a:ext cx="1485420" cy="307777"/>
            </a:xfrm>
            <a:prstGeom prst="rect">
              <a:avLst/>
            </a:prstGeom>
            <a:noFill/>
          </p:spPr>
          <p:txBody>
            <a:bodyPr wrap="square">
              <a:spAutoFit/>
            </a:bodyPr>
            <a:lstStyle/>
            <a:p>
              <a:pPr marL="285750" indent="-285750">
                <a:buFont typeface="Arial" panose="020B0604020202020204" pitchFamily="34" charset="0"/>
                <a:buChar char="•"/>
              </a:pPr>
              <a:r>
                <a:rPr lang="en-CA" sz="1400"/>
                <a:t>Environment</a:t>
              </a:r>
            </a:p>
          </p:txBody>
        </p:sp>
        <p:cxnSp>
          <p:nvCxnSpPr>
            <p:cNvPr id="18" name="Straight Connector 17">
              <a:extLst>
                <a:ext uri="{FF2B5EF4-FFF2-40B4-BE49-F238E27FC236}">
                  <a16:creationId xmlns:a16="http://schemas.microsoft.com/office/drawing/2014/main" id="{59949B98-4621-5FAD-4CE3-83590B7CA441}"/>
                </a:ext>
              </a:extLst>
            </p:cNvPr>
            <p:cNvCxnSpPr>
              <a:cxnSpLocks/>
            </p:cNvCxnSpPr>
            <p:nvPr/>
          </p:nvCxnSpPr>
          <p:spPr>
            <a:xfrm>
              <a:off x="5868365" y="2097652"/>
              <a:ext cx="0" cy="769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904D8330-4AED-33AD-669B-B1B31DBAE21B}"/>
              </a:ext>
            </a:extLst>
          </p:cNvPr>
          <p:cNvCxnSpPr>
            <a:cxnSpLocks/>
          </p:cNvCxnSpPr>
          <p:nvPr/>
        </p:nvCxnSpPr>
        <p:spPr>
          <a:xfrm>
            <a:off x="-42000" y="3171465"/>
            <a:ext cx="12276000"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65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p:bldP spid="39" grpId="0" animBg="1"/>
      <p:bldP spid="40" grpId="0"/>
      <p:bldP spid="41" grpId="0" animBg="1"/>
      <p:bldP spid="4"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Obesity: A multifactorial disorder</a:t>
            </a:r>
          </a:p>
        </p:txBody>
      </p:sp>
      <p:sp>
        <p:nvSpPr>
          <p:cNvPr id="3" name="Text Placeholder 2">
            <a:extLst>
              <a:ext uri="{FF2B5EF4-FFF2-40B4-BE49-F238E27FC236}">
                <a16:creationId xmlns:a16="http://schemas.microsoft.com/office/drawing/2014/main" id="{D94EE5D9-641C-4F96-100C-951E657B1324}"/>
              </a:ext>
            </a:extLst>
          </p:cNvPr>
          <p:cNvSpPr>
            <a:spLocks noGrp="1"/>
          </p:cNvSpPr>
          <p:nvPr>
            <p:ph type="body" sz="quarter" idx="13"/>
          </p:nvPr>
        </p:nvSpPr>
        <p:spPr/>
        <p:txBody>
          <a:bodyPr/>
          <a:lstStyle/>
          <a:p>
            <a:r>
              <a:rPr lang="en-US" sz="1000" i="0" dirty="0"/>
              <a:t>Hruby A et al. Pharmacoeconomics 2015;33(7):673</a:t>
            </a:r>
            <a:r>
              <a:rPr lang="en-US" sz="1000" i="0" dirty="0">
                <a:cs typeface="Calibri" panose="020F0502020204030204" pitchFamily="34" charset="0"/>
              </a:rPr>
              <a:t>–6</a:t>
            </a:r>
            <a:r>
              <a:rPr lang="en-US" sz="1000" i="0" dirty="0"/>
              <a:t>89.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456926885"/>
              </p:ext>
            </p:extLst>
          </p:nvPr>
        </p:nvGraphicFramePr>
        <p:xfrm>
          <a:off x="838200" y="165971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6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57DD3C-B6FE-B628-CE32-A30D47E09389}"/>
              </a:ext>
            </a:extLst>
          </p:cNvPr>
          <p:cNvSpPr/>
          <p:nvPr/>
        </p:nvSpPr>
        <p:spPr>
          <a:xfrm>
            <a:off x="6096000" y="2322742"/>
            <a:ext cx="6096000" cy="3155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D3492EB-F3D9-FD2A-7E8F-0A5FA619F97F}"/>
              </a:ext>
            </a:extLst>
          </p:cNvPr>
          <p:cNvSpPr>
            <a:spLocks noGrp="1"/>
          </p:cNvSpPr>
          <p:nvPr>
            <p:ph type="title"/>
          </p:nvPr>
        </p:nvSpPr>
        <p:spPr>
          <a:xfrm>
            <a:off x="838200" y="541397"/>
            <a:ext cx="10515600" cy="1325563"/>
          </a:xfrm>
        </p:spPr>
        <p:txBody>
          <a:bodyPr/>
          <a:lstStyle/>
          <a:p>
            <a:r>
              <a:rPr lang="en-CA"/>
              <a:t>Individual weight gain or weight loss</a:t>
            </a:r>
            <a:br>
              <a:rPr lang="en-CA"/>
            </a:br>
            <a:r>
              <a:rPr lang="en-CA" sz="2400"/>
              <a:t>Genetic considerations</a:t>
            </a:r>
          </a:p>
        </p:txBody>
      </p:sp>
      <p:sp>
        <p:nvSpPr>
          <p:cNvPr id="3" name="Text Placeholder 2">
            <a:extLst>
              <a:ext uri="{FF2B5EF4-FFF2-40B4-BE49-F238E27FC236}">
                <a16:creationId xmlns:a16="http://schemas.microsoft.com/office/drawing/2014/main" id="{52E7BBC5-6159-D4AA-DAB8-CFCF8D187634}"/>
              </a:ext>
            </a:extLst>
          </p:cNvPr>
          <p:cNvSpPr>
            <a:spLocks noGrp="1"/>
          </p:cNvSpPr>
          <p:nvPr>
            <p:ph type="body" sz="quarter" idx="13"/>
          </p:nvPr>
        </p:nvSpPr>
        <p:spPr/>
        <p:txBody>
          <a:bodyPr/>
          <a:lstStyle/>
          <a:p>
            <a:r>
              <a:rPr lang="en-US" sz="1000" i="0" err="1"/>
              <a:t>Yáñez</a:t>
            </a:r>
            <a:r>
              <a:rPr lang="en-US" sz="1000" i="0"/>
              <a:t> et al. </a:t>
            </a:r>
            <a:r>
              <a:rPr lang="de-DE" sz="1000" i="0"/>
              <a:t>Austin J Nutr Metab 2017;4:1052.</a:t>
            </a:r>
            <a:endParaRPr lang="en-CA" sz="1000"/>
          </a:p>
        </p:txBody>
      </p:sp>
      <p:sp>
        <p:nvSpPr>
          <p:cNvPr id="50" name="Rectangle 49">
            <a:extLst>
              <a:ext uri="{FF2B5EF4-FFF2-40B4-BE49-F238E27FC236}">
                <a16:creationId xmlns:a16="http://schemas.microsoft.com/office/drawing/2014/main" id="{AD56C0E1-B693-22C8-7A1F-706D0435F6D4}"/>
              </a:ext>
            </a:extLst>
          </p:cNvPr>
          <p:cNvSpPr/>
          <p:nvPr/>
        </p:nvSpPr>
        <p:spPr>
          <a:xfrm>
            <a:off x="0" y="2322742"/>
            <a:ext cx="6096000" cy="3155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C30243A7-E613-E632-C0CE-54F397281A5E}"/>
              </a:ext>
            </a:extLst>
          </p:cNvPr>
          <p:cNvSpPr txBox="1"/>
          <p:nvPr/>
        </p:nvSpPr>
        <p:spPr>
          <a:xfrm>
            <a:off x="6096000" y="2322742"/>
            <a:ext cx="6096000" cy="369332"/>
          </a:xfrm>
          <a:prstGeom prst="rect">
            <a:avLst/>
          </a:prstGeom>
          <a:solidFill>
            <a:schemeClr val="bg1">
              <a:lumMod val="50000"/>
            </a:schemeClr>
          </a:solidFill>
        </p:spPr>
        <p:txBody>
          <a:bodyPr wrap="square" rtlCol="0">
            <a:spAutoFit/>
          </a:bodyPr>
          <a:lstStyle/>
          <a:p>
            <a:pPr algn="ctr"/>
            <a:r>
              <a:rPr lang="en-CA">
                <a:solidFill>
                  <a:schemeClr val="bg1"/>
                </a:solidFill>
              </a:rPr>
              <a:t>How can these differences be explained?</a:t>
            </a:r>
          </a:p>
        </p:txBody>
      </p:sp>
      <p:sp>
        <p:nvSpPr>
          <p:cNvPr id="5" name="TextBox 4">
            <a:extLst>
              <a:ext uri="{FF2B5EF4-FFF2-40B4-BE49-F238E27FC236}">
                <a16:creationId xmlns:a16="http://schemas.microsoft.com/office/drawing/2014/main" id="{A8554E3B-7C92-4CEC-A703-53ED6120B451}"/>
              </a:ext>
            </a:extLst>
          </p:cNvPr>
          <p:cNvSpPr txBox="1"/>
          <p:nvPr/>
        </p:nvSpPr>
        <p:spPr>
          <a:xfrm>
            <a:off x="8369300" y="5002015"/>
            <a:ext cx="1549400" cy="461665"/>
          </a:xfrm>
          <a:prstGeom prst="rect">
            <a:avLst/>
          </a:prstGeom>
          <a:solidFill>
            <a:schemeClr val="tx1"/>
          </a:solidFill>
        </p:spPr>
        <p:txBody>
          <a:bodyPr wrap="square" rtlCol="0">
            <a:spAutoFit/>
          </a:bodyPr>
          <a:lstStyle/>
          <a:p>
            <a:pPr algn="ctr"/>
            <a:r>
              <a:rPr lang="en-CA" sz="2400" b="1">
                <a:solidFill>
                  <a:schemeClr val="bg1"/>
                </a:solidFill>
              </a:rPr>
              <a:t>Genetics</a:t>
            </a:r>
          </a:p>
        </p:txBody>
      </p:sp>
      <p:grpSp>
        <p:nvGrpSpPr>
          <p:cNvPr id="11" name="Group 10">
            <a:extLst>
              <a:ext uri="{FF2B5EF4-FFF2-40B4-BE49-F238E27FC236}">
                <a16:creationId xmlns:a16="http://schemas.microsoft.com/office/drawing/2014/main" id="{998A7AEE-6146-6103-0AC9-3E323E33A4BD}"/>
              </a:ext>
            </a:extLst>
          </p:cNvPr>
          <p:cNvGrpSpPr/>
          <p:nvPr/>
        </p:nvGrpSpPr>
        <p:grpSpPr>
          <a:xfrm>
            <a:off x="4183275" y="2798002"/>
            <a:ext cx="1816100" cy="2204592"/>
            <a:chOff x="3776875" y="2526773"/>
            <a:chExt cx="1816100" cy="2204592"/>
          </a:xfrm>
        </p:grpSpPr>
        <p:sp>
          <p:nvSpPr>
            <p:cNvPr id="6" name="Freeform 7">
              <a:extLst>
                <a:ext uri="{FF2B5EF4-FFF2-40B4-BE49-F238E27FC236}">
                  <a16:creationId xmlns:a16="http://schemas.microsoft.com/office/drawing/2014/main" id="{DBC0AF80-DE31-2C6C-5433-883F70B4FDF8}"/>
                </a:ext>
              </a:extLst>
            </p:cNvPr>
            <p:cNvSpPr>
              <a:spLocks noEditPoints="1"/>
            </p:cNvSpPr>
            <p:nvPr/>
          </p:nvSpPr>
          <p:spPr bwMode="auto">
            <a:xfrm>
              <a:off x="4803468" y="3715493"/>
              <a:ext cx="553681" cy="1015872"/>
            </a:xfrm>
            <a:custGeom>
              <a:avLst/>
              <a:gdLst>
                <a:gd name="T0" fmla="*/ 231 w 377"/>
                <a:gd name="T1" fmla="*/ 110 h 691"/>
                <a:gd name="T2" fmla="*/ 189 w 377"/>
                <a:gd name="T3" fmla="*/ 0 h 691"/>
                <a:gd name="T4" fmla="*/ 146 w 377"/>
                <a:gd name="T5" fmla="*/ 110 h 691"/>
                <a:gd name="T6" fmla="*/ 16 w 377"/>
                <a:gd name="T7" fmla="*/ 224 h 691"/>
                <a:gd name="T8" fmla="*/ 0 w 377"/>
                <a:gd name="T9" fmla="*/ 369 h 691"/>
                <a:gd name="T10" fmla="*/ 21 w 377"/>
                <a:gd name="T11" fmla="*/ 406 h 691"/>
                <a:gd name="T12" fmla="*/ 55 w 377"/>
                <a:gd name="T13" fmla="*/ 399 h 691"/>
                <a:gd name="T14" fmla="*/ 122 w 377"/>
                <a:gd name="T15" fmla="*/ 658 h 691"/>
                <a:gd name="T16" fmla="*/ 160 w 377"/>
                <a:gd name="T17" fmla="*/ 691 h 691"/>
                <a:gd name="T18" fmla="*/ 189 w 377"/>
                <a:gd name="T19" fmla="*/ 677 h 691"/>
                <a:gd name="T20" fmla="*/ 217 w 377"/>
                <a:gd name="T21" fmla="*/ 691 h 691"/>
                <a:gd name="T22" fmla="*/ 255 w 377"/>
                <a:gd name="T23" fmla="*/ 658 h 691"/>
                <a:gd name="T24" fmla="*/ 322 w 377"/>
                <a:gd name="T25" fmla="*/ 399 h 691"/>
                <a:gd name="T26" fmla="*/ 366 w 377"/>
                <a:gd name="T27" fmla="*/ 398 h 691"/>
                <a:gd name="T28" fmla="*/ 377 w 377"/>
                <a:gd name="T29" fmla="*/ 344 h 691"/>
                <a:gd name="T30" fmla="*/ 298 w 377"/>
                <a:gd name="T31" fmla="*/ 138 h 691"/>
                <a:gd name="T32" fmla="*/ 229 w 377"/>
                <a:gd name="T33" fmla="*/ 66 h 691"/>
                <a:gd name="T34" fmla="*/ 148 w 377"/>
                <a:gd name="T35" fmla="*/ 66 h 691"/>
                <a:gd name="T36" fmla="*/ 365 w 377"/>
                <a:gd name="T37" fmla="*/ 344 h 691"/>
                <a:gd name="T38" fmla="*/ 358 w 377"/>
                <a:gd name="T39" fmla="*/ 390 h 691"/>
                <a:gd name="T40" fmla="*/ 325 w 377"/>
                <a:gd name="T41" fmla="*/ 384 h 691"/>
                <a:gd name="T42" fmla="*/ 308 w 377"/>
                <a:gd name="T43" fmla="*/ 245 h 691"/>
                <a:gd name="T44" fmla="*/ 273 w 377"/>
                <a:gd name="T45" fmla="*/ 193 h 691"/>
                <a:gd name="T46" fmla="*/ 297 w 377"/>
                <a:gd name="T47" fmla="*/ 249 h 691"/>
                <a:gd name="T48" fmla="*/ 312 w 377"/>
                <a:gd name="T49" fmla="*/ 385 h 691"/>
                <a:gd name="T50" fmla="*/ 244 w 377"/>
                <a:gd name="T51" fmla="*/ 656 h 691"/>
                <a:gd name="T52" fmla="*/ 217 w 377"/>
                <a:gd name="T53" fmla="*/ 679 h 691"/>
                <a:gd name="T54" fmla="*/ 195 w 377"/>
                <a:gd name="T55" fmla="*/ 657 h 691"/>
                <a:gd name="T56" fmla="*/ 189 w 377"/>
                <a:gd name="T57" fmla="*/ 394 h 691"/>
                <a:gd name="T58" fmla="*/ 183 w 377"/>
                <a:gd name="T59" fmla="*/ 657 h 691"/>
                <a:gd name="T60" fmla="*/ 160 w 377"/>
                <a:gd name="T61" fmla="*/ 679 h 691"/>
                <a:gd name="T62" fmla="*/ 133 w 377"/>
                <a:gd name="T63" fmla="*/ 656 h 691"/>
                <a:gd name="T64" fmla="*/ 65 w 377"/>
                <a:gd name="T65" fmla="*/ 385 h 691"/>
                <a:gd name="T66" fmla="*/ 80 w 377"/>
                <a:gd name="T67" fmla="*/ 249 h 691"/>
                <a:gd name="T68" fmla="*/ 104 w 377"/>
                <a:gd name="T69" fmla="*/ 193 h 691"/>
                <a:gd name="T70" fmla="*/ 69 w 377"/>
                <a:gd name="T71" fmla="*/ 245 h 691"/>
                <a:gd name="T72" fmla="*/ 52 w 377"/>
                <a:gd name="T73" fmla="*/ 384 h 691"/>
                <a:gd name="T74" fmla="*/ 26 w 377"/>
                <a:gd name="T75" fmla="*/ 395 h 691"/>
                <a:gd name="T76" fmla="*/ 12 w 377"/>
                <a:gd name="T77" fmla="*/ 369 h 691"/>
                <a:gd name="T78" fmla="*/ 42 w 377"/>
                <a:gd name="T79" fmla="*/ 196 h 691"/>
                <a:gd name="T80" fmla="*/ 155 w 377"/>
                <a:gd name="T81" fmla="*/ 121 h 691"/>
                <a:gd name="T82" fmla="*/ 222 w 377"/>
                <a:gd name="T83" fmla="*/ 121 h 691"/>
                <a:gd name="T84" fmla="*/ 349 w 377"/>
                <a:gd name="T85" fmla="*/ 22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691">
                  <a:moveTo>
                    <a:pt x="298" y="138"/>
                  </a:moveTo>
                  <a:cubicBezTo>
                    <a:pt x="279" y="125"/>
                    <a:pt x="257" y="116"/>
                    <a:pt x="231" y="110"/>
                  </a:cubicBezTo>
                  <a:cubicBezTo>
                    <a:pt x="238" y="97"/>
                    <a:pt x="241" y="82"/>
                    <a:pt x="241" y="66"/>
                  </a:cubicBezTo>
                  <a:cubicBezTo>
                    <a:pt x="240" y="29"/>
                    <a:pt x="226" y="0"/>
                    <a:pt x="189" y="0"/>
                  </a:cubicBezTo>
                  <a:cubicBezTo>
                    <a:pt x="152" y="0"/>
                    <a:pt x="136" y="29"/>
                    <a:pt x="136" y="66"/>
                  </a:cubicBezTo>
                  <a:cubicBezTo>
                    <a:pt x="136" y="82"/>
                    <a:pt x="139" y="97"/>
                    <a:pt x="146" y="110"/>
                  </a:cubicBezTo>
                  <a:cubicBezTo>
                    <a:pt x="120" y="116"/>
                    <a:pt x="98" y="125"/>
                    <a:pt x="79" y="138"/>
                  </a:cubicBezTo>
                  <a:cubicBezTo>
                    <a:pt x="48" y="159"/>
                    <a:pt x="28" y="188"/>
                    <a:pt x="16" y="224"/>
                  </a:cubicBezTo>
                  <a:cubicBezTo>
                    <a:pt x="4" y="259"/>
                    <a:pt x="0" y="300"/>
                    <a:pt x="0" y="344"/>
                  </a:cubicBezTo>
                  <a:cubicBezTo>
                    <a:pt x="0" y="353"/>
                    <a:pt x="0" y="361"/>
                    <a:pt x="0" y="369"/>
                  </a:cubicBezTo>
                  <a:cubicBezTo>
                    <a:pt x="0" y="379"/>
                    <a:pt x="3" y="387"/>
                    <a:pt x="6" y="393"/>
                  </a:cubicBezTo>
                  <a:cubicBezTo>
                    <a:pt x="10" y="399"/>
                    <a:pt x="15" y="403"/>
                    <a:pt x="21" y="406"/>
                  </a:cubicBezTo>
                  <a:cubicBezTo>
                    <a:pt x="25" y="407"/>
                    <a:pt x="29" y="408"/>
                    <a:pt x="33" y="408"/>
                  </a:cubicBezTo>
                  <a:cubicBezTo>
                    <a:pt x="41" y="408"/>
                    <a:pt x="49" y="405"/>
                    <a:pt x="55" y="399"/>
                  </a:cubicBezTo>
                  <a:cubicBezTo>
                    <a:pt x="64" y="439"/>
                    <a:pt x="75" y="469"/>
                    <a:pt x="86" y="504"/>
                  </a:cubicBezTo>
                  <a:cubicBezTo>
                    <a:pt x="98" y="542"/>
                    <a:pt x="111" y="587"/>
                    <a:pt x="122" y="658"/>
                  </a:cubicBezTo>
                  <a:cubicBezTo>
                    <a:pt x="123" y="669"/>
                    <a:pt x="129" y="677"/>
                    <a:pt x="136" y="683"/>
                  </a:cubicBezTo>
                  <a:cubicBezTo>
                    <a:pt x="143" y="688"/>
                    <a:pt x="152" y="691"/>
                    <a:pt x="160" y="691"/>
                  </a:cubicBezTo>
                  <a:cubicBezTo>
                    <a:pt x="169" y="691"/>
                    <a:pt x="177" y="688"/>
                    <a:pt x="184" y="683"/>
                  </a:cubicBezTo>
                  <a:cubicBezTo>
                    <a:pt x="186" y="681"/>
                    <a:pt x="187" y="679"/>
                    <a:pt x="189" y="677"/>
                  </a:cubicBezTo>
                  <a:cubicBezTo>
                    <a:pt x="190" y="679"/>
                    <a:pt x="191" y="681"/>
                    <a:pt x="193" y="683"/>
                  </a:cubicBezTo>
                  <a:cubicBezTo>
                    <a:pt x="200" y="688"/>
                    <a:pt x="208" y="691"/>
                    <a:pt x="217" y="691"/>
                  </a:cubicBezTo>
                  <a:cubicBezTo>
                    <a:pt x="225" y="691"/>
                    <a:pt x="234" y="688"/>
                    <a:pt x="241" y="683"/>
                  </a:cubicBezTo>
                  <a:cubicBezTo>
                    <a:pt x="248" y="677"/>
                    <a:pt x="254" y="669"/>
                    <a:pt x="255" y="658"/>
                  </a:cubicBezTo>
                  <a:cubicBezTo>
                    <a:pt x="266" y="587"/>
                    <a:pt x="279" y="542"/>
                    <a:pt x="291" y="504"/>
                  </a:cubicBezTo>
                  <a:cubicBezTo>
                    <a:pt x="302" y="469"/>
                    <a:pt x="313" y="439"/>
                    <a:pt x="322" y="399"/>
                  </a:cubicBezTo>
                  <a:cubicBezTo>
                    <a:pt x="328" y="405"/>
                    <a:pt x="336" y="408"/>
                    <a:pt x="344" y="408"/>
                  </a:cubicBezTo>
                  <a:cubicBezTo>
                    <a:pt x="352" y="408"/>
                    <a:pt x="360" y="405"/>
                    <a:pt x="366" y="398"/>
                  </a:cubicBezTo>
                  <a:cubicBezTo>
                    <a:pt x="373" y="392"/>
                    <a:pt x="376" y="382"/>
                    <a:pt x="377" y="369"/>
                  </a:cubicBezTo>
                  <a:cubicBezTo>
                    <a:pt x="377" y="361"/>
                    <a:pt x="377" y="353"/>
                    <a:pt x="377" y="344"/>
                  </a:cubicBezTo>
                  <a:cubicBezTo>
                    <a:pt x="377" y="285"/>
                    <a:pt x="369" y="232"/>
                    <a:pt x="346" y="190"/>
                  </a:cubicBezTo>
                  <a:cubicBezTo>
                    <a:pt x="334" y="170"/>
                    <a:pt x="318" y="152"/>
                    <a:pt x="298" y="138"/>
                  </a:cubicBezTo>
                  <a:close/>
                  <a:moveTo>
                    <a:pt x="189" y="12"/>
                  </a:moveTo>
                  <a:cubicBezTo>
                    <a:pt x="219" y="12"/>
                    <a:pt x="229" y="36"/>
                    <a:pt x="229" y="66"/>
                  </a:cubicBezTo>
                  <a:cubicBezTo>
                    <a:pt x="229" y="97"/>
                    <a:pt x="219" y="120"/>
                    <a:pt x="189" y="120"/>
                  </a:cubicBezTo>
                  <a:cubicBezTo>
                    <a:pt x="158" y="120"/>
                    <a:pt x="148" y="97"/>
                    <a:pt x="148" y="66"/>
                  </a:cubicBezTo>
                  <a:cubicBezTo>
                    <a:pt x="148" y="37"/>
                    <a:pt x="158" y="12"/>
                    <a:pt x="189" y="12"/>
                  </a:cubicBezTo>
                  <a:close/>
                  <a:moveTo>
                    <a:pt x="365" y="344"/>
                  </a:moveTo>
                  <a:cubicBezTo>
                    <a:pt x="365" y="352"/>
                    <a:pt x="365" y="361"/>
                    <a:pt x="365" y="369"/>
                  </a:cubicBezTo>
                  <a:cubicBezTo>
                    <a:pt x="365" y="379"/>
                    <a:pt x="361" y="386"/>
                    <a:pt x="358" y="390"/>
                  </a:cubicBezTo>
                  <a:cubicBezTo>
                    <a:pt x="354" y="394"/>
                    <a:pt x="349" y="396"/>
                    <a:pt x="344" y="396"/>
                  </a:cubicBezTo>
                  <a:cubicBezTo>
                    <a:pt x="337" y="396"/>
                    <a:pt x="329" y="392"/>
                    <a:pt x="325" y="384"/>
                  </a:cubicBezTo>
                  <a:cubicBezTo>
                    <a:pt x="327" y="370"/>
                    <a:pt x="329" y="356"/>
                    <a:pt x="329" y="343"/>
                  </a:cubicBezTo>
                  <a:cubicBezTo>
                    <a:pt x="329" y="305"/>
                    <a:pt x="319" y="271"/>
                    <a:pt x="308" y="245"/>
                  </a:cubicBezTo>
                  <a:cubicBezTo>
                    <a:pt x="297" y="219"/>
                    <a:pt x="286" y="201"/>
                    <a:pt x="281" y="194"/>
                  </a:cubicBezTo>
                  <a:cubicBezTo>
                    <a:pt x="279" y="192"/>
                    <a:pt x="276" y="191"/>
                    <a:pt x="273" y="193"/>
                  </a:cubicBezTo>
                  <a:cubicBezTo>
                    <a:pt x="270" y="194"/>
                    <a:pt x="269" y="198"/>
                    <a:pt x="271" y="201"/>
                  </a:cubicBezTo>
                  <a:cubicBezTo>
                    <a:pt x="275" y="207"/>
                    <a:pt x="287" y="224"/>
                    <a:pt x="297" y="249"/>
                  </a:cubicBezTo>
                  <a:cubicBezTo>
                    <a:pt x="307" y="274"/>
                    <a:pt x="317" y="307"/>
                    <a:pt x="317" y="343"/>
                  </a:cubicBezTo>
                  <a:cubicBezTo>
                    <a:pt x="317" y="357"/>
                    <a:pt x="315" y="371"/>
                    <a:pt x="312" y="385"/>
                  </a:cubicBezTo>
                  <a:cubicBezTo>
                    <a:pt x="303" y="430"/>
                    <a:pt x="292" y="461"/>
                    <a:pt x="280" y="500"/>
                  </a:cubicBezTo>
                  <a:cubicBezTo>
                    <a:pt x="267" y="539"/>
                    <a:pt x="255" y="584"/>
                    <a:pt x="244" y="656"/>
                  </a:cubicBezTo>
                  <a:cubicBezTo>
                    <a:pt x="242" y="664"/>
                    <a:pt x="239" y="669"/>
                    <a:pt x="234" y="673"/>
                  </a:cubicBezTo>
                  <a:cubicBezTo>
                    <a:pt x="229" y="677"/>
                    <a:pt x="223" y="679"/>
                    <a:pt x="217" y="679"/>
                  </a:cubicBezTo>
                  <a:cubicBezTo>
                    <a:pt x="211" y="679"/>
                    <a:pt x="205" y="677"/>
                    <a:pt x="201" y="674"/>
                  </a:cubicBezTo>
                  <a:cubicBezTo>
                    <a:pt x="197" y="670"/>
                    <a:pt x="195" y="665"/>
                    <a:pt x="195" y="657"/>
                  </a:cubicBezTo>
                  <a:cubicBezTo>
                    <a:pt x="195" y="400"/>
                    <a:pt x="195" y="400"/>
                    <a:pt x="195" y="400"/>
                  </a:cubicBezTo>
                  <a:cubicBezTo>
                    <a:pt x="195" y="397"/>
                    <a:pt x="192" y="394"/>
                    <a:pt x="189" y="394"/>
                  </a:cubicBezTo>
                  <a:cubicBezTo>
                    <a:pt x="185" y="394"/>
                    <a:pt x="183" y="397"/>
                    <a:pt x="183" y="400"/>
                  </a:cubicBezTo>
                  <a:cubicBezTo>
                    <a:pt x="183" y="657"/>
                    <a:pt x="183" y="657"/>
                    <a:pt x="183" y="657"/>
                  </a:cubicBezTo>
                  <a:cubicBezTo>
                    <a:pt x="182" y="665"/>
                    <a:pt x="180" y="670"/>
                    <a:pt x="176" y="674"/>
                  </a:cubicBezTo>
                  <a:cubicBezTo>
                    <a:pt x="172" y="677"/>
                    <a:pt x="166" y="679"/>
                    <a:pt x="160" y="679"/>
                  </a:cubicBezTo>
                  <a:cubicBezTo>
                    <a:pt x="154" y="679"/>
                    <a:pt x="148" y="677"/>
                    <a:pt x="143" y="673"/>
                  </a:cubicBezTo>
                  <a:cubicBezTo>
                    <a:pt x="138" y="669"/>
                    <a:pt x="135" y="664"/>
                    <a:pt x="133" y="656"/>
                  </a:cubicBezTo>
                  <a:cubicBezTo>
                    <a:pt x="122" y="584"/>
                    <a:pt x="110" y="539"/>
                    <a:pt x="97" y="500"/>
                  </a:cubicBezTo>
                  <a:cubicBezTo>
                    <a:pt x="85" y="461"/>
                    <a:pt x="74" y="430"/>
                    <a:pt x="65" y="385"/>
                  </a:cubicBezTo>
                  <a:cubicBezTo>
                    <a:pt x="62" y="371"/>
                    <a:pt x="60" y="357"/>
                    <a:pt x="60" y="343"/>
                  </a:cubicBezTo>
                  <a:cubicBezTo>
                    <a:pt x="60" y="307"/>
                    <a:pt x="70" y="274"/>
                    <a:pt x="80" y="249"/>
                  </a:cubicBezTo>
                  <a:cubicBezTo>
                    <a:pt x="90" y="224"/>
                    <a:pt x="102" y="207"/>
                    <a:pt x="106" y="201"/>
                  </a:cubicBezTo>
                  <a:cubicBezTo>
                    <a:pt x="108" y="198"/>
                    <a:pt x="107" y="194"/>
                    <a:pt x="104" y="193"/>
                  </a:cubicBezTo>
                  <a:cubicBezTo>
                    <a:pt x="101" y="191"/>
                    <a:pt x="98" y="192"/>
                    <a:pt x="96" y="194"/>
                  </a:cubicBezTo>
                  <a:cubicBezTo>
                    <a:pt x="91" y="201"/>
                    <a:pt x="80" y="219"/>
                    <a:pt x="69" y="245"/>
                  </a:cubicBezTo>
                  <a:cubicBezTo>
                    <a:pt x="58" y="271"/>
                    <a:pt x="48" y="305"/>
                    <a:pt x="48" y="343"/>
                  </a:cubicBezTo>
                  <a:cubicBezTo>
                    <a:pt x="48" y="356"/>
                    <a:pt x="50" y="370"/>
                    <a:pt x="52" y="384"/>
                  </a:cubicBezTo>
                  <a:cubicBezTo>
                    <a:pt x="48" y="392"/>
                    <a:pt x="40" y="396"/>
                    <a:pt x="33" y="396"/>
                  </a:cubicBezTo>
                  <a:cubicBezTo>
                    <a:pt x="30" y="396"/>
                    <a:pt x="28" y="396"/>
                    <a:pt x="26" y="395"/>
                  </a:cubicBezTo>
                  <a:cubicBezTo>
                    <a:pt x="22" y="393"/>
                    <a:pt x="19" y="391"/>
                    <a:pt x="17" y="386"/>
                  </a:cubicBezTo>
                  <a:cubicBezTo>
                    <a:pt x="14" y="382"/>
                    <a:pt x="12" y="377"/>
                    <a:pt x="12" y="369"/>
                  </a:cubicBezTo>
                  <a:cubicBezTo>
                    <a:pt x="12" y="361"/>
                    <a:pt x="12" y="352"/>
                    <a:pt x="12" y="344"/>
                  </a:cubicBezTo>
                  <a:cubicBezTo>
                    <a:pt x="12" y="286"/>
                    <a:pt x="20" y="235"/>
                    <a:pt x="42" y="196"/>
                  </a:cubicBezTo>
                  <a:cubicBezTo>
                    <a:pt x="53" y="177"/>
                    <a:pt x="67" y="161"/>
                    <a:pt x="86" y="148"/>
                  </a:cubicBezTo>
                  <a:cubicBezTo>
                    <a:pt x="104" y="135"/>
                    <a:pt x="127" y="126"/>
                    <a:pt x="155" y="121"/>
                  </a:cubicBezTo>
                  <a:cubicBezTo>
                    <a:pt x="164" y="129"/>
                    <a:pt x="176" y="132"/>
                    <a:pt x="189" y="132"/>
                  </a:cubicBezTo>
                  <a:cubicBezTo>
                    <a:pt x="201" y="132"/>
                    <a:pt x="213" y="129"/>
                    <a:pt x="222" y="121"/>
                  </a:cubicBezTo>
                  <a:cubicBezTo>
                    <a:pt x="250" y="126"/>
                    <a:pt x="273" y="135"/>
                    <a:pt x="291" y="148"/>
                  </a:cubicBezTo>
                  <a:cubicBezTo>
                    <a:pt x="319" y="167"/>
                    <a:pt x="338" y="194"/>
                    <a:pt x="349" y="228"/>
                  </a:cubicBezTo>
                  <a:cubicBezTo>
                    <a:pt x="361" y="261"/>
                    <a:pt x="365" y="301"/>
                    <a:pt x="365" y="34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Speech Bubble: Oval 45">
              <a:extLst>
                <a:ext uri="{FF2B5EF4-FFF2-40B4-BE49-F238E27FC236}">
                  <a16:creationId xmlns:a16="http://schemas.microsoft.com/office/drawing/2014/main" id="{11B3876B-F816-1A9B-CCED-EBC814151AD0}"/>
                </a:ext>
              </a:extLst>
            </p:cNvPr>
            <p:cNvSpPr/>
            <p:nvPr/>
          </p:nvSpPr>
          <p:spPr>
            <a:xfrm>
              <a:off x="3802275" y="2526773"/>
              <a:ext cx="1765300" cy="867483"/>
            </a:xfrm>
            <a:prstGeom prst="wedgeEllipseCallout">
              <a:avLst>
                <a:gd name="adj1" fmla="val 8663"/>
                <a:gd name="adj2" fmla="val 687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TextBox 46">
              <a:extLst>
                <a:ext uri="{FF2B5EF4-FFF2-40B4-BE49-F238E27FC236}">
                  <a16:creationId xmlns:a16="http://schemas.microsoft.com/office/drawing/2014/main" id="{732D34D8-7D77-7EC6-A833-0F07D2C1DCDA}"/>
                </a:ext>
              </a:extLst>
            </p:cNvPr>
            <p:cNvSpPr txBox="1"/>
            <p:nvPr/>
          </p:nvSpPr>
          <p:spPr>
            <a:xfrm>
              <a:off x="3776875" y="2688548"/>
              <a:ext cx="1816100" cy="523220"/>
            </a:xfrm>
            <a:prstGeom prst="rect">
              <a:avLst/>
            </a:prstGeom>
            <a:noFill/>
          </p:spPr>
          <p:txBody>
            <a:bodyPr wrap="square" rtlCol="0">
              <a:spAutoFit/>
            </a:bodyPr>
            <a:lstStyle/>
            <a:p>
              <a:pPr algn="ctr"/>
              <a:r>
                <a:rPr lang="en-CA" sz="1400"/>
                <a:t>When I eat this, I gain 3 pounds!</a:t>
              </a:r>
            </a:p>
          </p:txBody>
        </p:sp>
      </p:grpSp>
      <p:grpSp>
        <p:nvGrpSpPr>
          <p:cNvPr id="102" name="Group 101">
            <a:extLst>
              <a:ext uri="{FF2B5EF4-FFF2-40B4-BE49-F238E27FC236}">
                <a16:creationId xmlns:a16="http://schemas.microsoft.com/office/drawing/2014/main" id="{E1C354FB-F1E1-40C4-0925-067076F9EB9D}"/>
              </a:ext>
            </a:extLst>
          </p:cNvPr>
          <p:cNvGrpSpPr/>
          <p:nvPr/>
        </p:nvGrpSpPr>
        <p:grpSpPr>
          <a:xfrm>
            <a:off x="283905" y="2797148"/>
            <a:ext cx="1816100" cy="2206300"/>
            <a:chOff x="283905" y="2524388"/>
            <a:chExt cx="1816100" cy="2206300"/>
          </a:xfrm>
        </p:grpSpPr>
        <p:sp>
          <p:nvSpPr>
            <p:cNvPr id="7" name="Freeform 11">
              <a:extLst>
                <a:ext uri="{FF2B5EF4-FFF2-40B4-BE49-F238E27FC236}">
                  <a16:creationId xmlns:a16="http://schemas.microsoft.com/office/drawing/2014/main" id="{16C37EA9-FBD3-665C-645D-BFAB2588D43A}"/>
                </a:ext>
              </a:extLst>
            </p:cNvPr>
            <p:cNvSpPr>
              <a:spLocks noEditPoints="1"/>
            </p:cNvSpPr>
            <p:nvPr/>
          </p:nvSpPr>
          <p:spPr bwMode="auto">
            <a:xfrm>
              <a:off x="719922" y="3716171"/>
              <a:ext cx="382899" cy="1014517"/>
            </a:xfrm>
            <a:custGeom>
              <a:avLst/>
              <a:gdLst>
                <a:gd name="T0" fmla="*/ 180 w 261"/>
                <a:gd name="T1" fmla="*/ 66 h 690"/>
                <a:gd name="T2" fmla="*/ 80 w 261"/>
                <a:gd name="T3" fmla="*/ 66 h 690"/>
                <a:gd name="T4" fmla="*/ 130 w 261"/>
                <a:gd name="T5" fmla="*/ 12 h 690"/>
                <a:gd name="T6" fmla="*/ 130 w 261"/>
                <a:gd name="T7" fmla="*/ 120 h 690"/>
                <a:gd name="T8" fmla="*/ 130 w 261"/>
                <a:gd name="T9" fmla="*/ 12 h 690"/>
                <a:gd name="T10" fmla="*/ 198 w 261"/>
                <a:gd name="T11" fmla="*/ 607 h 690"/>
                <a:gd name="T12" fmla="*/ 206 w 261"/>
                <a:gd name="T13" fmla="*/ 423 h 690"/>
                <a:gd name="T14" fmla="*/ 244 w 261"/>
                <a:gd name="T15" fmla="*/ 422 h 690"/>
                <a:gd name="T16" fmla="*/ 261 w 261"/>
                <a:gd name="T17" fmla="*/ 329 h 690"/>
                <a:gd name="T18" fmla="*/ 244 w 261"/>
                <a:gd name="T19" fmla="*/ 200 h 690"/>
                <a:gd name="T20" fmla="*/ 207 w 261"/>
                <a:gd name="T21" fmla="*/ 157 h 690"/>
                <a:gd name="T22" fmla="*/ 128 w 261"/>
                <a:gd name="T23" fmla="*/ 140 h 690"/>
                <a:gd name="T24" fmla="*/ 17 w 261"/>
                <a:gd name="T25" fmla="*/ 200 h 690"/>
                <a:gd name="T26" fmla="*/ 4 w 261"/>
                <a:gd name="T27" fmla="*/ 259 h 690"/>
                <a:gd name="T28" fmla="*/ 5 w 261"/>
                <a:gd name="T29" fmla="*/ 401 h 690"/>
                <a:gd name="T30" fmla="*/ 36 w 261"/>
                <a:gd name="T31" fmla="*/ 429 h 690"/>
                <a:gd name="T32" fmla="*/ 59 w 261"/>
                <a:gd name="T33" fmla="*/ 534 h 690"/>
                <a:gd name="T34" fmla="*/ 69 w 261"/>
                <a:gd name="T35" fmla="*/ 661 h 690"/>
                <a:gd name="T36" fmla="*/ 103 w 261"/>
                <a:gd name="T37" fmla="*/ 690 h 690"/>
                <a:gd name="T38" fmla="*/ 130 w 261"/>
                <a:gd name="T39" fmla="*/ 677 h 690"/>
                <a:gd name="T40" fmla="*/ 158 w 261"/>
                <a:gd name="T41" fmla="*/ 690 h 690"/>
                <a:gd name="T42" fmla="*/ 192 w 261"/>
                <a:gd name="T43" fmla="*/ 661 h 690"/>
                <a:gd name="T44" fmla="*/ 158 w 261"/>
                <a:gd name="T45" fmla="*/ 678 h 690"/>
                <a:gd name="T46" fmla="*/ 138 w 261"/>
                <a:gd name="T47" fmla="*/ 667 h 690"/>
                <a:gd name="T48" fmla="*/ 136 w 261"/>
                <a:gd name="T49" fmla="*/ 401 h 690"/>
                <a:gd name="T50" fmla="*/ 124 w 261"/>
                <a:gd name="T51" fmla="*/ 401 h 690"/>
                <a:gd name="T52" fmla="*/ 123 w 261"/>
                <a:gd name="T53" fmla="*/ 667 h 690"/>
                <a:gd name="T54" fmla="*/ 103 w 261"/>
                <a:gd name="T55" fmla="*/ 678 h 690"/>
                <a:gd name="T56" fmla="*/ 80 w 261"/>
                <a:gd name="T57" fmla="*/ 659 h 690"/>
                <a:gd name="T58" fmla="*/ 75 w 261"/>
                <a:gd name="T59" fmla="*/ 606 h 690"/>
                <a:gd name="T60" fmla="*/ 67 w 261"/>
                <a:gd name="T61" fmla="*/ 414 h 690"/>
                <a:gd name="T62" fmla="*/ 67 w 261"/>
                <a:gd name="T63" fmla="*/ 407 h 690"/>
                <a:gd name="T64" fmla="*/ 66 w 261"/>
                <a:gd name="T65" fmla="*/ 405 h 690"/>
                <a:gd name="T66" fmla="*/ 62 w 261"/>
                <a:gd name="T67" fmla="*/ 282 h 690"/>
                <a:gd name="T68" fmla="*/ 63 w 261"/>
                <a:gd name="T69" fmla="*/ 217 h 690"/>
                <a:gd name="T70" fmla="*/ 50 w 261"/>
                <a:gd name="T71" fmla="*/ 280 h 690"/>
                <a:gd name="T72" fmla="*/ 54 w 261"/>
                <a:gd name="T73" fmla="*/ 407 h 690"/>
                <a:gd name="T74" fmla="*/ 24 w 261"/>
                <a:gd name="T75" fmla="*/ 413 h 690"/>
                <a:gd name="T76" fmla="*/ 12 w 261"/>
                <a:gd name="T77" fmla="*/ 329 h 690"/>
                <a:gd name="T78" fmla="*/ 28 w 261"/>
                <a:gd name="T79" fmla="*/ 205 h 690"/>
                <a:gd name="T80" fmla="*/ 60 w 261"/>
                <a:gd name="T81" fmla="*/ 167 h 690"/>
                <a:gd name="T82" fmla="*/ 132 w 261"/>
                <a:gd name="T83" fmla="*/ 152 h 690"/>
                <a:gd name="T84" fmla="*/ 233 w 261"/>
                <a:gd name="T85" fmla="*/ 205 h 690"/>
                <a:gd name="T86" fmla="*/ 245 w 261"/>
                <a:gd name="T87" fmla="*/ 261 h 690"/>
                <a:gd name="T88" fmla="*/ 244 w 261"/>
                <a:gd name="T89" fmla="*/ 399 h 690"/>
                <a:gd name="T90" fmla="*/ 225 w 261"/>
                <a:gd name="T91" fmla="*/ 417 h 690"/>
                <a:gd name="T92" fmla="*/ 218 w 261"/>
                <a:gd name="T93" fmla="*/ 340 h 690"/>
                <a:gd name="T94" fmla="*/ 204 w 261"/>
                <a:gd name="T95" fmla="*/ 223 h 690"/>
                <a:gd name="T96" fmla="*/ 192 w 261"/>
                <a:gd name="T97" fmla="*/ 223 h 690"/>
                <a:gd name="T98" fmla="*/ 206 w 261"/>
                <a:gd name="T99" fmla="*/ 340 h 690"/>
                <a:gd name="T100" fmla="*/ 195 w 261"/>
                <a:gd name="T101" fmla="*/ 405 h 690"/>
                <a:gd name="T102" fmla="*/ 194 w 261"/>
                <a:gd name="T103" fmla="*/ 407 h 690"/>
                <a:gd name="T104" fmla="*/ 190 w 261"/>
                <a:gd name="T105" fmla="*/ 533 h 690"/>
                <a:gd name="T106" fmla="*/ 180 w 261"/>
                <a:gd name="T107" fmla="*/ 659 h 690"/>
                <a:gd name="T108" fmla="*/ 173 w 261"/>
                <a:gd name="T109" fmla="*/ 67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 h="690">
                  <a:moveTo>
                    <a:pt x="130" y="132"/>
                  </a:moveTo>
                  <a:cubicBezTo>
                    <a:pt x="158" y="132"/>
                    <a:pt x="180" y="94"/>
                    <a:pt x="180" y="66"/>
                  </a:cubicBezTo>
                  <a:cubicBezTo>
                    <a:pt x="180" y="30"/>
                    <a:pt x="166" y="0"/>
                    <a:pt x="130" y="0"/>
                  </a:cubicBezTo>
                  <a:cubicBezTo>
                    <a:pt x="94" y="0"/>
                    <a:pt x="80" y="30"/>
                    <a:pt x="80" y="66"/>
                  </a:cubicBezTo>
                  <a:cubicBezTo>
                    <a:pt x="81" y="94"/>
                    <a:pt x="103" y="132"/>
                    <a:pt x="130" y="132"/>
                  </a:cubicBezTo>
                  <a:close/>
                  <a:moveTo>
                    <a:pt x="130" y="12"/>
                  </a:moveTo>
                  <a:cubicBezTo>
                    <a:pt x="159" y="12"/>
                    <a:pt x="168" y="37"/>
                    <a:pt x="168" y="66"/>
                  </a:cubicBezTo>
                  <a:cubicBezTo>
                    <a:pt x="169" y="89"/>
                    <a:pt x="149" y="120"/>
                    <a:pt x="130" y="120"/>
                  </a:cubicBezTo>
                  <a:cubicBezTo>
                    <a:pt x="111" y="120"/>
                    <a:pt x="92" y="88"/>
                    <a:pt x="92" y="66"/>
                  </a:cubicBezTo>
                  <a:cubicBezTo>
                    <a:pt x="92" y="37"/>
                    <a:pt x="101" y="12"/>
                    <a:pt x="130" y="12"/>
                  </a:cubicBezTo>
                  <a:close/>
                  <a:moveTo>
                    <a:pt x="192" y="661"/>
                  </a:moveTo>
                  <a:cubicBezTo>
                    <a:pt x="194" y="648"/>
                    <a:pt x="196" y="629"/>
                    <a:pt x="198" y="607"/>
                  </a:cubicBezTo>
                  <a:cubicBezTo>
                    <a:pt x="200" y="573"/>
                    <a:pt x="202" y="533"/>
                    <a:pt x="204" y="497"/>
                  </a:cubicBezTo>
                  <a:cubicBezTo>
                    <a:pt x="205" y="467"/>
                    <a:pt x="206" y="440"/>
                    <a:pt x="206" y="423"/>
                  </a:cubicBezTo>
                  <a:cubicBezTo>
                    <a:pt x="212" y="427"/>
                    <a:pt x="218" y="429"/>
                    <a:pt x="225" y="429"/>
                  </a:cubicBezTo>
                  <a:cubicBezTo>
                    <a:pt x="232" y="429"/>
                    <a:pt x="239" y="427"/>
                    <a:pt x="244" y="422"/>
                  </a:cubicBezTo>
                  <a:cubicBezTo>
                    <a:pt x="250" y="417"/>
                    <a:pt x="254" y="410"/>
                    <a:pt x="256" y="401"/>
                  </a:cubicBezTo>
                  <a:cubicBezTo>
                    <a:pt x="259" y="383"/>
                    <a:pt x="261" y="357"/>
                    <a:pt x="261" y="329"/>
                  </a:cubicBezTo>
                  <a:cubicBezTo>
                    <a:pt x="261" y="306"/>
                    <a:pt x="260" y="282"/>
                    <a:pt x="257" y="259"/>
                  </a:cubicBezTo>
                  <a:cubicBezTo>
                    <a:pt x="254" y="237"/>
                    <a:pt x="250" y="216"/>
                    <a:pt x="244" y="200"/>
                  </a:cubicBezTo>
                  <a:cubicBezTo>
                    <a:pt x="244" y="200"/>
                    <a:pt x="244" y="200"/>
                    <a:pt x="244" y="200"/>
                  </a:cubicBezTo>
                  <a:cubicBezTo>
                    <a:pt x="238" y="183"/>
                    <a:pt x="225" y="167"/>
                    <a:pt x="207" y="157"/>
                  </a:cubicBezTo>
                  <a:cubicBezTo>
                    <a:pt x="188" y="146"/>
                    <a:pt x="163" y="140"/>
                    <a:pt x="132" y="140"/>
                  </a:cubicBezTo>
                  <a:cubicBezTo>
                    <a:pt x="128" y="140"/>
                    <a:pt x="128" y="140"/>
                    <a:pt x="128" y="140"/>
                  </a:cubicBezTo>
                  <a:cubicBezTo>
                    <a:pt x="97" y="140"/>
                    <a:pt x="73" y="146"/>
                    <a:pt x="54" y="157"/>
                  </a:cubicBezTo>
                  <a:cubicBezTo>
                    <a:pt x="35" y="167"/>
                    <a:pt x="23" y="183"/>
                    <a:pt x="17" y="200"/>
                  </a:cubicBezTo>
                  <a:cubicBezTo>
                    <a:pt x="17" y="200"/>
                    <a:pt x="17" y="200"/>
                    <a:pt x="17" y="200"/>
                  </a:cubicBezTo>
                  <a:cubicBezTo>
                    <a:pt x="11" y="216"/>
                    <a:pt x="7" y="237"/>
                    <a:pt x="4" y="259"/>
                  </a:cubicBezTo>
                  <a:cubicBezTo>
                    <a:pt x="1" y="282"/>
                    <a:pt x="0" y="306"/>
                    <a:pt x="0" y="329"/>
                  </a:cubicBezTo>
                  <a:cubicBezTo>
                    <a:pt x="0" y="358"/>
                    <a:pt x="2" y="384"/>
                    <a:pt x="5" y="401"/>
                  </a:cubicBezTo>
                  <a:cubicBezTo>
                    <a:pt x="7" y="410"/>
                    <a:pt x="11" y="417"/>
                    <a:pt x="17" y="422"/>
                  </a:cubicBezTo>
                  <a:cubicBezTo>
                    <a:pt x="22" y="427"/>
                    <a:pt x="29" y="429"/>
                    <a:pt x="36" y="429"/>
                  </a:cubicBezTo>
                  <a:cubicBezTo>
                    <a:pt x="43" y="429"/>
                    <a:pt x="49" y="427"/>
                    <a:pt x="55" y="423"/>
                  </a:cubicBezTo>
                  <a:cubicBezTo>
                    <a:pt x="55" y="447"/>
                    <a:pt x="57" y="490"/>
                    <a:pt x="59" y="534"/>
                  </a:cubicBezTo>
                  <a:cubicBezTo>
                    <a:pt x="60" y="559"/>
                    <a:pt x="62" y="584"/>
                    <a:pt x="63" y="607"/>
                  </a:cubicBezTo>
                  <a:cubicBezTo>
                    <a:pt x="65" y="629"/>
                    <a:pt x="67" y="648"/>
                    <a:pt x="69" y="661"/>
                  </a:cubicBezTo>
                  <a:cubicBezTo>
                    <a:pt x="70" y="671"/>
                    <a:pt x="74" y="678"/>
                    <a:pt x="81" y="683"/>
                  </a:cubicBezTo>
                  <a:cubicBezTo>
                    <a:pt x="87" y="688"/>
                    <a:pt x="95" y="690"/>
                    <a:pt x="103" y="690"/>
                  </a:cubicBezTo>
                  <a:cubicBezTo>
                    <a:pt x="111" y="690"/>
                    <a:pt x="119" y="688"/>
                    <a:pt x="126" y="683"/>
                  </a:cubicBezTo>
                  <a:cubicBezTo>
                    <a:pt x="127" y="681"/>
                    <a:pt x="129" y="679"/>
                    <a:pt x="130" y="677"/>
                  </a:cubicBezTo>
                  <a:cubicBezTo>
                    <a:pt x="133" y="681"/>
                    <a:pt x="136" y="684"/>
                    <a:pt x="140" y="686"/>
                  </a:cubicBezTo>
                  <a:cubicBezTo>
                    <a:pt x="146" y="689"/>
                    <a:pt x="152" y="690"/>
                    <a:pt x="158" y="690"/>
                  </a:cubicBezTo>
                  <a:cubicBezTo>
                    <a:pt x="166" y="690"/>
                    <a:pt x="174" y="688"/>
                    <a:pt x="180" y="683"/>
                  </a:cubicBezTo>
                  <a:cubicBezTo>
                    <a:pt x="187" y="678"/>
                    <a:pt x="191" y="671"/>
                    <a:pt x="192" y="661"/>
                  </a:cubicBezTo>
                  <a:close/>
                  <a:moveTo>
                    <a:pt x="173" y="674"/>
                  </a:moveTo>
                  <a:cubicBezTo>
                    <a:pt x="169" y="677"/>
                    <a:pt x="163" y="678"/>
                    <a:pt x="158" y="678"/>
                  </a:cubicBezTo>
                  <a:cubicBezTo>
                    <a:pt x="152" y="678"/>
                    <a:pt x="147" y="677"/>
                    <a:pt x="143" y="673"/>
                  </a:cubicBezTo>
                  <a:cubicBezTo>
                    <a:pt x="141" y="672"/>
                    <a:pt x="139" y="670"/>
                    <a:pt x="138" y="667"/>
                  </a:cubicBezTo>
                  <a:cubicBezTo>
                    <a:pt x="137" y="665"/>
                    <a:pt x="136" y="662"/>
                    <a:pt x="136" y="659"/>
                  </a:cubicBezTo>
                  <a:cubicBezTo>
                    <a:pt x="136" y="401"/>
                    <a:pt x="136" y="401"/>
                    <a:pt x="136" y="401"/>
                  </a:cubicBezTo>
                  <a:cubicBezTo>
                    <a:pt x="136" y="398"/>
                    <a:pt x="134" y="395"/>
                    <a:pt x="130" y="395"/>
                  </a:cubicBezTo>
                  <a:cubicBezTo>
                    <a:pt x="127" y="395"/>
                    <a:pt x="124" y="398"/>
                    <a:pt x="124" y="401"/>
                  </a:cubicBezTo>
                  <a:cubicBezTo>
                    <a:pt x="124" y="659"/>
                    <a:pt x="124" y="659"/>
                    <a:pt x="124" y="659"/>
                  </a:cubicBezTo>
                  <a:cubicBezTo>
                    <a:pt x="124" y="662"/>
                    <a:pt x="124" y="665"/>
                    <a:pt x="123" y="667"/>
                  </a:cubicBezTo>
                  <a:cubicBezTo>
                    <a:pt x="121" y="671"/>
                    <a:pt x="118" y="674"/>
                    <a:pt x="115" y="676"/>
                  </a:cubicBezTo>
                  <a:cubicBezTo>
                    <a:pt x="111" y="677"/>
                    <a:pt x="107" y="678"/>
                    <a:pt x="103" y="678"/>
                  </a:cubicBezTo>
                  <a:cubicBezTo>
                    <a:pt x="97" y="678"/>
                    <a:pt x="92" y="677"/>
                    <a:pt x="88" y="674"/>
                  </a:cubicBezTo>
                  <a:cubicBezTo>
                    <a:pt x="84" y="670"/>
                    <a:pt x="81" y="666"/>
                    <a:pt x="80" y="659"/>
                  </a:cubicBezTo>
                  <a:cubicBezTo>
                    <a:pt x="80" y="659"/>
                    <a:pt x="80" y="659"/>
                    <a:pt x="80" y="659"/>
                  </a:cubicBezTo>
                  <a:cubicBezTo>
                    <a:pt x="79" y="647"/>
                    <a:pt x="77" y="628"/>
                    <a:pt x="75" y="606"/>
                  </a:cubicBezTo>
                  <a:cubicBezTo>
                    <a:pt x="73" y="573"/>
                    <a:pt x="71" y="532"/>
                    <a:pt x="69" y="496"/>
                  </a:cubicBezTo>
                  <a:cubicBezTo>
                    <a:pt x="67" y="460"/>
                    <a:pt x="67" y="429"/>
                    <a:pt x="67" y="414"/>
                  </a:cubicBezTo>
                  <a:cubicBezTo>
                    <a:pt x="67" y="411"/>
                    <a:pt x="67" y="409"/>
                    <a:pt x="67" y="407"/>
                  </a:cubicBezTo>
                  <a:cubicBezTo>
                    <a:pt x="67" y="407"/>
                    <a:pt x="67" y="407"/>
                    <a:pt x="67" y="407"/>
                  </a:cubicBezTo>
                  <a:cubicBezTo>
                    <a:pt x="67" y="407"/>
                    <a:pt x="67" y="406"/>
                    <a:pt x="66" y="405"/>
                  </a:cubicBezTo>
                  <a:cubicBezTo>
                    <a:pt x="66" y="405"/>
                    <a:pt x="66" y="405"/>
                    <a:pt x="66" y="405"/>
                  </a:cubicBezTo>
                  <a:cubicBezTo>
                    <a:pt x="58" y="380"/>
                    <a:pt x="55" y="359"/>
                    <a:pt x="55" y="340"/>
                  </a:cubicBezTo>
                  <a:cubicBezTo>
                    <a:pt x="55" y="319"/>
                    <a:pt x="59" y="301"/>
                    <a:pt x="62" y="282"/>
                  </a:cubicBezTo>
                  <a:cubicBezTo>
                    <a:pt x="65" y="263"/>
                    <a:pt x="69" y="244"/>
                    <a:pt x="69" y="223"/>
                  </a:cubicBezTo>
                  <a:cubicBezTo>
                    <a:pt x="69" y="219"/>
                    <a:pt x="66" y="217"/>
                    <a:pt x="63" y="217"/>
                  </a:cubicBezTo>
                  <a:cubicBezTo>
                    <a:pt x="60" y="217"/>
                    <a:pt x="57" y="219"/>
                    <a:pt x="57" y="223"/>
                  </a:cubicBezTo>
                  <a:cubicBezTo>
                    <a:pt x="57" y="243"/>
                    <a:pt x="54" y="261"/>
                    <a:pt x="50" y="280"/>
                  </a:cubicBezTo>
                  <a:cubicBezTo>
                    <a:pt x="47" y="299"/>
                    <a:pt x="43" y="318"/>
                    <a:pt x="43" y="340"/>
                  </a:cubicBezTo>
                  <a:cubicBezTo>
                    <a:pt x="43" y="360"/>
                    <a:pt x="46" y="381"/>
                    <a:pt x="54" y="407"/>
                  </a:cubicBezTo>
                  <a:cubicBezTo>
                    <a:pt x="50" y="414"/>
                    <a:pt x="43" y="417"/>
                    <a:pt x="36" y="417"/>
                  </a:cubicBezTo>
                  <a:cubicBezTo>
                    <a:pt x="32" y="417"/>
                    <a:pt x="28" y="416"/>
                    <a:pt x="24" y="413"/>
                  </a:cubicBezTo>
                  <a:cubicBezTo>
                    <a:pt x="21" y="410"/>
                    <a:pt x="18" y="406"/>
                    <a:pt x="17" y="399"/>
                  </a:cubicBezTo>
                  <a:cubicBezTo>
                    <a:pt x="14" y="383"/>
                    <a:pt x="12" y="357"/>
                    <a:pt x="12" y="329"/>
                  </a:cubicBezTo>
                  <a:cubicBezTo>
                    <a:pt x="12" y="307"/>
                    <a:pt x="13" y="283"/>
                    <a:pt x="16" y="261"/>
                  </a:cubicBezTo>
                  <a:cubicBezTo>
                    <a:pt x="18" y="239"/>
                    <a:pt x="22" y="219"/>
                    <a:pt x="28" y="205"/>
                  </a:cubicBezTo>
                  <a:cubicBezTo>
                    <a:pt x="28" y="205"/>
                    <a:pt x="28" y="205"/>
                    <a:pt x="28" y="205"/>
                  </a:cubicBezTo>
                  <a:cubicBezTo>
                    <a:pt x="33" y="189"/>
                    <a:pt x="44" y="177"/>
                    <a:pt x="60" y="167"/>
                  </a:cubicBezTo>
                  <a:cubicBezTo>
                    <a:pt x="76" y="158"/>
                    <a:pt x="99" y="152"/>
                    <a:pt x="128" y="152"/>
                  </a:cubicBezTo>
                  <a:cubicBezTo>
                    <a:pt x="132" y="152"/>
                    <a:pt x="132" y="152"/>
                    <a:pt x="132" y="152"/>
                  </a:cubicBezTo>
                  <a:cubicBezTo>
                    <a:pt x="162" y="152"/>
                    <a:pt x="185" y="158"/>
                    <a:pt x="201" y="167"/>
                  </a:cubicBezTo>
                  <a:cubicBezTo>
                    <a:pt x="217" y="177"/>
                    <a:pt x="228" y="189"/>
                    <a:pt x="233" y="205"/>
                  </a:cubicBezTo>
                  <a:cubicBezTo>
                    <a:pt x="233" y="205"/>
                    <a:pt x="233" y="205"/>
                    <a:pt x="233" y="205"/>
                  </a:cubicBezTo>
                  <a:cubicBezTo>
                    <a:pt x="238" y="219"/>
                    <a:pt x="242" y="239"/>
                    <a:pt x="245" y="261"/>
                  </a:cubicBezTo>
                  <a:cubicBezTo>
                    <a:pt x="248" y="283"/>
                    <a:pt x="249" y="307"/>
                    <a:pt x="249" y="329"/>
                  </a:cubicBezTo>
                  <a:cubicBezTo>
                    <a:pt x="249" y="357"/>
                    <a:pt x="247" y="382"/>
                    <a:pt x="244" y="399"/>
                  </a:cubicBezTo>
                  <a:cubicBezTo>
                    <a:pt x="243" y="406"/>
                    <a:pt x="240" y="410"/>
                    <a:pt x="237" y="413"/>
                  </a:cubicBezTo>
                  <a:cubicBezTo>
                    <a:pt x="233" y="416"/>
                    <a:pt x="229" y="417"/>
                    <a:pt x="225" y="417"/>
                  </a:cubicBezTo>
                  <a:cubicBezTo>
                    <a:pt x="218" y="417"/>
                    <a:pt x="211" y="414"/>
                    <a:pt x="207" y="407"/>
                  </a:cubicBezTo>
                  <a:cubicBezTo>
                    <a:pt x="215" y="381"/>
                    <a:pt x="218" y="360"/>
                    <a:pt x="218" y="340"/>
                  </a:cubicBezTo>
                  <a:cubicBezTo>
                    <a:pt x="218" y="318"/>
                    <a:pt x="214" y="299"/>
                    <a:pt x="211" y="280"/>
                  </a:cubicBezTo>
                  <a:cubicBezTo>
                    <a:pt x="207" y="261"/>
                    <a:pt x="204" y="243"/>
                    <a:pt x="204" y="223"/>
                  </a:cubicBezTo>
                  <a:cubicBezTo>
                    <a:pt x="204" y="219"/>
                    <a:pt x="201" y="217"/>
                    <a:pt x="198" y="217"/>
                  </a:cubicBezTo>
                  <a:cubicBezTo>
                    <a:pt x="195" y="217"/>
                    <a:pt x="192" y="219"/>
                    <a:pt x="192" y="223"/>
                  </a:cubicBezTo>
                  <a:cubicBezTo>
                    <a:pt x="192" y="244"/>
                    <a:pt x="195" y="263"/>
                    <a:pt x="199" y="282"/>
                  </a:cubicBezTo>
                  <a:cubicBezTo>
                    <a:pt x="202" y="301"/>
                    <a:pt x="206" y="319"/>
                    <a:pt x="206" y="340"/>
                  </a:cubicBezTo>
                  <a:cubicBezTo>
                    <a:pt x="206" y="359"/>
                    <a:pt x="203" y="380"/>
                    <a:pt x="195" y="405"/>
                  </a:cubicBezTo>
                  <a:cubicBezTo>
                    <a:pt x="195" y="405"/>
                    <a:pt x="195" y="405"/>
                    <a:pt x="195" y="405"/>
                  </a:cubicBezTo>
                  <a:cubicBezTo>
                    <a:pt x="194" y="406"/>
                    <a:pt x="194" y="407"/>
                    <a:pt x="194" y="407"/>
                  </a:cubicBezTo>
                  <a:cubicBezTo>
                    <a:pt x="194" y="407"/>
                    <a:pt x="194" y="407"/>
                    <a:pt x="194" y="407"/>
                  </a:cubicBezTo>
                  <a:cubicBezTo>
                    <a:pt x="194" y="409"/>
                    <a:pt x="194" y="411"/>
                    <a:pt x="194" y="414"/>
                  </a:cubicBezTo>
                  <a:cubicBezTo>
                    <a:pt x="194" y="434"/>
                    <a:pt x="193" y="483"/>
                    <a:pt x="190" y="533"/>
                  </a:cubicBezTo>
                  <a:cubicBezTo>
                    <a:pt x="189" y="558"/>
                    <a:pt x="187" y="584"/>
                    <a:pt x="186" y="606"/>
                  </a:cubicBezTo>
                  <a:cubicBezTo>
                    <a:pt x="184" y="628"/>
                    <a:pt x="182" y="647"/>
                    <a:pt x="180" y="659"/>
                  </a:cubicBezTo>
                  <a:cubicBezTo>
                    <a:pt x="180" y="659"/>
                    <a:pt x="180" y="659"/>
                    <a:pt x="180" y="659"/>
                  </a:cubicBezTo>
                  <a:cubicBezTo>
                    <a:pt x="180" y="666"/>
                    <a:pt x="177" y="670"/>
                    <a:pt x="173" y="67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Speech Bubble: Oval 47">
              <a:extLst>
                <a:ext uri="{FF2B5EF4-FFF2-40B4-BE49-F238E27FC236}">
                  <a16:creationId xmlns:a16="http://schemas.microsoft.com/office/drawing/2014/main" id="{61B702DC-FA7A-3F91-BA75-1D2D5797BF2B}"/>
                </a:ext>
              </a:extLst>
            </p:cNvPr>
            <p:cNvSpPr/>
            <p:nvPr/>
          </p:nvSpPr>
          <p:spPr>
            <a:xfrm flipH="1">
              <a:off x="309305" y="2524388"/>
              <a:ext cx="1765300" cy="867483"/>
            </a:xfrm>
            <a:prstGeom prst="wedgeEllipseCallout">
              <a:avLst>
                <a:gd name="adj1" fmla="val 3628"/>
                <a:gd name="adj2" fmla="val 687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TextBox 48">
              <a:extLst>
                <a:ext uri="{FF2B5EF4-FFF2-40B4-BE49-F238E27FC236}">
                  <a16:creationId xmlns:a16="http://schemas.microsoft.com/office/drawing/2014/main" id="{5E99A33F-E1F7-0DD5-09A4-EBBD2E8A90AA}"/>
                </a:ext>
              </a:extLst>
            </p:cNvPr>
            <p:cNvSpPr txBox="1"/>
            <p:nvPr/>
          </p:nvSpPr>
          <p:spPr>
            <a:xfrm>
              <a:off x="283905" y="2635363"/>
              <a:ext cx="1816100" cy="738664"/>
            </a:xfrm>
            <a:prstGeom prst="rect">
              <a:avLst/>
            </a:prstGeom>
            <a:noFill/>
          </p:spPr>
          <p:txBody>
            <a:bodyPr wrap="square" rtlCol="0">
              <a:spAutoFit/>
            </a:bodyPr>
            <a:lstStyle/>
            <a:p>
              <a:pPr algn="ctr"/>
              <a:r>
                <a:rPr lang="en-CA" sz="1400"/>
                <a:t>I eat a lot of food, but don’t gain </a:t>
              </a:r>
              <a:br>
                <a:rPr lang="en-CA" sz="1400"/>
              </a:br>
              <a:r>
                <a:rPr lang="en-CA" sz="1400"/>
                <a:t>weight</a:t>
              </a:r>
            </a:p>
          </p:txBody>
        </p:sp>
      </p:grpSp>
      <p:sp>
        <p:nvSpPr>
          <p:cNvPr id="52" name="TextBox 51">
            <a:extLst>
              <a:ext uri="{FF2B5EF4-FFF2-40B4-BE49-F238E27FC236}">
                <a16:creationId xmlns:a16="http://schemas.microsoft.com/office/drawing/2014/main" id="{B5778BEF-36B4-D240-33AF-209A10A124B2}"/>
              </a:ext>
            </a:extLst>
          </p:cNvPr>
          <p:cNvSpPr txBox="1"/>
          <p:nvPr/>
        </p:nvSpPr>
        <p:spPr>
          <a:xfrm>
            <a:off x="7721600" y="2858597"/>
            <a:ext cx="2844800" cy="369332"/>
          </a:xfrm>
          <a:prstGeom prst="rect">
            <a:avLst/>
          </a:prstGeom>
          <a:solidFill>
            <a:schemeClr val="bg1">
              <a:lumMod val="50000"/>
            </a:schemeClr>
          </a:solidFill>
        </p:spPr>
        <p:txBody>
          <a:bodyPr wrap="square" rtlCol="0">
            <a:spAutoFit/>
          </a:bodyPr>
          <a:lstStyle/>
          <a:p>
            <a:pPr algn="ctr"/>
            <a:r>
              <a:rPr lang="en-CA">
                <a:solidFill>
                  <a:schemeClr val="bg1"/>
                </a:solidFill>
              </a:rPr>
              <a:t>Behavioral factors</a:t>
            </a:r>
          </a:p>
        </p:txBody>
      </p:sp>
      <p:sp>
        <p:nvSpPr>
          <p:cNvPr id="53" name="TextBox 52">
            <a:extLst>
              <a:ext uri="{FF2B5EF4-FFF2-40B4-BE49-F238E27FC236}">
                <a16:creationId xmlns:a16="http://schemas.microsoft.com/office/drawing/2014/main" id="{8EC975CA-EEAC-7362-F287-8E04AE5C19C5}"/>
              </a:ext>
            </a:extLst>
          </p:cNvPr>
          <p:cNvSpPr txBox="1"/>
          <p:nvPr/>
        </p:nvSpPr>
        <p:spPr>
          <a:xfrm>
            <a:off x="7721600" y="3394452"/>
            <a:ext cx="2844800" cy="369332"/>
          </a:xfrm>
          <a:prstGeom prst="rect">
            <a:avLst/>
          </a:prstGeom>
          <a:solidFill>
            <a:schemeClr val="bg1">
              <a:lumMod val="50000"/>
            </a:schemeClr>
          </a:solidFill>
        </p:spPr>
        <p:txBody>
          <a:bodyPr wrap="square" rtlCol="0">
            <a:spAutoFit/>
          </a:bodyPr>
          <a:lstStyle/>
          <a:p>
            <a:pPr algn="ctr"/>
            <a:r>
              <a:rPr lang="en-CA">
                <a:solidFill>
                  <a:schemeClr val="bg1"/>
                </a:solidFill>
              </a:rPr>
              <a:t>Hormonal factors</a:t>
            </a:r>
          </a:p>
        </p:txBody>
      </p:sp>
      <p:sp>
        <p:nvSpPr>
          <p:cNvPr id="54" name="TextBox 53">
            <a:extLst>
              <a:ext uri="{FF2B5EF4-FFF2-40B4-BE49-F238E27FC236}">
                <a16:creationId xmlns:a16="http://schemas.microsoft.com/office/drawing/2014/main" id="{D8CFCAC4-24DA-17C5-A4EC-38B39CBF7E8A}"/>
              </a:ext>
            </a:extLst>
          </p:cNvPr>
          <p:cNvSpPr txBox="1"/>
          <p:nvPr/>
        </p:nvSpPr>
        <p:spPr>
          <a:xfrm>
            <a:off x="7721600" y="3930307"/>
            <a:ext cx="2844800" cy="369332"/>
          </a:xfrm>
          <a:prstGeom prst="rect">
            <a:avLst/>
          </a:prstGeom>
          <a:solidFill>
            <a:schemeClr val="bg1">
              <a:lumMod val="50000"/>
            </a:schemeClr>
          </a:solidFill>
        </p:spPr>
        <p:txBody>
          <a:bodyPr wrap="square" rtlCol="0">
            <a:spAutoFit/>
          </a:bodyPr>
          <a:lstStyle/>
          <a:p>
            <a:pPr algn="ctr"/>
            <a:r>
              <a:rPr lang="en-CA">
                <a:solidFill>
                  <a:schemeClr val="bg1"/>
                </a:solidFill>
              </a:rPr>
              <a:t>Sleep patterns</a:t>
            </a:r>
          </a:p>
        </p:txBody>
      </p:sp>
      <p:sp>
        <p:nvSpPr>
          <p:cNvPr id="55" name="TextBox 54">
            <a:extLst>
              <a:ext uri="{FF2B5EF4-FFF2-40B4-BE49-F238E27FC236}">
                <a16:creationId xmlns:a16="http://schemas.microsoft.com/office/drawing/2014/main" id="{29AFC9F7-8A18-C0FC-164E-59E1D8C32551}"/>
              </a:ext>
            </a:extLst>
          </p:cNvPr>
          <p:cNvSpPr txBox="1"/>
          <p:nvPr/>
        </p:nvSpPr>
        <p:spPr>
          <a:xfrm>
            <a:off x="7721600" y="4466162"/>
            <a:ext cx="2844800" cy="369332"/>
          </a:xfrm>
          <a:prstGeom prst="rect">
            <a:avLst/>
          </a:prstGeom>
          <a:solidFill>
            <a:schemeClr val="bg1">
              <a:lumMod val="50000"/>
            </a:schemeClr>
          </a:solidFill>
        </p:spPr>
        <p:txBody>
          <a:bodyPr wrap="square" rtlCol="0">
            <a:spAutoFit/>
          </a:bodyPr>
          <a:lstStyle/>
          <a:p>
            <a:pPr algn="ctr"/>
            <a:r>
              <a:rPr lang="en-CA">
                <a:solidFill>
                  <a:schemeClr val="bg1"/>
                </a:solidFill>
              </a:rPr>
              <a:t>Eating habits</a:t>
            </a:r>
          </a:p>
        </p:txBody>
      </p:sp>
      <p:sp>
        <p:nvSpPr>
          <p:cNvPr id="62" name="Rectangle 61">
            <a:extLst>
              <a:ext uri="{FF2B5EF4-FFF2-40B4-BE49-F238E27FC236}">
                <a16:creationId xmlns:a16="http://schemas.microsoft.com/office/drawing/2014/main" id="{97684583-25D6-B3BE-922D-2B018B35A12D}"/>
              </a:ext>
            </a:extLst>
          </p:cNvPr>
          <p:cNvSpPr/>
          <p:nvPr/>
        </p:nvSpPr>
        <p:spPr>
          <a:xfrm>
            <a:off x="6096000" y="2322742"/>
            <a:ext cx="6096000" cy="3155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TextBox 89">
            <a:extLst>
              <a:ext uri="{FF2B5EF4-FFF2-40B4-BE49-F238E27FC236}">
                <a16:creationId xmlns:a16="http://schemas.microsoft.com/office/drawing/2014/main" id="{196AB2B5-3ABC-D78D-94D8-F16F055452BE}"/>
              </a:ext>
            </a:extLst>
          </p:cNvPr>
          <p:cNvSpPr txBox="1"/>
          <p:nvPr/>
        </p:nvSpPr>
        <p:spPr>
          <a:xfrm>
            <a:off x="1367742" y="1742567"/>
            <a:ext cx="9456516" cy="369332"/>
          </a:xfrm>
          <a:prstGeom prst="rect">
            <a:avLst/>
          </a:prstGeom>
          <a:noFill/>
        </p:spPr>
        <p:txBody>
          <a:bodyPr wrap="square">
            <a:spAutoFit/>
          </a:bodyPr>
          <a:lstStyle/>
          <a:p>
            <a:pPr algn="ctr"/>
            <a:r>
              <a:rPr lang="en-US" b="1">
                <a:solidFill>
                  <a:schemeClr val="accent1"/>
                </a:solidFill>
              </a:rPr>
              <a:t>Why do some people gain weight easily and others seem to never gain weight? </a:t>
            </a:r>
          </a:p>
        </p:txBody>
      </p:sp>
      <p:grpSp>
        <p:nvGrpSpPr>
          <p:cNvPr id="103" name="Group 102">
            <a:extLst>
              <a:ext uri="{FF2B5EF4-FFF2-40B4-BE49-F238E27FC236}">
                <a16:creationId xmlns:a16="http://schemas.microsoft.com/office/drawing/2014/main" id="{17E0750D-17DD-2017-E64E-29BB25DEB349}"/>
              </a:ext>
            </a:extLst>
          </p:cNvPr>
          <p:cNvGrpSpPr/>
          <p:nvPr/>
        </p:nvGrpSpPr>
        <p:grpSpPr>
          <a:xfrm>
            <a:off x="2316140" y="2903098"/>
            <a:ext cx="1651000" cy="1994400"/>
            <a:chOff x="2113175" y="2704558"/>
            <a:chExt cx="1651000" cy="1994400"/>
          </a:xfrm>
        </p:grpSpPr>
        <p:sp>
          <p:nvSpPr>
            <p:cNvPr id="44" name="Rectangle: Rounded Corners 43">
              <a:extLst>
                <a:ext uri="{FF2B5EF4-FFF2-40B4-BE49-F238E27FC236}">
                  <a16:creationId xmlns:a16="http://schemas.microsoft.com/office/drawing/2014/main" id="{0B5C6B10-1D28-EE8A-A1ED-2494357B7587}"/>
                </a:ext>
              </a:extLst>
            </p:cNvPr>
            <p:cNvSpPr/>
            <p:nvPr/>
          </p:nvSpPr>
          <p:spPr>
            <a:xfrm>
              <a:off x="2113175" y="2704558"/>
              <a:ext cx="1651000" cy="199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a:extLst>
                <a:ext uri="{FF2B5EF4-FFF2-40B4-BE49-F238E27FC236}">
                  <a16:creationId xmlns:a16="http://schemas.microsoft.com/office/drawing/2014/main" id="{EAE5AEEE-B58D-AAEC-3CA1-CD3FB48721D6}"/>
                </a:ext>
              </a:extLst>
            </p:cNvPr>
            <p:cNvGrpSpPr/>
            <p:nvPr/>
          </p:nvGrpSpPr>
          <p:grpSpPr>
            <a:xfrm>
              <a:off x="2232738" y="4086418"/>
              <a:ext cx="338666" cy="444686"/>
              <a:chOff x="6697904" y="981288"/>
              <a:chExt cx="494179" cy="659393"/>
            </a:xfrm>
          </p:grpSpPr>
          <p:sp>
            <p:nvSpPr>
              <p:cNvPr id="13" name="Freeform 86">
                <a:extLst>
                  <a:ext uri="{FF2B5EF4-FFF2-40B4-BE49-F238E27FC236}">
                    <a16:creationId xmlns:a16="http://schemas.microsoft.com/office/drawing/2014/main" id="{64AB08FB-727B-76DF-84A7-A24A354BA05A}"/>
                  </a:ext>
                </a:extLst>
              </p:cNvPr>
              <p:cNvSpPr>
                <a:spLocks noEditPoints="1"/>
              </p:cNvSpPr>
              <p:nvPr/>
            </p:nvSpPr>
            <p:spPr bwMode="auto">
              <a:xfrm>
                <a:off x="6697904" y="981288"/>
                <a:ext cx="494179" cy="658906"/>
              </a:xfrm>
              <a:custGeom>
                <a:avLst/>
                <a:gdLst>
                  <a:gd name="T0" fmla="*/ 6 w 291"/>
                  <a:gd name="T1" fmla="*/ 130 h 391"/>
                  <a:gd name="T2" fmla="*/ 8 w 291"/>
                  <a:gd name="T3" fmla="*/ 100 h 391"/>
                  <a:gd name="T4" fmla="*/ 4 w 291"/>
                  <a:gd name="T5" fmla="*/ 36 h 391"/>
                  <a:gd name="T6" fmla="*/ 31 w 291"/>
                  <a:gd name="T7" fmla="*/ 0 h 391"/>
                  <a:gd name="T8" fmla="*/ 71 w 291"/>
                  <a:gd name="T9" fmla="*/ 26 h 391"/>
                  <a:gd name="T10" fmla="*/ 115 w 291"/>
                  <a:gd name="T11" fmla="*/ 34 h 391"/>
                  <a:gd name="T12" fmla="*/ 151 w 291"/>
                  <a:gd name="T13" fmla="*/ 55 h 391"/>
                  <a:gd name="T14" fmla="*/ 173 w 291"/>
                  <a:gd name="T15" fmla="*/ 26 h 391"/>
                  <a:gd name="T16" fmla="*/ 177 w 291"/>
                  <a:gd name="T17" fmla="*/ 0 h 391"/>
                  <a:gd name="T18" fmla="*/ 216 w 291"/>
                  <a:gd name="T19" fmla="*/ 27 h 391"/>
                  <a:gd name="T20" fmla="*/ 243 w 291"/>
                  <a:gd name="T21" fmla="*/ 60 h 391"/>
                  <a:gd name="T22" fmla="*/ 286 w 291"/>
                  <a:gd name="T23" fmla="*/ 23 h 391"/>
                  <a:gd name="T24" fmla="*/ 287 w 291"/>
                  <a:gd name="T25" fmla="*/ 101 h 391"/>
                  <a:gd name="T26" fmla="*/ 271 w 291"/>
                  <a:gd name="T27" fmla="*/ 251 h 391"/>
                  <a:gd name="T28" fmla="*/ 269 w 291"/>
                  <a:gd name="T29" fmla="*/ 274 h 391"/>
                  <a:gd name="T30" fmla="*/ 251 w 291"/>
                  <a:gd name="T31" fmla="*/ 391 h 391"/>
                  <a:gd name="T32" fmla="*/ 111 w 291"/>
                  <a:gd name="T33" fmla="*/ 389 h 391"/>
                  <a:gd name="T34" fmla="*/ 95 w 291"/>
                  <a:gd name="T35" fmla="*/ 391 h 391"/>
                  <a:gd name="T36" fmla="*/ 25 w 291"/>
                  <a:gd name="T37" fmla="*/ 311 h 391"/>
                  <a:gd name="T38" fmla="*/ 13 w 291"/>
                  <a:gd name="T39" fmla="*/ 199 h 391"/>
                  <a:gd name="T40" fmla="*/ 184 w 291"/>
                  <a:gd name="T41" fmla="*/ 34 h 391"/>
                  <a:gd name="T42" fmla="*/ 157 w 291"/>
                  <a:gd name="T43" fmla="*/ 93 h 391"/>
                  <a:gd name="T44" fmla="*/ 152 w 291"/>
                  <a:gd name="T45" fmla="*/ 183 h 391"/>
                  <a:gd name="T46" fmla="*/ 187 w 291"/>
                  <a:gd name="T47" fmla="*/ 177 h 391"/>
                  <a:gd name="T48" fmla="*/ 206 w 291"/>
                  <a:gd name="T49" fmla="*/ 151 h 391"/>
                  <a:gd name="T50" fmla="*/ 195 w 291"/>
                  <a:gd name="T51" fmla="*/ 21 h 391"/>
                  <a:gd name="T52" fmla="*/ 75 w 291"/>
                  <a:gd name="T53" fmla="*/ 41 h 391"/>
                  <a:gd name="T54" fmla="*/ 54 w 291"/>
                  <a:gd name="T55" fmla="*/ 138 h 391"/>
                  <a:gd name="T56" fmla="*/ 124 w 291"/>
                  <a:gd name="T57" fmla="*/ 182 h 391"/>
                  <a:gd name="T58" fmla="*/ 96 w 291"/>
                  <a:gd name="T59" fmla="*/ 80 h 391"/>
                  <a:gd name="T60" fmla="*/ 105 w 291"/>
                  <a:gd name="T61" fmla="*/ 177 h 391"/>
                  <a:gd name="T62" fmla="*/ 123 w 291"/>
                  <a:gd name="T63" fmla="*/ 41 h 391"/>
                  <a:gd name="T64" fmla="*/ 129 w 291"/>
                  <a:gd name="T65" fmla="*/ 129 h 391"/>
                  <a:gd name="T66" fmla="*/ 138 w 291"/>
                  <a:gd name="T67" fmla="*/ 176 h 391"/>
                  <a:gd name="T68" fmla="*/ 143 w 291"/>
                  <a:gd name="T69" fmla="*/ 75 h 391"/>
                  <a:gd name="T70" fmla="*/ 239 w 291"/>
                  <a:gd name="T71" fmla="*/ 144 h 391"/>
                  <a:gd name="T72" fmla="*/ 275 w 291"/>
                  <a:gd name="T73" fmla="*/ 57 h 391"/>
                  <a:gd name="T74" fmla="*/ 256 w 291"/>
                  <a:gd name="T75" fmla="*/ 46 h 391"/>
                  <a:gd name="T76" fmla="*/ 238 w 291"/>
                  <a:gd name="T77" fmla="*/ 144 h 391"/>
                  <a:gd name="T78" fmla="*/ 216 w 291"/>
                  <a:gd name="T79" fmla="*/ 47 h 391"/>
                  <a:gd name="T80" fmla="*/ 226 w 291"/>
                  <a:gd name="T81" fmla="*/ 153 h 391"/>
                  <a:gd name="T82" fmla="*/ 232 w 291"/>
                  <a:gd name="T83" fmla="*/ 56 h 391"/>
                  <a:gd name="T84" fmla="*/ 41 w 291"/>
                  <a:gd name="T85" fmla="*/ 21 h 391"/>
                  <a:gd name="T86" fmla="*/ 44 w 291"/>
                  <a:gd name="T87" fmla="*/ 139 h 391"/>
                  <a:gd name="T88" fmla="*/ 61 w 291"/>
                  <a:gd name="T89" fmla="*/ 31 h 391"/>
                  <a:gd name="T90" fmla="*/ 31 w 291"/>
                  <a:gd name="T91" fmla="*/ 127 h 391"/>
                  <a:gd name="T92" fmla="*/ 29 w 291"/>
                  <a:gd name="T93" fmla="*/ 31 h 391"/>
                  <a:gd name="T94" fmla="*/ 19 w 291"/>
                  <a:gd name="T95" fmla="*/ 109 h 391"/>
                  <a:gd name="T96" fmla="*/ 258 w 291"/>
                  <a:gd name="T97" fmla="*/ 276 h 391"/>
                  <a:gd name="T98" fmla="*/ 254 w 291"/>
                  <a:gd name="T99" fmla="*/ 2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 h="391">
                    <a:moveTo>
                      <a:pt x="17" y="190"/>
                    </a:moveTo>
                    <a:cubicBezTo>
                      <a:pt x="10" y="189"/>
                      <a:pt x="11" y="183"/>
                      <a:pt x="11" y="179"/>
                    </a:cubicBezTo>
                    <a:cubicBezTo>
                      <a:pt x="9" y="163"/>
                      <a:pt x="7" y="146"/>
                      <a:pt x="6" y="130"/>
                    </a:cubicBezTo>
                    <a:cubicBezTo>
                      <a:pt x="5" y="121"/>
                      <a:pt x="3" y="113"/>
                      <a:pt x="3" y="104"/>
                    </a:cubicBezTo>
                    <a:cubicBezTo>
                      <a:pt x="3" y="102"/>
                      <a:pt x="5" y="101"/>
                      <a:pt x="6" y="99"/>
                    </a:cubicBezTo>
                    <a:cubicBezTo>
                      <a:pt x="7" y="100"/>
                      <a:pt x="7" y="100"/>
                      <a:pt x="8" y="100"/>
                    </a:cubicBezTo>
                    <a:cubicBezTo>
                      <a:pt x="8" y="98"/>
                      <a:pt x="8" y="96"/>
                      <a:pt x="7" y="94"/>
                    </a:cubicBezTo>
                    <a:cubicBezTo>
                      <a:pt x="5" y="77"/>
                      <a:pt x="3" y="61"/>
                      <a:pt x="1" y="45"/>
                    </a:cubicBezTo>
                    <a:cubicBezTo>
                      <a:pt x="0" y="41"/>
                      <a:pt x="1" y="38"/>
                      <a:pt x="4" y="36"/>
                    </a:cubicBezTo>
                    <a:cubicBezTo>
                      <a:pt x="12" y="31"/>
                      <a:pt x="19" y="25"/>
                      <a:pt x="27" y="20"/>
                    </a:cubicBezTo>
                    <a:cubicBezTo>
                      <a:pt x="30" y="18"/>
                      <a:pt x="31" y="16"/>
                      <a:pt x="31" y="13"/>
                    </a:cubicBezTo>
                    <a:cubicBezTo>
                      <a:pt x="31" y="9"/>
                      <a:pt x="31" y="5"/>
                      <a:pt x="31" y="0"/>
                    </a:cubicBezTo>
                    <a:cubicBezTo>
                      <a:pt x="38" y="4"/>
                      <a:pt x="44" y="7"/>
                      <a:pt x="50" y="10"/>
                    </a:cubicBezTo>
                    <a:cubicBezTo>
                      <a:pt x="55" y="12"/>
                      <a:pt x="60" y="15"/>
                      <a:pt x="65" y="17"/>
                    </a:cubicBezTo>
                    <a:cubicBezTo>
                      <a:pt x="69" y="19"/>
                      <a:pt x="72" y="21"/>
                      <a:pt x="71" y="26"/>
                    </a:cubicBezTo>
                    <a:cubicBezTo>
                      <a:pt x="71" y="27"/>
                      <a:pt x="71" y="29"/>
                      <a:pt x="71" y="30"/>
                    </a:cubicBezTo>
                    <a:cubicBezTo>
                      <a:pt x="86" y="28"/>
                      <a:pt x="100" y="25"/>
                      <a:pt x="111" y="13"/>
                    </a:cubicBezTo>
                    <a:cubicBezTo>
                      <a:pt x="113" y="21"/>
                      <a:pt x="114" y="27"/>
                      <a:pt x="115" y="34"/>
                    </a:cubicBezTo>
                    <a:cubicBezTo>
                      <a:pt x="124" y="27"/>
                      <a:pt x="134" y="21"/>
                      <a:pt x="144" y="13"/>
                    </a:cubicBezTo>
                    <a:cubicBezTo>
                      <a:pt x="146" y="28"/>
                      <a:pt x="148" y="41"/>
                      <a:pt x="150" y="55"/>
                    </a:cubicBezTo>
                    <a:cubicBezTo>
                      <a:pt x="150" y="55"/>
                      <a:pt x="151" y="55"/>
                      <a:pt x="151" y="55"/>
                    </a:cubicBezTo>
                    <a:cubicBezTo>
                      <a:pt x="152" y="49"/>
                      <a:pt x="153" y="43"/>
                      <a:pt x="153" y="37"/>
                    </a:cubicBezTo>
                    <a:cubicBezTo>
                      <a:pt x="153" y="34"/>
                      <a:pt x="155" y="32"/>
                      <a:pt x="158" y="31"/>
                    </a:cubicBezTo>
                    <a:cubicBezTo>
                      <a:pt x="163" y="30"/>
                      <a:pt x="168" y="28"/>
                      <a:pt x="173" y="26"/>
                    </a:cubicBezTo>
                    <a:cubicBezTo>
                      <a:pt x="176" y="25"/>
                      <a:pt x="176" y="24"/>
                      <a:pt x="176" y="21"/>
                    </a:cubicBezTo>
                    <a:cubicBezTo>
                      <a:pt x="176" y="15"/>
                      <a:pt x="176" y="9"/>
                      <a:pt x="176" y="3"/>
                    </a:cubicBezTo>
                    <a:cubicBezTo>
                      <a:pt x="176" y="2"/>
                      <a:pt x="176" y="2"/>
                      <a:pt x="177" y="0"/>
                    </a:cubicBezTo>
                    <a:cubicBezTo>
                      <a:pt x="187" y="5"/>
                      <a:pt x="197" y="10"/>
                      <a:pt x="206" y="15"/>
                    </a:cubicBezTo>
                    <a:cubicBezTo>
                      <a:pt x="207" y="16"/>
                      <a:pt x="208" y="16"/>
                      <a:pt x="208" y="16"/>
                    </a:cubicBezTo>
                    <a:cubicBezTo>
                      <a:pt x="213" y="18"/>
                      <a:pt x="217" y="20"/>
                      <a:pt x="216" y="27"/>
                    </a:cubicBezTo>
                    <a:cubicBezTo>
                      <a:pt x="223" y="22"/>
                      <a:pt x="229" y="18"/>
                      <a:pt x="236" y="13"/>
                    </a:cubicBezTo>
                    <a:cubicBezTo>
                      <a:pt x="238" y="29"/>
                      <a:pt x="240" y="45"/>
                      <a:pt x="242" y="60"/>
                    </a:cubicBezTo>
                    <a:cubicBezTo>
                      <a:pt x="243" y="60"/>
                      <a:pt x="243" y="60"/>
                      <a:pt x="243" y="60"/>
                    </a:cubicBezTo>
                    <a:cubicBezTo>
                      <a:pt x="245" y="52"/>
                      <a:pt x="246" y="44"/>
                      <a:pt x="248" y="36"/>
                    </a:cubicBezTo>
                    <a:cubicBezTo>
                      <a:pt x="248" y="34"/>
                      <a:pt x="250" y="32"/>
                      <a:pt x="252" y="32"/>
                    </a:cubicBezTo>
                    <a:cubicBezTo>
                      <a:pt x="263" y="29"/>
                      <a:pt x="275" y="26"/>
                      <a:pt x="286" y="23"/>
                    </a:cubicBezTo>
                    <a:cubicBezTo>
                      <a:pt x="288" y="23"/>
                      <a:pt x="289" y="23"/>
                      <a:pt x="291" y="23"/>
                    </a:cubicBezTo>
                    <a:cubicBezTo>
                      <a:pt x="286" y="49"/>
                      <a:pt x="281" y="74"/>
                      <a:pt x="277" y="100"/>
                    </a:cubicBezTo>
                    <a:cubicBezTo>
                      <a:pt x="280" y="100"/>
                      <a:pt x="283" y="101"/>
                      <a:pt x="287" y="101"/>
                    </a:cubicBezTo>
                    <a:cubicBezTo>
                      <a:pt x="286" y="106"/>
                      <a:pt x="286" y="111"/>
                      <a:pt x="285" y="115"/>
                    </a:cubicBezTo>
                    <a:cubicBezTo>
                      <a:pt x="283" y="138"/>
                      <a:pt x="281" y="161"/>
                      <a:pt x="278" y="184"/>
                    </a:cubicBezTo>
                    <a:cubicBezTo>
                      <a:pt x="276" y="206"/>
                      <a:pt x="273" y="228"/>
                      <a:pt x="271" y="251"/>
                    </a:cubicBezTo>
                    <a:cubicBezTo>
                      <a:pt x="271" y="252"/>
                      <a:pt x="269" y="254"/>
                      <a:pt x="268" y="254"/>
                    </a:cubicBezTo>
                    <a:cubicBezTo>
                      <a:pt x="262" y="255"/>
                      <a:pt x="259" y="260"/>
                      <a:pt x="266" y="266"/>
                    </a:cubicBezTo>
                    <a:cubicBezTo>
                      <a:pt x="269" y="269"/>
                      <a:pt x="269" y="271"/>
                      <a:pt x="269" y="274"/>
                    </a:cubicBezTo>
                    <a:cubicBezTo>
                      <a:pt x="265" y="305"/>
                      <a:pt x="262" y="336"/>
                      <a:pt x="258" y="367"/>
                    </a:cubicBezTo>
                    <a:cubicBezTo>
                      <a:pt x="258" y="373"/>
                      <a:pt x="257" y="380"/>
                      <a:pt x="257" y="386"/>
                    </a:cubicBezTo>
                    <a:cubicBezTo>
                      <a:pt x="257" y="391"/>
                      <a:pt x="255" y="391"/>
                      <a:pt x="251" y="391"/>
                    </a:cubicBezTo>
                    <a:cubicBezTo>
                      <a:pt x="215" y="391"/>
                      <a:pt x="180" y="391"/>
                      <a:pt x="145" y="391"/>
                    </a:cubicBezTo>
                    <a:cubicBezTo>
                      <a:pt x="132" y="391"/>
                      <a:pt x="120" y="391"/>
                      <a:pt x="108" y="391"/>
                    </a:cubicBezTo>
                    <a:cubicBezTo>
                      <a:pt x="109" y="390"/>
                      <a:pt x="110" y="389"/>
                      <a:pt x="111" y="389"/>
                    </a:cubicBezTo>
                    <a:cubicBezTo>
                      <a:pt x="110" y="388"/>
                      <a:pt x="109" y="387"/>
                      <a:pt x="108" y="387"/>
                    </a:cubicBezTo>
                    <a:cubicBezTo>
                      <a:pt x="106" y="387"/>
                      <a:pt x="103" y="387"/>
                      <a:pt x="102" y="389"/>
                    </a:cubicBezTo>
                    <a:cubicBezTo>
                      <a:pt x="101" y="391"/>
                      <a:pt x="98" y="391"/>
                      <a:pt x="95" y="391"/>
                    </a:cubicBezTo>
                    <a:cubicBezTo>
                      <a:pt x="76" y="391"/>
                      <a:pt x="58" y="391"/>
                      <a:pt x="39" y="391"/>
                    </a:cubicBezTo>
                    <a:cubicBezTo>
                      <a:pt x="35" y="391"/>
                      <a:pt x="34" y="390"/>
                      <a:pt x="34" y="386"/>
                    </a:cubicBezTo>
                    <a:cubicBezTo>
                      <a:pt x="31" y="361"/>
                      <a:pt x="28" y="336"/>
                      <a:pt x="25" y="311"/>
                    </a:cubicBezTo>
                    <a:cubicBezTo>
                      <a:pt x="23" y="291"/>
                      <a:pt x="21" y="271"/>
                      <a:pt x="19" y="251"/>
                    </a:cubicBezTo>
                    <a:cubicBezTo>
                      <a:pt x="18" y="240"/>
                      <a:pt x="17" y="230"/>
                      <a:pt x="16" y="220"/>
                    </a:cubicBezTo>
                    <a:cubicBezTo>
                      <a:pt x="15" y="213"/>
                      <a:pt x="14" y="206"/>
                      <a:pt x="13" y="199"/>
                    </a:cubicBezTo>
                    <a:cubicBezTo>
                      <a:pt x="13" y="196"/>
                      <a:pt x="12" y="192"/>
                      <a:pt x="17" y="190"/>
                    </a:cubicBezTo>
                    <a:close/>
                    <a:moveTo>
                      <a:pt x="168" y="181"/>
                    </a:moveTo>
                    <a:cubicBezTo>
                      <a:pt x="173" y="132"/>
                      <a:pt x="178" y="83"/>
                      <a:pt x="184" y="34"/>
                    </a:cubicBezTo>
                    <a:cubicBezTo>
                      <a:pt x="177" y="36"/>
                      <a:pt x="172" y="38"/>
                      <a:pt x="167" y="40"/>
                    </a:cubicBezTo>
                    <a:cubicBezTo>
                      <a:pt x="163" y="41"/>
                      <a:pt x="162" y="42"/>
                      <a:pt x="162" y="46"/>
                    </a:cubicBezTo>
                    <a:cubicBezTo>
                      <a:pt x="160" y="61"/>
                      <a:pt x="159" y="77"/>
                      <a:pt x="157" y="93"/>
                    </a:cubicBezTo>
                    <a:cubicBezTo>
                      <a:pt x="154" y="117"/>
                      <a:pt x="152" y="141"/>
                      <a:pt x="149" y="165"/>
                    </a:cubicBezTo>
                    <a:cubicBezTo>
                      <a:pt x="148" y="171"/>
                      <a:pt x="148" y="177"/>
                      <a:pt x="148" y="183"/>
                    </a:cubicBezTo>
                    <a:cubicBezTo>
                      <a:pt x="149" y="183"/>
                      <a:pt x="151" y="183"/>
                      <a:pt x="152" y="183"/>
                    </a:cubicBezTo>
                    <a:cubicBezTo>
                      <a:pt x="157" y="182"/>
                      <a:pt x="163" y="182"/>
                      <a:pt x="168" y="181"/>
                    </a:cubicBezTo>
                    <a:close/>
                    <a:moveTo>
                      <a:pt x="195" y="21"/>
                    </a:moveTo>
                    <a:cubicBezTo>
                      <a:pt x="188" y="73"/>
                      <a:pt x="184" y="124"/>
                      <a:pt x="187" y="177"/>
                    </a:cubicBezTo>
                    <a:cubicBezTo>
                      <a:pt x="193" y="174"/>
                      <a:pt x="199" y="171"/>
                      <a:pt x="205" y="169"/>
                    </a:cubicBezTo>
                    <a:cubicBezTo>
                      <a:pt x="206" y="168"/>
                      <a:pt x="206" y="166"/>
                      <a:pt x="206" y="165"/>
                    </a:cubicBezTo>
                    <a:cubicBezTo>
                      <a:pt x="206" y="160"/>
                      <a:pt x="206" y="155"/>
                      <a:pt x="206" y="151"/>
                    </a:cubicBezTo>
                    <a:cubicBezTo>
                      <a:pt x="206" y="111"/>
                      <a:pt x="206" y="71"/>
                      <a:pt x="206" y="31"/>
                    </a:cubicBezTo>
                    <a:cubicBezTo>
                      <a:pt x="206" y="29"/>
                      <a:pt x="206" y="27"/>
                      <a:pt x="204" y="26"/>
                    </a:cubicBezTo>
                    <a:cubicBezTo>
                      <a:pt x="202" y="24"/>
                      <a:pt x="198" y="23"/>
                      <a:pt x="195" y="21"/>
                    </a:cubicBezTo>
                    <a:close/>
                    <a:moveTo>
                      <a:pt x="71" y="161"/>
                    </a:moveTo>
                    <a:cubicBezTo>
                      <a:pt x="79" y="119"/>
                      <a:pt x="86" y="78"/>
                      <a:pt x="94" y="36"/>
                    </a:cubicBezTo>
                    <a:cubicBezTo>
                      <a:pt x="87" y="38"/>
                      <a:pt x="81" y="39"/>
                      <a:pt x="75" y="41"/>
                    </a:cubicBezTo>
                    <a:cubicBezTo>
                      <a:pt x="73" y="41"/>
                      <a:pt x="72" y="44"/>
                      <a:pt x="71" y="45"/>
                    </a:cubicBezTo>
                    <a:cubicBezTo>
                      <a:pt x="70" y="51"/>
                      <a:pt x="69" y="56"/>
                      <a:pt x="68" y="62"/>
                    </a:cubicBezTo>
                    <a:cubicBezTo>
                      <a:pt x="64" y="87"/>
                      <a:pt x="59" y="113"/>
                      <a:pt x="54" y="138"/>
                    </a:cubicBezTo>
                    <a:cubicBezTo>
                      <a:pt x="53" y="144"/>
                      <a:pt x="53" y="149"/>
                      <a:pt x="59" y="152"/>
                    </a:cubicBezTo>
                    <a:cubicBezTo>
                      <a:pt x="63" y="155"/>
                      <a:pt x="66" y="158"/>
                      <a:pt x="71" y="161"/>
                    </a:cubicBezTo>
                    <a:close/>
                    <a:moveTo>
                      <a:pt x="124" y="182"/>
                    </a:moveTo>
                    <a:cubicBezTo>
                      <a:pt x="118" y="132"/>
                      <a:pt x="111" y="85"/>
                      <a:pt x="105" y="37"/>
                    </a:cubicBezTo>
                    <a:cubicBezTo>
                      <a:pt x="104" y="38"/>
                      <a:pt x="103" y="40"/>
                      <a:pt x="103" y="41"/>
                    </a:cubicBezTo>
                    <a:cubicBezTo>
                      <a:pt x="100" y="54"/>
                      <a:pt x="98" y="67"/>
                      <a:pt x="96" y="80"/>
                    </a:cubicBezTo>
                    <a:cubicBezTo>
                      <a:pt x="94" y="89"/>
                      <a:pt x="92" y="97"/>
                      <a:pt x="94" y="107"/>
                    </a:cubicBezTo>
                    <a:cubicBezTo>
                      <a:pt x="97" y="129"/>
                      <a:pt x="100" y="152"/>
                      <a:pt x="103" y="174"/>
                    </a:cubicBezTo>
                    <a:cubicBezTo>
                      <a:pt x="103" y="175"/>
                      <a:pt x="104" y="177"/>
                      <a:pt x="105" y="177"/>
                    </a:cubicBezTo>
                    <a:cubicBezTo>
                      <a:pt x="111" y="179"/>
                      <a:pt x="117" y="180"/>
                      <a:pt x="124" y="182"/>
                    </a:cubicBezTo>
                    <a:close/>
                    <a:moveTo>
                      <a:pt x="137" y="31"/>
                    </a:moveTo>
                    <a:cubicBezTo>
                      <a:pt x="132" y="35"/>
                      <a:pt x="127" y="38"/>
                      <a:pt x="123" y="41"/>
                    </a:cubicBezTo>
                    <a:cubicBezTo>
                      <a:pt x="118" y="44"/>
                      <a:pt x="118" y="47"/>
                      <a:pt x="119" y="51"/>
                    </a:cubicBezTo>
                    <a:cubicBezTo>
                      <a:pt x="120" y="60"/>
                      <a:pt x="122" y="69"/>
                      <a:pt x="123" y="78"/>
                    </a:cubicBezTo>
                    <a:cubicBezTo>
                      <a:pt x="125" y="95"/>
                      <a:pt x="127" y="112"/>
                      <a:pt x="129" y="129"/>
                    </a:cubicBezTo>
                    <a:cubicBezTo>
                      <a:pt x="131" y="142"/>
                      <a:pt x="133" y="155"/>
                      <a:pt x="134" y="168"/>
                    </a:cubicBezTo>
                    <a:cubicBezTo>
                      <a:pt x="135" y="173"/>
                      <a:pt x="136" y="177"/>
                      <a:pt x="136" y="182"/>
                    </a:cubicBezTo>
                    <a:cubicBezTo>
                      <a:pt x="138" y="180"/>
                      <a:pt x="138" y="178"/>
                      <a:pt x="138" y="176"/>
                    </a:cubicBezTo>
                    <a:cubicBezTo>
                      <a:pt x="139" y="168"/>
                      <a:pt x="140" y="160"/>
                      <a:pt x="141" y="151"/>
                    </a:cubicBezTo>
                    <a:cubicBezTo>
                      <a:pt x="142" y="137"/>
                      <a:pt x="145" y="122"/>
                      <a:pt x="145" y="108"/>
                    </a:cubicBezTo>
                    <a:cubicBezTo>
                      <a:pt x="146" y="97"/>
                      <a:pt x="144" y="86"/>
                      <a:pt x="143" y="75"/>
                    </a:cubicBezTo>
                    <a:cubicBezTo>
                      <a:pt x="141" y="60"/>
                      <a:pt x="139" y="46"/>
                      <a:pt x="137" y="31"/>
                    </a:cubicBezTo>
                    <a:close/>
                    <a:moveTo>
                      <a:pt x="238" y="144"/>
                    </a:moveTo>
                    <a:cubicBezTo>
                      <a:pt x="238" y="144"/>
                      <a:pt x="238" y="144"/>
                      <a:pt x="239" y="144"/>
                    </a:cubicBezTo>
                    <a:cubicBezTo>
                      <a:pt x="245" y="139"/>
                      <a:pt x="251" y="133"/>
                      <a:pt x="258" y="127"/>
                    </a:cubicBezTo>
                    <a:cubicBezTo>
                      <a:pt x="262" y="124"/>
                      <a:pt x="263" y="121"/>
                      <a:pt x="264" y="116"/>
                    </a:cubicBezTo>
                    <a:cubicBezTo>
                      <a:pt x="267" y="97"/>
                      <a:pt x="271" y="77"/>
                      <a:pt x="275" y="57"/>
                    </a:cubicBezTo>
                    <a:cubicBezTo>
                      <a:pt x="276" y="50"/>
                      <a:pt x="277" y="43"/>
                      <a:pt x="278" y="36"/>
                    </a:cubicBezTo>
                    <a:cubicBezTo>
                      <a:pt x="272" y="38"/>
                      <a:pt x="266" y="39"/>
                      <a:pt x="260" y="41"/>
                    </a:cubicBezTo>
                    <a:cubicBezTo>
                      <a:pt x="258" y="41"/>
                      <a:pt x="256" y="44"/>
                      <a:pt x="256" y="46"/>
                    </a:cubicBezTo>
                    <a:cubicBezTo>
                      <a:pt x="254" y="51"/>
                      <a:pt x="254" y="57"/>
                      <a:pt x="253" y="63"/>
                    </a:cubicBezTo>
                    <a:cubicBezTo>
                      <a:pt x="249" y="80"/>
                      <a:pt x="246" y="98"/>
                      <a:pt x="243" y="116"/>
                    </a:cubicBezTo>
                    <a:cubicBezTo>
                      <a:pt x="241" y="125"/>
                      <a:pt x="239" y="134"/>
                      <a:pt x="238" y="144"/>
                    </a:cubicBezTo>
                    <a:close/>
                    <a:moveTo>
                      <a:pt x="229" y="31"/>
                    </a:moveTo>
                    <a:cubicBezTo>
                      <a:pt x="226" y="33"/>
                      <a:pt x="224" y="35"/>
                      <a:pt x="221" y="36"/>
                    </a:cubicBezTo>
                    <a:cubicBezTo>
                      <a:pt x="217" y="39"/>
                      <a:pt x="216" y="42"/>
                      <a:pt x="216" y="47"/>
                    </a:cubicBezTo>
                    <a:cubicBezTo>
                      <a:pt x="214" y="78"/>
                      <a:pt x="218" y="110"/>
                      <a:pt x="222" y="141"/>
                    </a:cubicBezTo>
                    <a:cubicBezTo>
                      <a:pt x="223" y="145"/>
                      <a:pt x="224" y="150"/>
                      <a:pt x="224" y="155"/>
                    </a:cubicBezTo>
                    <a:cubicBezTo>
                      <a:pt x="226" y="154"/>
                      <a:pt x="226" y="154"/>
                      <a:pt x="226" y="153"/>
                    </a:cubicBezTo>
                    <a:cubicBezTo>
                      <a:pt x="229" y="140"/>
                      <a:pt x="231" y="127"/>
                      <a:pt x="233" y="114"/>
                    </a:cubicBezTo>
                    <a:cubicBezTo>
                      <a:pt x="235" y="105"/>
                      <a:pt x="236" y="96"/>
                      <a:pt x="236" y="88"/>
                    </a:cubicBezTo>
                    <a:cubicBezTo>
                      <a:pt x="236" y="77"/>
                      <a:pt x="234" y="67"/>
                      <a:pt x="232" y="56"/>
                    </a:cubicBezTo>
                    <a:cubicBezTo>
                      <a:pt x="231" y="48"/>
                      <a:pt x="230" y="40"/>
                      <a:pt x="229" y="31"/>
                    </a:cubicBezTo>
                    <a:close/>
                    <a:moveTo>
                      <a:pt x="41" y="17"/>
                    </a:moveTo>
                    <a:cubicBezTo>
                      <a:pt x="41" y="19"/>
                      <a:pt x="41" y="20"/>
                      <a:pt x="41" y="21"/>
                    </a:cubicBezTo>
                    <a:cubicBezTo>
                      <a:pt x="41" y="58"/>
                      <a:pt x="41" y="95"/>
                      <a:pt x="41" y="132"/>
                    </a:cubicBezTo>
                    <a:cubicBezTo>
                      <a:pt x="41" y="133"/>
                      <a:pt x="41" y="134"/>
                      <a:pt x="41" y="135"/>
                    </a:cubicBezTo>
                    <a:cubicBezTo>
                      <a:pt x="42" y="136"/>
                      <a:pt x="43" y="137"/>
                      <a:pt x="44" y="139"/>
                    </a:cubicBezTo>
                    <a:cubicBezTo>
                      <a:pt x="46" y="132"/>
                      <a:pt x="47" y="126"/>
                      <a:pt x="48" y="121"/>
                    </a:cubicBezTo>
                    <a:cubicBezTo>
                      <a:pt x="51" y="103"/>
                      <a:pt x="54" y="86"/>
                      <a:pt x="57" y="69"/>
                    </a:cubicBezTo>
                    <a:cubicBezTo>
                      <a:pt x="60" y="56"/>
                      <a:pt x="62" y="43"/>
                      <a:pt x="61" y="31"/>
                    </a:cubicBezTo>
                    <a:cubicBezTo>
                      <a:pt x="61" y="29"/>
                      <a:pt x="60" y="26"/>
                      <a:pt x="59" y="26"/>
                    </a:cubicBezTo>
                    <a:cubicBezTo>
                      <a:pt x="53" y="23"/>
                      <a:pt x="48" y="20"/>
                      <a:pt x="41" y="17"/>
                    </a:cubicBezTo>
                    <a:close/>
                    <a:moveTo>
                      <a:pt x="31" y="127"/>
                    </a:moveTo>
                    <a:cubicBezTo>
                      <a:pt x="31" y="125"/>
                      <a:pt x="31" y="124"/>
                      <a:pt x="31" y="123"/>
                    </a:cubicBezTo>
                    <a:cubicBezTo>
                      <a:pt x="31" y="98"/>
                      <a:pt x="31" y="73"/>
                      <a:pt x="31" y="48"/>
                    </a:cubicBezTo>
                    <a:cubicBezTo>
                      <a:pt x="31" y="42"/>
                      <a:pt x="30" y="37"/>
                      <a:pt x="29" y="31"/>
                    </a:cubicBezTo>
                    <a:cubicBezTo>
                      <a:pt x="24" y="35"/>
                      <a:pt x="20" y="38"/>
                      <a:pt x="15" y="41"/>
                    </a:cubicBezTo>
                    <a:cubicBezTo>
                      <a:pt x="11" y="43"/>
                      <a:pt x="10" y="47"/>
                      <a:pt x="11" y="51"/>
                    </a:cubicBezTo>
                    <a:cubicBezTo>
                      <a:pt x="14" y="71"/>
                      <a:pt x="17" y="90"/>
                      <a:pt x="19" y="109"/>
                    </a:cubicBezTo>
                    <a:cubicBezTo>
                      <a:pt x="19" y="118"/>
                      <a:pt x="24" y="122"/>
                      <a:pt x="31" y="127"/>
                    </a:cubicBezTo>
                    <a:close/>
                    <a:moveTo>
                      <a:pt x="247" y="261"/>
                    </a:moveTo>
                    <a:cubicBezTo>
                      <a:pt x="251" y="266"/>
                      <a:pt x="254" y="271"/>
                      <a:pt x="258" y="276"/>
                    </a:cubicBezTo>
                    <a:cubicBezTo>
                      <a:pt x="258" y="275"/>
                      <a:pt x="258" y="275"/>
                      <a:pt x="259" y="275"/>
                    </a:cubicBezTo>
                    <a:cubicBezTo>
                      <a:pt x="259" y="275"/>
                      <a:pt x="259" y="264"/>
                      <a:pt x="259" y="264"/>
                    </a:cubicBezTo>
                    <a:cubicBezTo>
                      <a:pt x="258" y="265"/>
                      <a:pt x="256" y="265"/>
                      <a:pt x="254" y="266"/>
                    </a:cubicBezTo>
                    <a:cubicBezTo>
                      <a:pt x="249" y="262"/>
                      <a:pt x="253" y="260"/>
                      <a:pt x="254" y="256"/>
                    </a:cubicBezTo>
                    <a:cubicBezTo>
                      <a:pt x="252" y="258"/>
                      <a:pt x="250" y="259"/>
                      <a:pt x="247" y="26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3">
                <a:extLst>
                  <a:ext uri="{FF2B5EF4-FFF2-40B4-BE49-F238E27FC236}">
                    <a16:creationId xmlns:a16="http://schemas.microsoft.com/office/drawing/2014/main" id="{767CC5D2-046A-0D0D-755E-41C469C59A17}"/>
                  </a:ext>
                </a:extLst>
              </p:cNvPr>
              <p:cNvSpPr>
                <a:spLocks/>
              </p:cNvSpPr>
              <p:nvPr/>
            </p:nvSpPr>
            <p:spPr bwMode="auto">
              <a:xfrm>
                <a:off x="7147260" y="1412715"/>
                <a:ext cx="8965" cy="15688"/>
              </a:xfrm>
              <a:custGeom>
                <a:avLst/>
                <a:gdLst>
                  <a:gd name="T0" fmla="*/ 2 w 5"/>
                  <a:gd name="T1" fmla="*/ 9 h 9"/>
                  <a:gd name="T2" fmla="*/ 0 w 5"/>
                  <a:gd name="T3" fmla="*/ 2 h 9"/>
                  <a:gd name="T4" fmla="*/ 3 w 5"/>
                  <a:gd name="T5" fmla="*/ 0 h 9"/>
                  <a:gd name="T6" fmla="*/ 5 w 5"/>
                  <a:gd name="T7" fmla="*/ 8 h 9"/>
                  <a:gd name="T8" fmla="*/ 2 w 5"/>
                  <a:gd name="T9" fmla="*/ 9 h 9"/>
                </a:gdLst>
                <a:ahLst/>
                <a:cxnLst>
                  <a:cxn ang="0">
                    <a:pos x="T0" y="T1"/>
                  </a:cxn>
                  <a:cxn ang="0">
                    <a:pos x="T2" y="T3"/>
                  </a:cxn>
                  <a:cxn ang="0">
                    <a:pos x="T4" y="T5"/>
                  </a:cxn>
                  <a:cxn ang="0">
                    <a:pos x="T6" y="T7"/>
                  </a:cxn>
                  <a:cxn ang="0">
                    <a:pos x="T8" y="T9"/>
                  </a:cxn>
                </a:cxnLst>
                <a:rect l="0" t="0" r="r" b="b"/>
                <a:pathLst>
                  <a:path w="5" h="9">
                    <a:moveTo>
                      <a:pt x="2" y="9"/>
                    </a:moveTo>
                    <a:cubicBezTo>
                      <a:pt x="1" y="7"/>
                      <a:pt x="0" y="4"/>
                      <a:pt x="0" y="2"/>
                    </a:cubicBezTo>
                    <a:cubicBezTo>
                      <a:pt x="0" y="2"/>
                      <a:pt x="2" y="1"/>
                      <a:pt x="3" y="0"/>
                    </a:cubicBezTo>
                    <a:cubicBezTo>
                      <a:pt x="4" y="3"/>
                      <a:pt x="5" y="6"/>
                      <a:pt x="5" y="8"/>
                    </a:cubicBezTo>
                    <a:cubicBezTo>
                      <a:pt x="4" y="9"/>
                      <a:pt x="3" y="9"/>
                      <a:pt x="2"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4">
                <a:extLst>
                  <a:ext uri="{FF2B5EF4-FFF2-40B4-BE49-F238E27FC236}">
                    <a16:creationId xmlns:a16="http://schemas.microsoft.com/office/drawing/2014/main" id="{4D3BCBB1-1C13-89EC-7459-D214CE2F3DFB}"/>
                  </a:ext>
                </a:extLst>
              </p:cNvPr>
              <p:cNvSpPr>
                <a:spLocks/>
              </p:cNvSpPr>
              <p:nvPr/>
            </p:nvSpPr>
            <p:spPr bwMode="auto">
              <a:xfrm>
                <a:off x="6948916" y="1038438"/>
                <a:ext cx="61632" cy="251012"/>
              </a:xfrm>
              <a:custGeom>
                <a:avLst/>
                <a:gdLst>
                  <a:gd name="T0" fmla="*/ 20 w 36"/>
                  <a:gd name="T1" fmla="*/ 147 h 149"/>
                  <a:gd name="T2" fmla="*/ 4 w 36"/>
                  <a:gd name="T3" fmla="*/ 149 h 149"/>
                  <a:gd name="T4" fmla="*/ 0 w 36"/>
                  <a:gd name="T5" fmla="*/ 149 h 149"/>
                  <a:gd name="T6" fmla="*/ 1 w 36"/>
                  <a:gd name="T7" fmla="*/ 131 h 149"/>
                  <a:gd name="T8" fmla="*/ 9 w 36"/>
                  <a:gd name="T9" fmla="*/ 59 h 149"/>
                  <a:gd name="T10" fmla="*/ 14 w 36"/>
                  <a:gd name="T11" fmla="*/ 12 h 149"/>
                  <a:gd name="T12" fmla="*/ 19 w 36"/>
                  <a:gd name="T13" fmla="*/ 6 h 149"/>
                  <a:gd name="T14" fmla="*/ 36 w 36"/>
                  <a:gd name="T15" fmla="*/ 0 h 149"/>
                  <a:gd name="T16" fmla="*/ 20 w 36"/>
                  <a:gd name="T17"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49">
                    <a:moveTo>
                      <a:pt x="20" y="147"/>
                    </a:moveTo>
                    <a:cubicBezTo>
                      <a:pt x="15" y="148"/>
                      <a:pt x="9" y="148"/>
                      <a:pt x="4" y="149"/>
                    </a:cubicBezTo>
                    <a:cubicBezTo>
                      <a:pt x="3" y="149"/>
                      <a:pt x="1" y="149"/>
                      <a:pt x="0" y="149"/>
                    </a:cubicBezTo>
                    <a:cubicBezTo>
                      <a:pt x="0" y="143"/>
                      <a:pt x="0" y="137"/>
                      <a:pt x="1" y="131"/>
                    </a:cubicBezTo>
                    <a:cubicBezTo>
                      <a:pt x="4" y="107"/>
                      <a:pt x="6" y="83"/>
                      <a:pt x="9" y="59"/>
                    </a:cubicBezTo>
                    <a:cubicBezTo>
                      <a:pt x="11" y="43"/>
                      <a:pt x="12" y="27"/>
                      <a:pt x="14" y="12"/>
                    </a:cubicBezTo>
                    <a:cubicBezTo>
                      <a:pt x="14" y="8"/>
                      <a:pt x="15" y="7"/>
                      <a:pt x="19" y="6"/>
                    </a:cubicBezTo>
                    <a:cubicBezTo>
                      <a:pt x="24" y="4"/>
                      <a:pt x="29" y="2"/>
                      <a:pt x="36" y="0"/>
                    </a:cubicBezTo>
                    <a:cubicBezTo>
                      <a:pt x="30" y="49"/>
                      <a:pt x="25" y="98"/>
                      <a:pt x="20"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5">
                <a:extLst>
                  <a:ext uri="{FF2B5EF4-FFF2-40B4-BE49-F238E27FC236}">
                    <a16:creationId xmlns:a16="http://schemas.microsoft.com/office/drawing/2014/main" id="{55DBDE08-8BE1-6772-B7EA-5365AE438861}"/>
                  </a:ext>
                </a:extLst>
              </p:cNvPr>
              <p:cNvSpPr>
                <a:spLocks/>
              </p:cNvSpPr>
              <p:nvPr/>
            </p:nvSpPr>
            <p:spPr bwMode="auto">
              <a:xfrm>
                <a:off x="7010548" y="1017147"/>
                <a:ext cx="36979" cy="262218"/>
              </a:xfrm>
              <a:custGeom>
                <a:avLst/>
                <a:gdLst>
                  <a:gd name="T0" fmla="*/ 11 w 22"/>
                  <a:gd name="T1" fmla="*/ 0 h 156"/>
                  <a:gd name="T2" fmla="*/ 20 w 22"/>
                  <a:gd name="T3" fmla="*/ 5 h 156"/>
                  <a:gd name="T4" fmla="*/ 22 w 22"/>
                  <a:gd name="T5" fmla="*/ 10 h 156"/>
                  <a:gd name="T6" fmla="*/ 22 w 22"/>
                  <a:gd name="T7" fmla="*/ 130 h 156"/>
                  <a:gd name="T8" fmla="*/ 22 w 22"/>
                  <a:gd name="T9" fmla="*/ 144 h 156"/>
                  <a:gd name="T10" fmla="*/ 21 w 22"/>
                  <a:gd name="T11" fmla="*/ 148 h 156"/>
                  <a:gd name="T12" fmla="*/ 3 w 22"/>
                  <a:gd name="T13" fmla="*/ 156 h 156"/>
                  <a:gd name="T14" fmla="*/ 11 w 2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6">
                    <a:moveTo>
                      <a:pt x="11" y="0"/>
                    </a:moveTo>
                    <a:cubicBezTo>
                      <a:pt x="14" y="2"/>
                      <a:pt x="18" y="3"/>
                      <a:pt x="20" y="5"/>
                    </a:cubicBezTo>
                    <a:cubicBezTo>
                      <a:pt x="22" y="6"/>
                      <a:pt x="22" y="8"/>
                      <a:pt x="22" y="10"/>
                    </a:cubicBezTo>
                    <a:cubicBezTo>
                      <a:pt x="22" y="50"/>
                      <a:pt x="22" y="90"/>
                      <a:pt x="22" y="130"/>
                    </a:cubicBezTo>
                    <a:cubicBezTo>
                      <a:pt x="22" y="134"/>
                      <a:pt x="22" y="139"/>
                      <a:pt x="22" y="144"/>
                    </a:cubicBezTo>
                    <a:cubicBezTo>
                      <a:pt x="22" y="145"/>
                      <a:pt x="22" y="147"/>
                      <a:pt x="21" y="148"/>
                    </a:cubicBezTo>
                    <a:cubicBezTo>
                      <a:pt x="15" y="150"/>
                      <a:pt x="9" y="153"/>
                      <a:pt x="3" y="156"/>
                    </a:cubicBezTo>
                    <a:cubicBezTo>
                      <a:pt x="0" y="103"/>
                      <a:pt x="4" y="5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6">
                <a:extLst>
                  <a:ext uri="{FF2B5EF4-FFF2-40B4-BE49-F238E27FC236}">
                    <a16:creationId xmlns:a16="http://schemas.microsoft.com/office/drawing/2014/main" id="{82094043-CEDC-300A-F389-7506CB6C7EE6}"/>
                  </a:ext>
                </a:extLst>
              </p:cNvPr>
              <p:cNvSpPr>
                <a:spLocks/>
              </p:cNvSpPr>
              <p:nvPr/>
            </p:nvSpPr>
            <p:spPr bwMode="auto">
              <a:xfrm>
                <a:off x="6787551" y="1041800"/>
                <a:ext cx="69476" cy="210670"/>
              </a:xfrm>
              <a:custGeom>
                <a:avLst/>
                <a:gdLst>
                  <a:gd name="T0" fmla="*/ 18 w 41"/>
                  <a:gd name="T1" fmla="*/ 125 h 125"/>
                  <a:gd name="T2" fmla="*/ 6 w 41"/>
                  <a:gd name="T3" fmla="*/ 116 h 125"/>
                  <a:gd name="T4" fmla="*/ 1 w 41"/>
                  <a:gd name="T5" fmla="*/ 102 h 125"/>
                  <a:gd name="T6" fmla="*/ 15 w 41"/>
                  <a:gd name="T7" fmla="*/ 26 h 125"/>
                  <a:gd name="T8" fmla="*/ 18 w 41"/>
                  <a:gd name="T9" fmla="*/ 9 h 125"/>
                  <a:gd name="T10" fmla="*/ 22 w 41"/>
                  <a:gd name="T11" fmla="*/ 5 h 125"/>
                  <a:gd name="T12" fmla="*/ 41 w 41"/>
                  <a:gd name="T13" fmla="*/ 0 h 125"/>
                  <a:gd name="T14" fmla="*/ 18 w 41"/>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25">
                    <a:moveTo>
                      <a:pt x="18" y="125"/>
                    </a:moveTo>
                    <a:cubicBezTo>
                      <a:pt x="13" y="122"/>
                      <a:pt x="10" y="119"/>
                      <a:pt x="6" y="116"/>
                    </a:cubicBezTo>
                    <a:cubicBezTo>
                      <a:pt x="0" y="113"/>
                      <a:pt x="0" y="108"/>
                      <a:pt x="1" y="102"/>
                    </a:cubicBezTo>
                    <a:cubicBezTo>
                      <a:pt x="6" y="77"/>
                      <a:pt x="11" y="51"/>
                      <a:pt x="15" y="26"/>
                    </a:cubicBezTo>
                    <a:cubicBezTo>
                      <a:pt x="16" y="20"/>
                      <a:pt x="17" y="15"/>
                      <a:pt x="18" y="9"/>
                    </a:cubicBezTo>
                    <a:cubicBezTo>
                      <a:pt x="19" y="8"/>
                      <a:pt x="20" y="5"/>
                      <a:pt x="22" y="5"/>
                    </a:cubicBezTo>
                    <a:cubicBezTo>
                      <a:pt x="28" y="3"/>
                      <a:pt x="34" y="2"/>
                      <a:pt x="41" y="0"/>
                    </a:cubicBezTo>
                    <a:cubicBezTo>
                      <a:pt x="33" y="42"/>
                      <a:pt x="26" y="83"/>
                      <a:pt x="18"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7">
                <a:extLst>
                  <a:ext uri="{FF2B5EF4-FFF2-40B4-BE49-F238E27FC236}">
                    <a16:creationId xmlns:a16="http://schemas.microsoft.com/office/drawing/2014/main" id="{E98E4AD9-A94A-FC91-65A5-2684E538E9B2}"/>
                  </a:ext>
                </a:extLst>
              </p:cNvPr>
              <p:cNvSpPr>
                <a:spLocks/>
              </p:cNvSpPr>
              <p:nvPr/>
            </p:nvSpPr>
            <p:spPr bwMode="auto">
              <a:xfrm>
                <a:off x="6853666" y="1044041"/>
                <a:ext cx="54909" cy="244288"/>
              </a:xfrm>
              <a:custGeom>
                <a:avLst/>
                <a:gdLst>
                  <a:gd name="T0" fmla="*/ 32 w 32"/>
                  <a:gd name="T1" fmla="*/ 145 h 145"/>
                  <a:gd name="T2" fmla="*/ 13 w 32"/>
                  <a:gd name="T3" fmla="*/ 140 h 145"/>
                  <a:gd name="T4" fmla="*/ 11 w 32"/>
                  <a:gd name="T5" fmla="*/ 137 h 145"/>
                  <a:gd name="T6" fmla="*/ 2 w 32"/>
                  <a:gd name="T7" fmla="*/ 70 h 145"/>
                  <a:gd name="T8" fmla="*/ 4 w 32"/>
                  <a:gd name="T9" fmla="*/ 43 h 145"/>
                  <a:gd name="T10" fmla="*/ 11 w 32"/>
                  <a:gd name="T11" fmla="*/ 4 h 145"/>
                  <a:gd name="T12" fmla="*/ 13 w 32"/>
                  <a:gd name="T13" fmla="*/ 0 h 145"/>
                  <a:gd name="T14" fmla="*/ 32 w 32"/>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5">
                    <a:moveTo>
                      <a:pt x="32" y="145"/>
                    </a:moveTo>
                    <a:cubicBezTo>
                      <a:pt x="25" y="143"/>
                      <a:pt x="19" y="142"/>
                      <a:pt x="13" y="140"/>
                    </a:cubicBezTo>
                    <a:cubicBezTo>
                      <a:pt x="12" y="140"/>
                      <a:pt x="11" y="138"/>
                      <a:pt x="11" y="137"/>
                    </a:cubicBezTo>
                    <a:cubicBezTo>
                      <a:pt x="8" y="115"/>
                      <a:pt x="5" y="92"/>
                      <a:pt x="2" y="70"/>
                    </a:cubicBezTo>
                    <a:cubicBezTo>
                      <a:pt x="0" y="60"/>
                      <a:pt x="2" y="52"/>
                      <a:pt x="4" y="43"/>
                    </a:cubicBezTo>
                    <a:cubicBezTo>
                      <a:pt x="6" y="30"/>
                      <a:pt x="8" y="17"/>
                      <a:pt x="11" y="4"/>
                    </a:cubicBezTo>
                    <a:cubicBezTo>
                      <a:pt x="11" y="3"/>
                      <a:pt x="12" y="1"/>
                      <a:pt x="13" y="0"/>
                    </a:cubicBezTo>
                    <a:cubicBezTo>
                      <a:pt x="19" y="48"/>
                      <a:pt x="26" y="95"/>
                      <a:pt x="32"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8">
                <a:extLst>
                  <a:ext uri="{FF2B5EF4-FFF2-40B4-BE49-F238E27FC236}">
                    <a16:creationId xmlns:a16="http://schemas.microsoft.com/office/drawing/2014/main" id="{7AE6DFD5-1F71-1369-59BC-6B1F7580B845}"/>
                  </a:ext>
                </a:extLst>
              </p:cNvPr>
              <p:cNvSpPr>
                <a:spLocks/>
              </p:cNvSpPr>
              <p:nvPr/>
            </p:nvSpPr>
            <p:spPr bwMode="auto">
              <a:xfrm>
                <a:off x="6898489" y="1033956"/>
                <a:ext cx="47065" cy="254373"/>
              </a:xfrm>
              <a:custGeom>
                <a:avLst/>
                <a:gdLst>
                  <a:gd name="T0" fmla="*/ 19 w 28"/>
                  <a:gd name="T1" fmla="*/ 0 h 151"/>
                  <a:gd name="T2" fmla="*/ 25 w 28"/>
                  <a:gd name="T3" fmla="*/ 44 h 151"/>
                  <a:gd name="T4" fmla="*/ 27 w 28"/>
                  <a:gd name="T5" fmla="*/ 77 h 151"/>
                  <a:gd name="T6" fmla="*/ 23 w 28"/>
                  <a:gd name="T7" fmla="*/ 120 h 151"/>
                  <a:gd name="T8" fmla="*/ 20 w 28"/>
                  <a:gd name="T9" fmla="*/ 145 h 151"/>
                  <a:gd name="T10" fmla="*/ 18 w 28"/>
                  <a:gd name="T11" fmla="*/ 151 h 151"/>
                  <a:gd name="T12" fmla="*/ 16 w 28"/>
                  <a:gd name="T13" fmla="*/ 137 h 151"/>
                  <a:gd name="T14" fmla="*/ 11 w 28"/>
                  <a:gd name="T15" fmla="*/ 98 h 151"/>
                  <a:gd name="T16" fmla="*/ 5 w 28"/>
                  <a:gd name="T17" fmla="*/ 47 h 151"/>
                  <a:gd name="T18" fmla="*/ 1 w 28"/>
                  <a:gd name="T19" fmla="*/ 20 h 151"/>
                  <a:gd name="T20" fmla="*/ 5 w 28"/>
                  <a:gd name="T21" fmla="*/ 10 h 151"/>
                  <a:gd name="T22" fmla="*/ 19 w 28"/>
                  <a:gd name="T2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51">
                    <a:moveTo>
                      <a:pt x="19" y="0"/>
                    </a:moveTo>
                    <a:cubicBezTo>
                      <a:pt x="21" y="15"/>
                      <a:pt x="23" y="29"/>
                      <a:pt x="25" y="44"/>
                    </a:cubicBezTo>
                    <a:cubicBezTo>
                      <a:pt x="26" y="55"/>
                      <a:pt x="28" y="66"/>
                      <a:pt x="27" y="77"/>
                    </a:cubicBezTo>
                    <a:cubicBezTo>
                      <a:pt x="27" y="91"/>
                      <a:pt x="24" y="106"/>
                      <a:pt x="23" y="120"/>
                    </a:cubicBezTo>
                    <a:cubicBezTo>
                      <a:pt x="22" y="129"/>
                      <a:pt x="21" y="137"/>
                      <a:pt x="20" y="145"/>
                    </a:cubicBezTo>
                    <a:cubicBezTo>
                      <a:pt x="20" y="147"/>
                      <a:pt x="20" y="149"/>
                      <a:pt x="18" y="151"/>
                    </a:cubicBezTo>
                    <a:cubicBezTo>
                      <a:pt x="18" y="146"/>
                      <a:pt x="17" y="142"/>
                      <a:pt x="16" y="137"/>
                    </a:cubicBezTo>
                    <a:cubicBezTo>
                      <a:pt x="15" y="124"/>
                      <a:pt x="13" y="111"/>
                      <a:pt x="11" y="98"/>
                    </a:cubicBezTo>
                    <a:cubicBezTo>
                      <a:pt x="9" y="81"/>
                      <a:pt x="7" y="64"/>
                      <a:pt x="5" y="47"/>
                    </a:cubicBezTo>
                    <a:cubicBezTo>
                      <a:pt x="4" y="38"/>
                      <a:pt x="2" y="29"/>
                      <a:pt x="1" y="20"/>
                    </a:cubicBezTo>
                    <a:cubicBezTo>
                      <a:pt x="0" y="16"/>
                      <a:pt x="0" y="13"/>
                      <a:pt x="5" y="10"/>
                    </a:cubicBezTo>
                    <a:cubicBezTo>
                      <a:pt x="9" y="7"/>
                      <a:pt x="14" y="4"/>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9">
                <a:extLst>
                  <a:ext uri="{FF2B5EF4-FFF2-40B4-BE49-F238E27FC236}">
                    <a16:creationId xmlns:a16="http://schemas.microsoft.com/office/drawing/2014/main" id="{92BDF3A5-05BD-47DD-0400-31FEB6799321}"/>
                  </a:ext>
                </a:extLst>
              </p:cNvPr>
              <p:cNvSpPr>
                <a:spLocks/>
              </p:cNvSpPr>
              <p:nvPr/>
            </p:nvSpPr>
            <p:spPr bwMode="auto">
              <a:xfrm>
                <a:off x="7101316" y="1041800"/>
                <a:ext cx="68356" cy="182656"/>
              </a:xfrm>
              <a:custGeom>
                <a:avLst/>
                <a:gdLst>
                  <a:gd name="T0" fmla="*/ 0 w 40"/>
                  <a:gd name="T1" fmla="*/ 108 h 108"/>
                  <a:gd name="T2" fmla="*/ 5 w 40"/>
                  <a:gd name="T3" fmla="*/ 80 h 108"/>
                  <a:gd name="T4" fmla="*/ 15 w 40"/>
                  <a:gd name="T5" fmla="*/ 27 h 108"/>
                  <a:gd name="T6" fmla="*/ 18 w 40"/>
                  <a:gd name="T7" fmla="*/ 10 h 108"/>
                  <a:gd name="T8" fmla="*/ 22 w 40"/>
                  <a:gd name="T9" fmla="*/ 5 h 108"/>
                  <a:gd name="T10" fmla="*/ 40 w 40"/>
                  <a:gd name="T11" fmla="*/ 0 h 108"/>
                  <a:gd name="T12" fmla="*/ 37 w 40"/>
                  <a:gd name="T13" fmla="*/ 21 h 108"/>
                  <a:gd name="T14" fmla="*/ 26 w 40"/>
                  <a:gd name="T15" fmla="*/ 80 h 108"/>
                  <a:gd name="T16" fmla="*/ 20 w 40"/>
                  <a:gd name="T17" fmla="*/ 91 h 108"/>
                  <a:gd name="T18" fmla="*/ 1 w 40"/>
                  <a:gd name="T19" fmla="*/ 108 h 108"/>
                  <a:gd name="T20" fmla="*/ 0 w 40"/>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08">
                    <a:moveTo>
                      <a:pt x="0" y="108"/>
                    </a:moveTo>
                    <a:cubicBezTo>
                      <a:pt x="1" y="98"/>
                      <a:pt x="3" y="89"/>
                      <a:pt x="5" y="80"/>
                    </a:cubicBezTo>
                    <a:cubicBezTo>
                      <a:pt x="8" y="62"/>
                      <a:pt x="11" y="44"/>
                      <a:pt x="15" y="27"/>
                    </a:cubicBezTo>
                    <a:cubicBezTo>
                      <a:pt x="16" y="21"/>
                      <a:pt x="16" y="15"/>
                      <a:pt x="18" y="10"/>
                    </a:cubicBezTo>
                    <a:cubicBezTo>
                      <a:pt x="18" y="8"/>
                      <a:pt x="20" y="5"/>
                      <a:pt x="22" y="5"/>
                    </a:cubicBezTo>
                    <a:cubicBezTo>
                      <a:pt x="28" y="3"/>
                      <a:pt x="34" y="2"/>
                      <a:pt x="40" y="0"/>
                    </a:cubicBezTo>
                    <a:cubicBezTo>
                      <a:pt x="39" y="7"/>
                      <a:pt x="38" y="14"/>
                      <a:pt x="37" y="21"/>
                    </a:cubicBezTo>
                    <a:cubicBezTo>
                      <a:pt x="33" y="41"/>
                      <a:pt x="29" y="61"/>
                      <a:pt x="26" y="80"/>
                    </a:cubicBezTo>
                    <a:cubicBezTo>
                      <a:pt x="25" y="85"/>
                      <a:pt x="24" y="88"/>
                      <a:pt x="20" y="91"/>
                    </a:cubicBezTo>
                    <a:cubicBezTo>
                      <a:pt x="13" y="97"/>
                      <a:pt x="7" y="103"/>
                      <a:pt x="1" y="108"/>
                    </a:cubicBezTo>
                    <a:cubicBezTo>
                      <a:pt x="0" y="108"/>
                      <a:pt x="0" y="108"/>
                      <a:pt x="0"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0">
                <a:extLst>
                  <a:ext uri="{FF2B5EF4-FFF2-40B4-BE49-F238E27FC236}">
                    <a16:creationId xmlns:a16="http://schemas.microsoft.com/office/drawing/2014/main" id="{B5FC8880-054E-0819-BFB0-8F1A73668381}"/>
                  </a:ext>
                </a:extLst>
              </p:cNvPr>
              <p:cNvSpPr>
                <a:spLocks/>
              </p:cNvSpPr>
              <p:nvPr/>
            </p:nvSpPr>
            <p:spPr bwMode="auto">
              <a:xfrm>
                <a:off x="7060974" y="1033956"/>
                <a:ext cx="36979" cy="208429"/>
              </a:xfrm>
              <a:custGeom>
                <a:avLst/>
                <a:gdLst>
                  <a:gd name="T0" fmla="*/ 15 w 22"/>
                  <a:gd name="T1" fmla="*/ 0 h 124"/>
                  <a:gd name="T2" fmla="*/ 18 w 22"/>
                  <a:gd name="T3" fmla="*/ 25 h 124"/>
                  <a:gd name="T4" fmla="*/ 22 w 22"/>
                  <a:gd name="T5" fmla="*/ 57 h 124"/>
                  <a:gd name="T6" fmla="*/ 19 w 22"/>
                  <a:gd name="T7" fmla="*/ 83 h 124"/>
                  <a:gd name="T8" fmla="*/ 12 w 22"/>
                  <a:gd name="T9" fmla="*/ 122 h 124"/>
                  <a:gd name="T10" fmla="*/ 10 w 22"/>
                  <a:gd name="T11" fmla="*/ 124 h 124"/>
                  <a:gd name="T12" fmla="*/ 8 w 22"/>
                  <a:gd name="T13" fmla="*/ 110 h 124"/>
                  <a:gd name="T14" fmla="*/ 2 w 22"/>
                  <a:gd name="T15" fmla="*/ 16 h 124"/>
                  <a:gd name="T16" fmla="*/ 7 w 22"/>
                  <a:gd name="T17" fmla="*/ 5 h 124"/>
                  <a:gd name="T18" fmla="*/ 15 w 22"/>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4">
                    <a:moveTo>
                      <a:pt x="15" y="0"/>
                    </a:moveTo>
                    <a:cubicBezTo>
                      <a:pt x="16" y="9"/>
                      <a:pt x="17" y="17"/>
                      <a:pt x="18" y="25"/>
                    </a:cubicBezTo>
                    <a:cubicBezTo>
                      <a:pt x="20" y="36"/>
                      <a:pt x="22" y="46"/>
                      <a:pt x="22" y="57"/>
                    </a:cubicBezTo>
                    <a:cubicBezTo>
                      <a:pt x="22" y="65"/>
                      <a:pt x="21" y="74"/>
                      <a:pt x="19" y="83"/>
                    </a:cubicBezTo>
                    <a:cubicBezTo>
                      <a:pt x="17" y="96"/>
                      <a:pt x="15" y="109"/>
                      <a:pt x="12" y="122"/>
                    </a:cubicBezTo>
                    <a:cubicBezTo>
                      <a:pt x="12" y="123"/>
                      <a:pt x="12" y="123"/>
                      <a:pt x="10" y="124"/>
                    </a:cubicBezTo>
                    <a:cubicBezTo>
                      <a:pt x="10" y="119"/>
                      <a:pt x="9" y="114"/>
                      <a:pt x="8" y="110"/>
                    </a:cubicBezTo>
                    <a:cubicBezTo>
                      <a:pt x="4" y="79"/>
                      <a:pt x="0" y="47"/>
                      <a:pt x="2" y="16"/>
                    </a:cubicBezTo>
                    <a:cubicBezTo>
                      <a:pt x="2" y="11"/>
                      <a:pt x="3" y="8"/>
                      <a:pt x="7" y="5"/>
                    </a:cubicBezTo>
                    <a:cubicBezTo>
                      <a:pt x="10" y="4"/>
                      <a:pt x="12" y="2"/>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1">
                <a:extLst>
                  <a:ext uri="{FF2B5EF4-FFF2-40B4-BE49-F238E27FC236}">
                    <a16:creationId xmlns:a16="http://schemas.microsoft.com/office/drawing/2014/main" id="{67445C9F-BC78-FBE3-3238-9BBAA95AB29A}"/>
                  </a:ext>
                </a:extLst>
              </p:cNvPr>
              <p:cNvSpPr>
                <a:spLocks/>
              </p:cNvSpPr>
              <p:nvPr/>
            </p:nvSpPr>
            <p:spPr bwMode="auto">
              <a:xfrm>
                <a:off x="6767380" y="1010424"/>
                <a:ext cx="35859" cy="205068"/>
              </a:xfrm>
              <a:custGeom>
                <a:avLst/>
                <a:gdLst>
                  <a:gd name="T0" fmla="*/ 0 w 21"/>
                  <a:gd name="T1" fmla="*/ 0 h 122"/>
                  <a:gd name="T2" fmla="*/ 18 w 21"/>
                  <a:gd name="T3" fmla="*/ 9 h 122"/>
                  <a:gd name="T4" fmla="*/ 20 w 21"/>
                  <a:gd name="T5" fmla="*/ 14 h 122"/>
                  <a:gd name="T6" fmla="*/ 16 w 21"/>
                  <a:gd name="T7" fmla="*/ 52 h 122"/>
                  <a:gd name="T8" fmla="*/ 7 w 21"/>
                  <a:gd name="T9" fmla="*/ 104 h 122"/>
                  <a:gd name="T10" fmla="*/ 3 w 21"/>
                  <a:gd name="T11" fmla="*/ 122 h 122"/>
                  <a:gd name="T12" fmla="*/ 0 w 21"/>
                  <a:gd name="T13" fmla="*/ 118 h 122"/>
                  <a:gd name="T14" fmla="*/ 0 w 21"/>
                  <a:gd name="T15" fmla="*/ 115 h 122"/>
                  <a:gd name="T16" fmla="*/ 0 w 21"/>
                  <a:gd name="T17" fmla="*/ 4 h 122"/>
                  <a:gd name="T18" fmla="*/ 0 w 21"/>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2">
                    <a:moveTo>
                      <a:pt x="0" y="0"/>
                    </a:moveTo>
                    <a:cubicBezTo>
                      <a:pt x="7" y="3"/>
                      <a:pt x="12" y="6"/>
                      <a:pt x="18" y="9"/>
                    </a:cubicBezTo>
                    <a:cubicBezTo>
                      <a:pt x="19" y="9"/>
                      <a:pt x="20" y="12"/>
                      <a:pt x="20" y="14"/>
                    </a:cubicBezTo>
                    <a:cubicBezTo>
                      <a:pt x="21" y="26"/>
                      <a:pt x="19" y="39"/>
                      <a:pt x="16" y="52"/>
                    </a:cubicBezTo>
                    <a:cubicBezTo>
                      <a:pt x="13" y="69"/>
                      <a:pt x="10" y="86"/>
                      <a:pt x="7" y="104"/>
                    </a:cubicBezTo>
                    <a:cubicBezTo>
                      <a:pt x="6" y="109"/>
                      <a:pt x="5" y="115"/>
                      <a:pt x="3" y="122"/>
                    </a:cubicBezTo>
                    <a:cubicBezTo>
                      <a:pt x="2" y="120"/>
                      <a:pt x="1" y="119"/>
                      <a:pt x="0" y="118"/>
                    </a:cubicBezTo>
                    <a:cubicBezTo>
                      <a:pt x="0" y="117"/>
                      <a:pt x="0" y="116"/>
                      <a:pt x="0" y="115"/>
                    </a:cubicBezTo>
                    <a:cubicBezTo>
                      <a:pt x="0" y="78"/>
                      <a:pt x="0" y="41"/>
                      <a:pt x="0" y="4"/>
                    </a:cubicBezTo>
                    <a:cubicBezTo>
                      <a:pt x="0" y="3"/>
                      <a:pt x="0"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2">
                <a:extLst>
                  <a:ext uri="{FF2B5EF4-FFF2-40B4-BE49-F238E27FC236}">
                    <a16:creationId xmlns:a16="http://schemas.microsoft.com/office/drawing/2014/main" id="{A1C8DF93-B5F2-BAD5-0266-CD613C96BBF5}"/>
                  </a:ext>
                </a:extLst>
              </p:cNvPr>
              <p:cNvSpPr>
                <a:spLocks/>
              </p:cNvSpPr>
              <p:nvPr/>
            </p:nvSpPr>
            <p:spPr bwMode="auto">
              <a:xfrm>
                <a:off x="6714713" y="1033956"/>
                <a:ext cx="35859" cy="161365"/>
              </a:xfrm>
              <a:custGeom>
                <a:avLst/>
                <a:gdLst>
                  <a:gd name="T0" fmla="*/ 21 w 21"/>
                  <a:gd name="T1" fmla="*/ 96 h 96"/>
                  <a:gd name="T2" fmla="*/ 9 w 21"/>
                  <a:gd name="T3" fmla="*/ 78 h 96"/>
                  <a:gd name="T4" fmla="*/ 1 w 21"/>
                  <a:gd name="T5" fmla="*/ 20 h 96"/>
                  <a:gd name="T6" fmla="*/ 5 w 21"/>
                  <a:gd name="T7" fmla="*/ 10 h 96"/>
                  <a:gd name="T8" fmla="*/ 19 w 21"/>
                  <a:gd name="T9" fmla="*/ 0 h 96"/>
                  <a:gd name="T10" fmla="*/ 21 w 21"/>
                  <a:gd name="T11" fmla="*/ 17 h 96"/>
                  <a:gd name="T12" fmla="*/ 21 w 21"/>
                  <a:gd name="T13" fmla="*/ 92 h 96"/>
                  <a:gd name="T14" fmla="*/ 21 w 21"/>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6">
                    <a:moveTo>
                      <a:pt x="21" y="96"/>
                    </a:moveTo>
                    <a:cubicBezTo>
                      <a:pt x="14" y="91"/>
                      <a:pt x="9" y="87"/>
                      <a:pt x="9" y="78"/>
                    </a:cubicBezTo>
                    <a:cubicBezTo>
                      <a:pt x="7" y="59"/>
                      <a:pt x="4" y="40"/>
                      <a:pt x="1" y="20"/>
                    </a:cubicBezTo>
                    <a:cubicBezTo>
                      <a:pt x="0" y="16"/>
                      <a:pt x="1" y="12"/>
                      <a:pt x="5" y="10"/>
                    </a:cubicBezTo>
                    <a:cubicBezTo>
                      <a:pt x="10" y="7"/>
                      <a:pt x="14" y="4"/>
                      <a:pt x="19" y="0"/>
                    </a:cubicBezTo>
                    <a:cubicBezTo>
                      <a:pt x="20" y="6"/>
                      <a:pt x="21" y="11"/>
                      <a:pt x="21" y="17"/>
                    </a:cubicBezTo>
                    <a:cubicBezTo>
                      <a:pt x="21" y="42"/>
                      <a:pt x="21" y="67"/>
                      <a:pt x="21" y="92"/>
                    </a:cubicBezTo>
                    <a:cubicBezTo>
                      <a:pt x="21" y="93"/>
                      <a:pt x="21" y="94"/>
                      <a:pt x="21"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3">
                <a:extLst>
                  <a:ext uri="{FF2B5EF4-FFF2-40B4-BE49-F238E27FC236}">
                    <a16:creationId xmlns:a16="http://schemas.microsoft.com/office/drawing/2014/main" id="{9D0286E8-3DF5-AFC1-1052-E1D065C21F5C}"/>
                  </a:ext>
                </a:extLst>
              </p:cNvPr>
              <p:cNvSpPr>
                <a:spLocks/>
              </p:cNvSpPr>
              <p:nvPr/>
            </p:nvSpPr>
            <p:spPr bwMode="auto">
              <a:xfrm>
                <a:off x="7117004" y="1412715"/>
                <a:ext cx="20171" cy="33618"/>
              </a:xfrm>
              <a:custGeom>
                <a:avLst/>
                <a:gdLst>
                  <a:gd name="T0" fmla="*/ 0 w 12"/>
                  <a:gd name="T1" fmla="*/ 5 h 20"/>
                  <a:gd name="T2" fmla="*/ 7 w 12"/>
                  <a:gd name="T3" fmla="*/ 0 h 20"/>
                  <a:gd name="T4" fmla="*/ 7 w 12"/>
                  <a:gd name="T5" fmla="*/ 10 h 20"/>
                  <a:gd name="T6" fmla="*/ 12 w 12"/>
                  <a:gd name="T7" fmla="*/ 8 h 20"/>
                  <a:gd name="T8" fmla="*/ 12 w 12"/>
                  <a:gd name="T9" fmla="*/ 19 h 20"/>
                  <a:gd name="T10" fmla="*/ 11 w 12"/>
                  <a:gd name="T11" fmla="*/ 20 h 20"/>
                  <a:gd name="T12" fmla="*/ 0 w 12"/>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5"/>
                    </a:moveTo>
                    <a:cubicBezTo>
                      <a:pt x="3" y="3"/>
                      <a:pt x="5" y="2"/>
                      <a:pt x="7" y="0"/>
                    </a:cubicBezTo>
                    <a:cubicBezTo>
                      <a:pt x="6" y="4"/>
                      <a:pt x="2" y="6"/>
                      <a:pt x="7" y="10"/>
                    </a:cubicBezTo>
                    <a:cubicBezTo>
                      <a:pt x="9" y="9"/>
                      <a:pt x="11" y="9"/>
                      <a:pt x="12" y="8"/>
                    </a:cubicBezTo>
                    <a:cubicBezTo>
                      <a:pt x="12" y="8"/>
                      <a:pt x="12" y="19"/>
                      <a:pt x="12" y="19"/>
                    </a:cubicBezTo>
                    <a:cubicBezTo>
                      <a:pt x="11" y="19"/>
                      <a:pt x="11" y="19"/>
                      <a:pt x="11" y="20"/>
                    </a:cubicBezTo>
                    <a:cubicBezTo>
                      <a:pt x="7" y="15"/>
                      <a:pt x="4" y="10"/>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Shape 24">
                <a:extLst>
                  <a:ext uri="{FF2B5EF4-FFF2-40B4-BE49-F238E27FC236}">
                    <a16:creationId xmlns:a16="http://schemas.microsoft.com/office/drawing/2014/main" id="{3719EF40-D22E-B852-D027-D15114F659C8}"/>
                  </a:ext>
                </a:extLst>
              </p:cNvPr>
              <p:cNvSpPr/>
              <p:nvPr/>
            </p:nvSpPr>
            <p:spPr>
              <a:xfrm>
                <a:off x="6714712" y="1252537"/>
                <a:ext cx="455231" cy="388144"/>
              </a:xfrm>
              <a:custGeom>
                <a:avLst/>
                <a:gdLst>
                  <a:gd name="connsiteX0" fmla="*/ 450057 w 450057"/>
                  <a:gd name="connsiteY0" fmla="*/ 40481 h 388144"/>
                  <a:gd name="connsiteX1" fmla="*/ 416719 w 450057"/>
                  <a:gd name="connsiteY1" fmla="*/ 338137 h 388144"/>
                  <a:gd name="connsiteX2" fmla="*/ 411957 w 450057"/>
                  <a:gd name="connsiteY2" fmla="*/ 388144 h 388144"/>
                  <a:gd name="connsiteX3" fmla="*/ 45244 w 450057"/>
                  <a:gd name="connsiteY3" fmla="*/ 388144 h 388144"/>
                  <a:gd name="connsiteX4" fmla="*/ 0 w 450057"/>
                  <a:gd name="connsiteY4" fmla="*/ 0 h 388144"/>
                  <a:gd name="connsiteX5" fmla="*/ 197644 w 450057"/>
                  <a:gd name="connsiteY5" fmla="*/ 109537 h 388144"/>
                  <a:gd name="connsiteX6" fmla="*/ 366713 w 450057"/>
                  <a:gd name="connsiteY6" fmla="*/ 50006 h 388144"/>
                  <a:gd name="connsiteX7" fmla="*/ 450057 w 450057"/>
                  <a:gd name="connsiteY7" fmla="*/ 40481 h 388144"/>
                  <a:gd name="connsiteX0" fmla="*/ 459582 w 459582"/>
                  <a:gd name="connsiteY0" fmla="*/ 40481 h 388144"/>
                  <a:gd name="connsiteX1" fmla="*/ 426244 w 459582"/>
                  <a:gd name="connsiteY1" fmla="*/ 338137 h 388144"/>
                  <a:gd name="connsiteX2" fmla="*/ 421482 w 459582"/>
                  <a:gd name="connsiteY2" fmla="*/ 388144 h 388144"/>
                  <a:gd name="connsiteX3" fmla="*/ 54769 w 459582"/>
                  <a:gd name="connsiteY3" fmla="*/ 388144 h 388144"/>
                  <a:gd name="connsiteX4" fmla="*/ 0 w 459582"/>
                  <a:gd name="connsiteY4" fmla="*/ 0 h 388144"/>
                  <a:gd name="connsiteX5" fmla="*/ 207169 w 459582"/>
                  <a:gd name="connsiteY5" fmla="*/ 109537 h 388144"/>
                  <a:gd name="connsiteX6" fmla="*/ 376238 w 459582"/>
                  <a:gd name="connsiteY6" fmla="*/ 50006 h 388144"/>
                  <a:gd name="connsiteX7" fmla="*/ 459582 w 459582"/>
                  <a:gd name="connsiteY7" fmla="*/ 40481 h 388144"/>
                  <a:gd name="connsiteX0" fmla="*/ 459582 w 459582"/>
                  <a:gd name="connsiteY0" fmla="*/ 40481 h 388144"/>
                  <a:gd name="connsiteX1" fmla="*/ 426244 w 459582"/>
                  <a:gd name="connsiteY1" fmla="*/ 338137 h 388144"/>
                  <a:gd name="connsiteX2" fmla="*/ 421482 w 459582"/>
                  <a:gd name="connsiteY2" fmla="*/ 388144 h 388144"/>
                  <a:gd name="connsiteX3" fmla="*/ 45244 w 459582"/>
                  <a:gd name="connsiteY3" fmla="*/ 388144 h 388144"/>
                  <a:gd name="connsiteX4" fmla="*/ 0 w 459582"/>
                  <a:gd name="connsiteY4" fmla="*/ 0 h 388144"/>
                  <a:gd name="connsiteX5" fmla="*/ 207169 w 459582"/>
                  <a:gd name="connsiteY5" fmla="*/ 109537 h 388144"/>
                  <a:gd name="connsiteX6" fmla="*/ 376238 w 459582"/>
                  <a:gd name="connsiteY6" fmla="*/ 50006 h 388144"/>
                  <a:gd name="connsiteX7" fmla="*/ 459582 w 459582"/>
                  <a:gd name="connsiteY7" fmla="*/ 40481 h 3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582" h="388144">
                    <a:moveTo>
                      <a:pt x="459582" y="40481"/>
                    </a:moveTo>
                    <a:lnTo>
                      <a:pt x="426244" y="338137"/>
                    </a:lnTo>
                    <a:lnTo>
                      <a:pt x="421482" y="388144"/>
                    </a:lnTo>
                    <a:lnTo>
                      <a:pt x="45244" y="388144"/>
                    </a:lnTo>
                    <a:lnTo>
                      <a:pt x="0" y="0"/>
                    </a:lnTo>
                    <a:lnTo>
                      <a:pt x="207169" y="109537"/>
                    </a:lnTo>
                    <a:lnTo>
                      <a:pt x="376238" y="50006"/>
                    </a:lnTo>
                    <a:lnTo>
                      <a:pt x="459582" y="40481"/>
                    </a:lnTo>
                    <a:close/>
                  </a:path>
                </a:pathLst>
              </a:cu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4938965B-3F1A-135B-A43E-299450D99B06}"/>
                </a:ext>
              </a:extLst>
            </p:cNvPr>
            <p:cNvGrpSpPr/>
            <p:nvPr/>
          </p:nvGrpSpPr>
          <p:grpSpPr>
            <a:xfrm>
              <a:off x="3162937" y="2863708"/>
              <a:ext cx="458014" cy="265439"/>
              <a:chOff x="6599292" y="393935"/>
              <a:chExt cx="668145" cy="393492"/>
            </a:xfrm>
          </p:grpSpPr>
          <p:sp>
            <p:nvSpPr>
              <p:cNvPr id="27" name="Freeform: Shape 26">
                <a:extLst>
                  <a:ext uri="{FF2B5EF4-FFF2-40B4-BE49-F238E27FC236}">
                    <a16:creationId xmlns:a16="http://schemas.microsoft.com/office/drawing/2014/main" id="{ED72C09A-1999-A8CC-088F-708EC3D3DA49}"/>
                  </a:ext>
                </a:extLst>
              </p:cNvPr>
              <p:cNvSpPr/>
              <p:nvPr/>
            </p:nvSpPr>
            <p:spPr>
              <a:xfrm>
                <a:off x="6601036" y="393935"/>
                <a:ext cx="666401" cy="198716"/>
              </a:xfrm>
              <a:custGeom>
                <a:avLst/>
                <a:gdLst>
                  <a:gd name="connsiteX0" fmla="*/ 333200 w 666401"/>
                  <a:gd name="connsiteY0" fmla="*/ 0 h 198716"/>
                  <a:gd name="connsiteX1" fmla="*/ 665264 w 666401"/>
                  <a:gd name="connsiteY1" fmla="*/ 190766 h 198716"/>
                  <a:gd name="connsiteX2" fmla="*/ 666401 w 666401"/>
                  <a:gd name="connsiteY2" fmla="*/ 198716 h 198716"/>
                  <a:gd name="connsiteX3" fmla="*/ 0 w 666401"/>
                  <a:gd name="connsiteY3" fmla="*/ 198716 h 198716"/>
                  <a:gd name="connsiteX4" fmla="*/ 1137 w 666401"/>
                  <a:gd name="connsiteY4" fmla="*/ 190766 h 198716"/>
                  <a:gd name="connsiteX5" fmla="*/ 333200 w 666401"/>
                  <a:gd name="connsiteY5" fmla="*/ 0 h 19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401" h="198716">
                    <a:moveTo>
                      <a:pt x="333200" y="0"/>
                    </a:moveTo>
                    <a:cubicBezTo>
                      <a:pt x="496998" y="0"/>
                      <a:pt x="633658" y="81896"/>
                      <a:pt x="665264" y="190766"/>
                    </a:cubicBezTo>
                    <a:lnTo>
                      <a:pt x="666401" y="198716"/>
                    </a:lnTo>
                    <a:lnTo>
                      <a:pt x="0" y="198716"/>
                    </a:lnTo>
                    <a:lnTo>
                      <a:pt x="1137" y="190766"/>
                    </a:lnTo>
                    <a:cubicBezTo>
                      <a:pt x="32742" y="81896"/>
                      <a:pt x="169403" y="0"/>
                      <a:pt x="333200" y="0"/>
                    </a:cubicBezTo>
                    <a:close/>
                  </a:path>
                </a:pathLst>
              </a:custGeom>
              <a:solidFill>
                <a:srgbClr val="9966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88">
                <a:extLst>
                  <a:ext uri="{FF2B5EF4-FFF2-40B4-BE49-F238E27FC236}">
                    <a16:creationId xmlns:a16="http://schemas.microsoft.com/office/drawing/2014/main" id="{E0615F40-B308-6706-A8B5-15D1AC85B5AB}"/>
                  </a:ext>
                </a:extLst>
              </p:cNvPr>
              <p:cNvSpPr>
                <a:spLocks/>
              </p:cNvSpPr>
              <p:nvPr/>
            </p:nvSpPr>
            <p:spPr bwMode="auto">
              <a:xfrm>
                <a:off x="6602654" y="719071"/>
                <a:ext cx="662268" cy="68356"/>
              </a:xfrm>
              <a:custGeom>
                <a:avLst/>
                <a:gdLst>
                  <a:gd name="T0" fmla="*/ 389 w 390"/>
                  <a:gd name="T1" fmla="*/ 0 h 41"/>
                  <a:gd name="T2" fmla="*/ 386 w 390"/>
                  <a:gd name="T3" fmla="*/ 28 h 41"/>
                  <a:gd name="T4" fmla="*/ 369 w 390"/>
                  <a:gd name="T5" fmla="*/ 41 h 41"/>
                  <a:gd name="T6" fmla="*/ 24 w 390"/>
                  <a:gd name="T7" fmla="*/ 40 h 41"/>
                  <a:gd name="T8" fmla="*/ 0 w 390"/>
                  <a:gd name="T9" fmla="*/ 19 h 41"/>
                  <a:gd name="T10" fmla="*/ 0 w 390"/>
                  <a:gd name="T11" fmla="*/ 0 h 41"/>
                  <a:gd name="T12" fmla="*/ 389 w 390"/>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90" h="41">
                    <a:moveTo>
                      <a:pt x="389" y="0"/>
                    </a:moveTo>
                    <a:cubicBezTo>
                      <a:pt x="389" y="10"/>
                      <a:pt x="390" y="19"/>
                      <a:pt x="386" y="28"/>
                    </a:cubicBezTo>
                    <a:cubicBezTo>
                      <a:pt x="383" y="34"/>
                      <a:pt x="377" y="41"/>
                      <a:pt x="369" y="41"/>
                    </a:cubicBezTo>
                    <a:cubicBezTo>
                      <a:pt x="254" y="40"/>
                      <a:pt x="139" y="40"/>
                      <a:pt x="24" y="40"/>
                    </a:cubicBezTo>
                    <a:cubicBezTo>
                      <a:pt x="11" y="40"/>
                      <a:pt x="2" y="32"/>
                      <a:pt x="0" y="19"/>
                    </a:cubicBezTo>
                    <a:cubicBezTo>
                      <a:pt x="0" y="13"/>
                      <a:pt x="0" y="7"/>
                      <a:pt x="0" y="0"/>
                    </a:cubicBezTo>
                    <a:cubicBezTo>
                      <a:pt x="130" y="0"/>
                      <a:pt x="259" y="0"/>
                      <a:pt x="389" y="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9">
                <a:extLst>
                  <a:ext uri="{FF2B5EF4-FFF2-40B4-BE49-F238E27FC236}">
                    <a16:creationId xmlns:a16="http://schemas.microsoft.com/office/drawing/2014/main" id="{F7D4F5C8-C991-34EB-AFE3-18C4CD93AE78}"/>
                  </a:ext>
                </a:extLst>
              </p:cNvPr>
              <p:cNvSpPr>
                <a:spLocks/>
              </p:cNvSpPr>
              <p:nvPr/>
            </p:nvSpPr>
            <p:spPr bwMode="auto">
              <a:xfrm>
                <a:off x="6599292" y="612615"/>
                <a:ext cx="448235" cy="52668"/>
              </a:xfrm>
              <a:custGeom>
                <a:avLst/>
                <a:gdLst>
                  <a:gd name="T0" fmla="*/ 264 w 264"/>
                  <a:gd name="T1" fmla="*/ 31 h 31"/>
                  <a:gd name="T2" fmla="*/ 262 w 264"/>
                  <a:gd name="T3" fmla="*/ 31 h 31"/>
                  <a:gd name="T4" fmla="*/ 20 w 264"/>
                  <a:gd name="T5" fmla="*/ 31 h 31"/>
                  <a:gd name="T6" fmla="*/ 5 w 264"/>
                  <a:gd name="T7" fmla="*/ 8 h 31"/>
                  <a:gd name="T8" fmla="*/ 18 w 264"/>
                  <a:gd name="T9" fmla="*/ 0 h 31"/>
                  <a:gd name="T10" fmla="*/ 210 w 264"/>
                  <a:gd name="T11" fmla="*/ 0 h 31"/>
                  <a:gd name="T12" fmla="*/ 230 w 264"/>
                  <a:gd name="T13" fmla="*/ 5 h 31"/>
                  <a:gd name="T14" fmla="*/ 263 w 264"/>
                  <a:gd name="T15" fmla="*/ 29 h 31"/>
                  <a:gd name="T16" fmla="*/ 264 w 264"/>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31">
                    <a:moveTo>
                      <a:pt x="264" y="31"/>
                    </a:moveTo>
                    <a:cubicBezTo>
                      <a:pt x="263" y="31"/>
                      <a:pt x="262" y="31"/>
                      <a:pt x="262" y="31"/>
                    </a:cubicBezTo>
                    <a:cubicBezTo>
                      <a:pt x="181" y="31"/>
                      <a:pt x="101" y="31"/>
                      <a:pt x="20" y="31"/>
                    </a:cubicBezTo>
                    <a:cubicBezTo>
                      <a:pt x="7" y="31"/>
                      <a:pt x="0" y="19"/>
                      <a:pt x="5" y="8"/>
                    </a:cubicBezTo>
                    <a:cubicBezTo>
                      <a:pt x="8" y="3"/>
                      <a:pt x="12" y="0"/>
                      <a:pt x="18" y="0"/>
                    </a:cubicBezTo>
                    <a:cubicBezTo>
                      <a:pt x="82" y="0"/>
                      <a:pt x="146" y="0"/>
                      <a:pt x="210" y="0"/>
                    </a:cubicBezTo>
                    <a:cubicBezTo>
                      <a:pt x="218" y="0"/>
                      <a:pt x="224" y="1"/>
                      <a:pt x="230" y="5"/>
                    </a:cubicBezTo>
                    <a:cubicBezTo>
                      <a:pt x="241" y="14"/>
                      <a:pt x="252" y="21"/>
                      <a:pt x="263" y="29"/>
                    </a:cubicBezTo>
                    <a:cubicBezTo>
                      <a:pt x="263" y="30"/>
                      <a:pt x="264" y="30"/>
                      <a:pt x="264" y="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0">
                <a:extLst>
                  <a:ext uri="{FF2B5EF4-FFF2-40B4-BE49-F238E27FC236}">
                    <a16:creationId xmlns:a16="http://schemas.microsoft.com/office/drawing/2014/main" id="{E602E04A-7B2A-FC22-5980-E6B23E5FF65D}"/>
                  </a:ext>
                </a:extLst>
              </p:cNvPr>
              <p:cNvSpPr>
                <a:spLocks/>
              </p:cNvSpPr>
              <p:nvPr/>
            </p:nvSpPr>
            <p:spPr bwMode="auto">
              <a:xfrm>
                <a:off x="6604895" y="685453"/>
                <a:ext cx="491938" cy="17929"/>
              </a:xfrm>
              <a:custGeom>
                <a:avLst/>
                <a:gdLst>
                  <a:gd name="T0" fmla="*/ 290 w 290"/>
                  <a:gd name="T1" fmla="*/ 10 h 11"/>
                  <a:gd name="T2" fmla="*/ 223 w 290"/>
                  <a:gd name="T3" fmla="*/ 10 h 11"/>
                  <a:gd name="T4" fmla="*/ 9 w 290"/>
                  <a:gd name="T5" fmla="*/ 10 h 11"/>
                  <a:gd name="T6" fmla="*/ 1 w 290"/>
                  <a:gd name="T7" fmla="*/ 5 h 11"/>
                  <a:gd name="T8" fmla="*/ 10 w 290"/>
                  <a:gd name="T9" fmla="*/ 0 h 11"/>
                  <a:gd name="T10" fmla="*/ 144 w 290"/>
                  <a:gd name="T11" fmla="*/ 0 h 11"/>
                  <a:gd name="T12" fmla="*/ 272 w 290"/>
                  <a:gd name="T13" fmla="*/ 0 h 11"/>
                  <a:gd name="T14" fmla="*/ 290 w 29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1">
                    <a:moveTo>
                      <a:pt x="290" y="10"/>
                    </a:moveTo>
                    <a:cubicBezTo>
                      <a:pt x="268" y="10"/>
                      <a:pt x="245" y="10"/>
                      <a:pt x="223" y="10"/>
                    </a:cubicBezTo>
                    <a:cubicBezTo>
                      <a:pt x="152" y="10"/>
                      <a:pt x="81" y="10"/>
                      <a:pt x="9" y="10"/>
                    </a:cubicBezTo>
                    <a:cubicBezTo>
                      <a:pt x="6" y="10"/>
                      <a:pt x="1" y="11"/>
                      <a:pt x="1" y="5"/>
                    </a:cubicBezTo>
                    <a:cubicBezTo>
                      <a:pt x="0" y="2"/>
                      <a:pt x="3" y="0"/>
                      <a:pt x="10" y="0"/>
                    </a:cubicBezTo>
                    <a:cubicBezTo>
                      <a:pt x="55" y="0"/>
                      <a:pt x="99" y="0"/>
                      <a:pt x="144" y="0"/>
                    </a:cubicBezTo>
                    <a:cubicBezTo>
                      <a:pt x="187" y="0"/>
                      <a:pt x="229" y="0"/>
                      <a:pt x="272" y="0"/>
                    </a:cubicBezTo>
                    <a:cubicBezTo>
                      <a:pt x="281" y="0"/>
                      <a:pt x="285" y="5"/>
                      <a:pt x="290" y="1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1">
                <a:extLst>
                  <a:ext uri="{FF2B5EF4-FFF2-40B4-BE49-F238E27FC236}">
                    <a16:creationId xmlns:a16="http://schemas.microsoft.com/office/drawing/2014/main" id="{2B26EE3A-DA22-9196-4450-3A711A06B71B}"/>
                  </a:ext>
                </a:extLst>
              </p:cNvPr>
              <p:cNvSpPr>
                <a:spLocks/>
              </p:cNvSpPr>
              <p:nvPr/>
            </p:nvSpPr>
            <p:spPr bwMode="auto">
              <a:xfrm>
                <a:off x="7140536" y="612615"/>
                <a:ext cx="125506" cy="52668"/>
              </a:xfrm>
              <a:custGeom>
                <a:avLst/>
                <a:gdLst>
                  <a:gd name="T0" fmla="*/ 0 w 74"/>
                  <a:gd name="T1" fmla="*/ 31 h 31"/>
                  <a:gd name="T2" fmla="*/ 21 w 74"/>
                  <a:gd name="T3" fmla="*/ 1 h 31"/>
                  <a:gd name="T4" fmla="*/ 25 w 74"/>
                  <a:gd name="T5" fmla="*/ 0 h 31"/>
                  <a:gd name="T6" fmla="*/ 58 w 74"/>
                  <a:gd name="T7" fmla="*/ 0 h 31"/>
                  <a:gd name="T8" fmla="*/ 72 w 74"/>
                  <a:gd name="T9" fmla="*/ 11 h 31"/>
                  <a:gd name="T10" fmla="*/ 65 w 74"/>
                  <a:gd name="T11" fmla="*/ 29 h 31"/>
                  <a:gd name="T12" fmla="*/ 58 w 74"/>
                  <a:gd name="T13" fmla="*/ 31 h 31"/>
                  <a:gd name="T14" fmla="*/ 0 w 74"/>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31">
                    <a:moveTo>
                      <a:pt x="0" y="31"/>
                    </a:moveTo>
                    <a:cubicBezTo>
                      <a:pt x="7" y="21"/>
                      <a:pt x="14" y="11"/>
                      <a:pt x="21" y="1"/>
                    </a:cubicBezTo>
                    <a:cubicBezTo>
                      <a:pt x="21" y="0"/>
                      <a:pt x="23" y="0"/>
                      <a:pt x="25" y="0"/>
                    </a:cubicBezTo>
                    <a:cubicBezTo>
                      <a:pt x="36" y="0"/>
                      <a:pt x="47" y="0"/>
                      <a:pt x="58" y="0"/>
                    </a:cubicBezTo>
                    <a:cubicBezTo>
                      <a:pt x="65" y="0"/>
                      <a:pt x="70" y="4"/>
                      <a:pt x="72" y="11"/>
                    </a:cubicBezTo>
                    <a:cubicBezTo>
                      <a:pt x="74" y="19"/>
                      <a:pt x="72" y="25"/>
                      <a:pt x="65" y="29"/>
                    </a:cubicBezTo>
                    <a:cubicBezTo>
                      <a:pt x="63" y="30"/>
                      <a:pt x="60" y="31"/>
                      <a:pt x="58" y="31"/>
                    </a:cubicBezTo>
                    <a:cubicBezTo>
                      <a:pt x="39" y="31"/>
                      <a:pt x="20" y="31"/>
                      <a:pt x="0" y="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2">
                <a:extLst>
                  <a:ext uri="{FF2B5EF4-FFF2-40B4-BE49-F238E27FC236}">
                    <a16:creationId xmlns:a16="http://schemas.microsoft.com/office/drawing/2014/main" id="{69C7912B-0A08-F29D-A541-3782FF009F19}"/>
                  </a:ext>
                </a:extLst>
              </p:cNvPr>
              <p:cNvSpPr>
                <a:spLocks/>
              </p:cNvSpPr>
              <p:nvPr/>
            </p:nvSpPr>
            <p:spPr bwMode="auto">
              <a:xfrm>
                <a:off x="7117004" y="685453"/>
                <a:ext cx="147918" cy="16809"/>
              </a:xfrm>
              <a:custGeom>
                <a:avLst/>
                <a:gdLst>
                  <a:gd name="T0" fmla="*/ 0 w 87"/>
                  <a:gd name="T1" fmla="*/ 10 h 10"/>
                  <a:gd name="T2" fmla="*/ 11 w 87"/>
                  <a:gd name="T3" fmla="*/ 0 h 10"/>
                  <a:gd name="T4" fmla="*/ 79 w 87"/>
                  <a:gd name="T5" fmla="*/ 0 h 10"/>
                  <a:gd name="T6" fmla="*/ 84 w 87"/>
                  <a:gd name="T7" fmla="*/ 1 h 10"/>
                  <a:gd name="T8" fmla="*/ 87 w 87"/>
                  <a:gd name="T9" fmla="*/ 5 h 10"/>
                  <a:gd name="T10" fmla="*/ 83 w 87"/>
                  <a:gd name="T11" fmla="*/ 9 h 10"/>
                  <a:gd name="T12" fmla="*/ 80 w 87"/>
                  <a:gd name="T13" fmla="*/ 10 h 10"/>
                  <a:gd name="T14" fmla="*/ 3 w 87"/>
                  <a:gd name="T15" fmla="*/ 10 h 10"/>
                  <a:gd name="T16" fmla="*/ 0 w 8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
                    <a:moveTo>
                      <a:pt x="0" y="10"/>
                    </a:moveTo>
                    <a:cubicBezTo>
                      <a:pt x="2" y="2"/>
                      <a:pt x="5" y="0"/>
                      <a:pt x="11" y="0"/>
                    </a:cubicBezTo>
                    <a:cubicBezTo>
                      <a:pt x="34" y="0"/>
                      <a:pt x="57" y="0"/>
                      <a:pt x="79" y="0"/>
                    </a:cubicBezTo>
                    <a:cubicBezTo>
                      <a:pt x="81" y="0"/>
                      <a:pt x="83" y="0"/>
                      <a:pt x="84" y="1"/>
                    </a:cubicBezTo>
                    <a:cubicBezTo>
                      <a:pt x="86" y="2"/>
                      <a:pt x="87" y="4"/>
                      <a:pt x="87" y="5"/>
                    </a:cubicBezTo>
                    <a:cubicBezTo>
                      <a:pt x="86" y="7"/>
                      <a:pt x="85" y="8"/>
                      <a:pt x="83" y="9"/>
                    </a:cubicBezTo>
                    <a:cubicBezTo>
                      <a:pt x="83" y="10"/>
                      <a:pt x="81" y="10"/>
                      <a:pt x="80" y="10"/>
                    </a:cubicBezTo>
                    <a:cubicBezTo>
                      <a:pt x="54" y="10"/>
                      <a:pt x="29" y="10"/>
                      <a:pt x="3" y="10"/>
                    </a:cubicBezTo>
                    <a:cubicBezTo>
                      <a:pt x="2" y="10"/>
                      <a:pt x="1" y="10"/>
                      <a:pt x="0" y="1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8141F277-FF61-5F60-D26F-726F3BA00853}"/>
                  </a:ext>
                </a:extLst>
              </p:cNvPr>
              <p:cNvSpPr/>
              <p:nvPr/>
            </p:nvSpPr>
            <p:spPr>
              <a:xfrm rot="11668338" flipV="1">
                <a:off x="6726392" y="504693"/>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D5AF919-A491-69F3-C63A-FEA8183B590E}"/>
                  </a:ext>
                </a:extLst>
              </p:cNvPr>
              <p:cNvSpPr/>
              <p:nvPr/>
            </p:nvSpPr>
            <p:spPr>
              <a:xfrm rot="11668338" flipV="1">
                <a:off x="6774334" y="459773"/>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6E426F9-A704-36F7-F800-767092FEFBB7}"/>
                  </a:ext>
                </a:extLst>
              </p:cNvPr>
              <p:cNvSpPr/>
              <p:nvPr/>
            </p:nvSpPr>
            <p:spPr>
              <a:xfrm rot="11668338" flipV="1">
                <a:off x="7096554" y="50746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428AE52-AD2F-66E9-53A6-E37830BF4560}"/>
                  </a:ext>
                </a:extLst>
              </p:cNvPr>
              <p:cNvSpPr/>
              <p:nvPr/>
            </p:nvSpPr>
            <p:spPr>
              <a:xfrm rot="11668338" flipV="1">
                <a:off x="6830806" y="52887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5897DEE-10A7-7493-87A8-96FF5020D5D9}"/>
                  </a:ext>
                </a:extLst>
              </p:cNvPr>
              <p:cNvSpPr/>
              <p:nvPr/>
            </p:nvSpPr>
            <p:spPr>
              <a:xfrm rot="11668338" flipV="1">
                <a:off x="7047465" y="45763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CD551D6C-7AFF-DCFD-4B8B-A4EB442BDC96}"/>
                </a:ext>
              </a:extLst>
            </p:cNvPr>
            <p:cNvGrpSpPr/>
            <p:nvPr/>
          </p:nvGrpSpPr>
          <p:grpSpPr>
            <a:xfrm>
              <a:off x="3385857" y="3411639"/>
              <a:ext cx="242720" cy="457587"/>
              <a:chOff x="7531420" y="343422"/>
              <a:chExt cx="295507" cy="667135"/>
            </a:xfrm>
            <a:solidFill>
              <a:schemeClr val="tx1"/>
            </a:solidFill>
          </p:grpSpPr>
          <p:sp>
            <p:nvSpPr>
              <p:cNvPr id="39" name="Freeform 115">
                <a:extLst>
                  <a:ext uri="{FF2B5EF4-FFF2-40B4-BE49-F238E27FC236}">
                    <a16:creationId xmlns:a16="http://schemas.microsoft.com/office/drawing/2014/main" id="{B7D38212-A3AF-8342-18D1-C7660BFA486B}"/>
                  </a:ext>
                </a:extLst>
              </p:cNvPr>
              <p:cNvSpPr>
                <a:spLocks noEditPoints="1"/>
              </p:cNvSpPr>
              <p:nvPr/>
            </p:nvSpPr>
            <p:spPr bwMode="auto">
              <a:xfrm>
                <a:off x="7531420" y="599645"/>
                <a:ext cx="295507" cy="410912"/>
              </a:xfrm>
              <a:custGeom>
                <a:avLst/>
                <a:gdLst>
                  <a:gd name="T0" fmla="*/ 0 w 222"/>
                  <a:gd name="T1" fmla="*/ 0 h 312"/>
                  <a:gd name="T2" fmla="*/ 222 w 222"/>
                  <a:gd name="T3" fmla="*/ 0 h 312"/>
                  <a:gd name="T4" fmla="*/ 220 w 222"/>
                  <a:gd name="T5" fmla="*/ 22 h 312"/>
                  <a:gd name="T6" fmla="*/ 213 w 222"/>
                  <a:gd name="T7" fmla="*/ 105 h 312"/>
                  <a:gd name="T8" fmla="*/ 205 w 222"/>
                  <a:gd name="T9" fmla="*/ 193 h 312"/>
                  <a:gd name="T10" fmla="*/ 200 w 222"/>
                  <a:gd name="T11" fmla="*/ 250 h 312"/>
                  <a:gd name="T12" fmla="*/ 195 w 222"/>
                  <a:gd name="T13" fmla="*/ 305 h 312"/>
                  <a:gd name="T14" fmla="*/ 188 w 222"/>
                  <a:gd name="T15" fmla="*/ 312 h 312"/>
                  <a:gd name="T16" fmla="*/ 33 w 222"/>
                  <a:gd name="T17" fmla="*/ 311 h 312"/>
                  <a:gd name="T18" fmla="*/ 27 w 222"/>
                  <a:gd name="T19" fmla="*/ 306 h 312"/>
                  <a:gd name="T20" fmla="*/ 22 w 222"/>
                  <a:gd name="T21" fmla="*/ 247 h 312"/>
                  <a:gd name="T22" fmla="*/ 12 w 222"/>
                  <a:gd name="T23" fmla="*/ 135 h 312"/>
                  <a:gd name="T24" fmla="*/ 5 w 222"/>
                  <a:gd name="T25" fmla="*/ 58 h 312"/>
                  <a:gd name="T26" fmla="*/ 0 w 222"/>
                  <a:gd name="T27" fmla="*/ 4 h 312"/>
                  <a:gd name="T28" fmla="*/ 0 w 222"/>
                  <a:gd name="T29" fmla="*/ 0 h 312"/>
                  <a:gd name="T30" fmla="*/ 188 w 222"/>
                  <a:gd name="T31" fmla="*/ 47 h 312"/>
                  <a:gd name="T32" fmla="*/ 182 w 222"/>
                  <a:gd name="T33" fmla="*/ 47 h 312"/>
                  <a:gd name="T34" fmla="*/ 40 w 222"/>
                  <a:gd name="T35" fmla="*/ 47 h 312"/>
                  <a:gd name="T36" fmla="*/ 36 w 222"/>
                  <a:gd name="T37" fmla="*/ 47 h 312"/>
                  <a:gd name="T38" fmla="*/ 34 w 222"/>
                  <a:gd name="T39" fmla="*/ 50 h 312"/>
                  <a:gd name="T40" fmla="*/ 38 w 222"/>
                  <a:gd name="T41" fmla="*/ 99 h 312"/>
                  <a:gd name="T42" fmla="*/ 43 w 222"/>
                  <a:gd name="T43" fmla="*/ 161 h 312"/>
                  <a:gd name="T44" fmla="*/ 46 w 222"/>
                  <a:gd name="T45" fmla="*/ 199 h 312"/>
                  <a:gd name="T46" fmla="*/ 52 w 222"/>
                  <a:gd name="T47" fmla="*/ 258 h 312"/>
                  <a:gd name="T48" fmla="*/ 58 w 222"/>
                  <a:gd name="T49" fmla="*/ 265 h 312"/>
                  <a:gd name="T50" fmla="*/ 164 w 222"/>
                  <a:gd name="T51" fmla="*/ 265 h 312"/>
                  <a:gd name="T52" fmla="*/ 167 w 222"/>
                  <a:gd name="T53" fmla="*/ 265 h 312"/>
                  <a:gd name="T54" fmla="*/ 170 w 222"/>
                  <a:gd name="T55" fmla="*/ 262 h 312"/>
                  <a:gd name="T56" fmla="*/ 173 w 222"/>
                  <a:gd name="T57" fmla="*/ 225 h 312"/>
                  <a:gd name="T58" fmla="*/ 176 w 222"/>
                  <a:gd name="T59" fmla="*/ 187 h 312"/>
                  <a:gd name="T60" fmla="*/ 181 w 222"/>
                  <a:gd name="T61" fmla="*/ 132 h 312"/>
                  <a:gd name="T62" fmla="*/ 187 w 222"/>
                  <a:gd name="T63" fmla="*/ 71 h 312"/>
                  <a:gd name="T64" fmla="*/ 188 w 222"/>
                  <a:gd name="T65" fmla="*/ 4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2" h="312">
                    <a:moveTo>
                      <a:pt x="0" y="0"/>
                    </a:moveTo>
                    <a:cubicBezTo>
                      <a:pt x="74" y="0"/>
                      <a:pt x="148" y="0"/>
                      <a:pt x="222" y="0"/>
                    </a:cubicBezTo>
                    <a:cubicBezTo>
                      <a:pt x="221" y="8"/>
                      <a:pt x="220" y="15"/>
                      <a:pt x="220" y="22"/>
                    </a:cubicBezTo>
                    <a:cubicBezTo>
                      <a:pt x="217" y="50"/>
                      <a:pt x="215" y="77"/>
                      <a:pt x="213" y="105"/>
                    </a:cubicBezTo>
                    <a:cubicBezTo>
                      <a:pt x="210" y="134"/>
                      <a:pt x="207" y="163"/>
                      <a:pt x="205" y="193"/>
                    </a:cubicBezTo>
                    <a:cubicBezTo>
                      <a:pt x="203" y="212"/>
                      <a:pt x="201" y="231"/>
                      <a:pt x="200" y="250"/>
                    </a:cubicBezTo>
                    <a:cubicBezTo>
                      <a:pt x="198" y="269"/>
                      <a:pt x="197" y="287"/>
                      <a:pt x="195" y="305"/>
                    </a:cubicBezTo>
                    <a:cubicBezTo>
                      <a:pt x="195" y="310"/>
                      <a:pt x="193" y="312"/>
                      <a:pt x="188" y="312"/>
                    </a:cubicBezTo>
                    <a:cubicBezTo>
                      <a:pt x="137" y="311"/>
                      <a:pt x="85" y="311"/>
                      <a:pt x="33" y="311"/>
                    </a:cubicBezTo>
                    <a:cubicBezTo>
                      <a:pt x="29" y="311"/>
                      <a:pt x="27" y="311"/>
                      <a:pt x="27" y="306"/>
                    </a:cubicBezTo>
                    <a:cubicBezTo>
                      <a:pt x="25" y="287"/>
                      <a:pt x="23" y="267"/>
                      <a:pt x="22" y="247"/>
                    </a:cubicBezTo>
                    <a:cubicBezTo>
                      <a:pt x="18" y="210"/>
                      <a:pt x="15" y="173"/>
                      <a:pt x="12" y="135"/>
                    </a:cubicBezTo>
                    <a:cubicBezTo>
                      <a:pt x="9" y="110"/>
                      <a:pt x="8" y="84"/>
                      <a:pt x="5" y="58"/>
                    </a:cubicBezTo>
                    <a:cubicBezTo>
                      <a:pt x="4" y="40"/>
                      <a:pt x="2" y="22"/>
                      <a:pt x="0" y="4"/>
                    </a:cubicBezTo>
                    <a:cubicBezTo>
                      <a:pt x="0" y="3"/>
                      <a:pt x="0" y="2"/>
                      <a:pt x="0" y="0"/>
                    </a:cubicBezTo>
                    <a:close/>
                    <a:moveTo>
                      <a:pt x="188" y="47"/>
                    </a:moveTo>
                    <a:cubicBezTo>
                      <a:pt x="186" y="47"/>
                      <a:pt x="184" y="47"/>
                      <a:pt x="182" y="47"/>
                    </a:cubicBezTo>
                    <a:cubicBezTo>
                      <a:pt x="135" y="47"/>
                      <a:pt x="87" y="47"/>
                      <a:pt x="40" y="47"/>
                    </a:cubicBezTo>
                    <a:cubicBezTo>
                      <a:pt x="38" y="47"/>
                      <a:pt x="37" y="46"/>
                      <a:pt x="36" y="47"/>
                    </a:cubicBezTo>
                    <a:cubicBezTo>
                      <a:pt x="35" y="47"/>
                      <a:pt x="34" y="49"/>
                      <a:pt x="34" y="50"/>
                    </a:cubicBezTo>
                    <a:cubicBezTo>
                      <a:pt x="35" y="66"/>
                      <a:pt x="36" y="83"/>
                      <a:pt x="38" y="99"/>
                    </a:cubicBezTo>
                    <a:cubicBezTo>
                      <a:pt x="39" y="120"/>
                      <a:pt x="41" y="140"/>
                      <a:pt x="43" y="161"/>
                    </a:cubicBezTo>
                    <a:cubicBezTo>
                      <a:pt x="44" y="174"/>
                      <a:pt x="45" y="186"/>
                      <a:pt x="46" y="199"/>
                    </a:cubicBezTo>
                    <a:cubicBezTo>
                      <a:pt x="48" y="219"/>
                      <a:pt x="50" y="239"/>
                      <a:pt x="52" y="258"/>
                    </a:cubicBezTo>
                    <a:cubicBezTo>
                      <a:pt x="52" y="265"/>
                      <a:pt x="52" y="265"/>
                      <a:pt x="58" y="265"/>
                    </a:cubicBezTo>
                    <a:cubicBezTo>
                      <a:pt x="93" y="265"/>
                      <a:pt x="128" y="265"/>
                      <a:pt x="164" y="265"/>
                    </a:cubicBezTo>
                    <a:cubicBezTo>
                      <a:pt x="165" y="265"/>
                      <a:pt x="166" y="265"/>
                      <a:pt x="167" y="265"/>
                    </a:cubicBezTo>
                    <a:cubicBezTo>
                      <a:pt x="168" y="264"/>
                      <a:pt x="169" y="263"/>
                      <a:pt x="170" y="262"/>
                    </a:cubicBezTo>
                    <a:cubicBezTo>
                      <a:pt x="171" y="249"/>
                      <a:pt x="172" y="237"/>
                      <a:pt x="173" y="225"/>
                    </a:cubicBezTo>
                    <a:cubicBezTo>
                      <a:pt x="174" y="212"/>
                      <a:pt x="175" y="200"/>
                      <a:pt x="176" y="187"/>
                    </a:cubicBezTo>
                    <a:cubicBezTo>
                      <a:pt x="178" y="169"/>
                      <a:pt x="179" y="151"/>
                      <a:pt x="181" y="132"/>
                    </a:cubicBezTo>
                    <a:cubicBezTo>
                      <a:pt x="183" y="112"/>
                      <a:pt x="185" y="91"/>
                      <a:pt x="187" y="71"/>
                    </a:cubicBezTo>
                    <a:cubicBezTo>
                      <a:pt x="187" y="63"/>
                      <a:pt x="188" y="55"/>
                      <a:pt x="18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17">
                <a:extLst>
                  <a:ext uri="{FF2B5EF4-FFF2-40B4-BE49-F238E27FC236}">
                    <a16:creationId xmlns:a16="http://schemas.microsoft.com/office/drawing/2014/main" id="{9E32ACCE-A8F0-9838-E6D8-910D28000924}"/>
                  </a:ext>
                </a:extLst>
              </p:cNvPr>
              <p:cNvSpPr>
                <a:spLocks/>
              </p:cNvSpPr>
              <p:nvPr/>
            </p:nvSpPr>
            <p:spPr bwMode="auto">
              <a:xfrm>
                <a:off x="7531420" y="575165"/>
                <a:ext cx="295507" cy="17486"/>
              </a:xfrm>
              <a:custGeom>
                <a:avLst/>
                <a:gdLst>
                  <a:gd name="T0" fmla="*/ 111 w 222"/>
                  <a:gd name="T1" fmla="*/ 0 h 13"/>
                  <a:gd name="T2" fmla="*/ 212 w 222"/>
                  <a:gd name="T3" fmla="*/ 0 h 13"/>
                  <a:gd name="T4" fmla="*/ 219 w 222"/>
                  <a:gd name="T5" fmla="*/ 1 h 13"/>
                  <a:gd name="T6" fmla="*/ 221 w 222"/>
                  <a:gd name="T7" fmla="*/ 8 h 13"/>
                  <a:gd name="T8" fmla="*/ 216 w 222"/>
                  <a:gd name="T9" fmla="*/ 12 h 13"/>
                  <a:gd name="T10" fmla="*/ 212 w 222"/>
                  <a:gd name="T11" fmla="*/ 12 h 13"/>
                  <a:gd name="T12" fmla="*/ 10 w 222"/>
                  <a:gd name="T13" fmla="*/ 12 h 13"/>
                  <a:gd name="T14" fmla="*/ 0 w 222"/>
                  <a:gd name="T15" fmla="*/ 6 h 13"/>
                  <a:gd name="T16" fmla="*/ 10 w 222"/>
                  <a:gd name="T17" fmla="*/ 0 h 13"/>
                  <a:gd name="T18" fmla="*/ 111 w 22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13">
                    <a:moveTo>
                      <a:pt x="111" y="0"/>
                    </a:moveTo>
                    <a:cubicBezTo>
                      <a:pt x="145" y="0"/>
                      <a:pt x="179" y="0"/>
                      <a:pt x="212" y="0"/>
                    </a:cubicBezTo>
                    <a:cubicBezTo>
                      <a:pt x="215" y="0"/>
                      <a:pt x="217" y="0"/>
                      <a:pt x="219" y="1"/>
                    </a:cubicBezTo>
                    <a:cubicBezTo>
                      <a:pt x="220" y="3"/>
                      <a:pt x="222" y="6"/>
                      <a:pt x="221" y="8"/>
                    </a:cubicBezTo>
                    <a:cubicBezTo>
                      <a:pt x="221" y="9"/>
                      <a:pt x="218" y="11"/>
                      <a:pt x="216" y="12"/>
                    </a:cubicBezTo>
                    <a:cubicBezTo>
                      <a:pt x="215" y="13"/>
                      <a:pt x="213" y="12"/>
                      <a:pt x="212" y="12"/>
                    </a:cubicBezTo>
                    <a:cubicBezTo>
                      <a:pt x="144" y="12"/>
                      <a:pt x="77" y="12"/>
                      <a:pt x="10" y="12"/>
                    </a:cubicBezTo>
                    <a:cubicBezTo>
                      <a:pt x="3" y="12"/>
                      <a:pt x="0" y="10"/>
                      <a:pt x="0" y="6"/>
                    </a:cubicBezTo>
                    <a:cubicBezTo>
                      <a:pt x="0" y="2"/>
                      <a:pt x="4" y="0"/>
                      <a:pt x="10" y="0"/>
                    </a:cubicBezTo>
                    <a:cubicBezTo>
                      <a:pt x="44" y="0"/>
                      <a:pt x="77" y="0"/>
                      <a:pt x="1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41" name="Straight Connector 40">
                <a:extLst>
                  <a:ext uri="{FF2B5EF4-FFF2-40B4-BE49-F238E27FC236}">
                    <a16:creationId xmlns:a16="http://schemas.microsoft.com/office/drawing/2014/main" id="{38A3E8D1-CC9A-D588-B65C-0696AFED4E0D}"/>
                  </a:ext>
                </a:extLst>
              </p:cNvPr>
              <p:cNvCxnSpPr/>
              <p:nvPr/>
            </p:nvCxnSpPr>
            <p:spPr>
              <a:xfrm>
                <a:off x="7602658" y="555400"/>
                <a:ext cx="156953" cy="0"/>
              </a:xfrm>
              <a:prstGeom prst="line">
                <a:avLst/>
              </a:prstGeom>
              <a:grpFill/>
              <a:ln w="222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F8A29764-58F5-F366-0A99-97DFFA316A7C}"/>
                  </a:ext>
                </a:extLst>
              </p:cNvPr>
              <p:cNvSpPr/>
              <p:nvPr/>
            </p:nvSpPr>
            <p:spPr>
              <a:xfrm>
                <a:off x="7678445" y="343422"/>
                <a:ext cx="61913" cy="209550"/>
              </a:xfrm>
              <a:custGeom>
                <a:avLst/>
                <a:gdLst>
                  <a:gd name="connsiteX0" fmla="*/ 0 w 61913"/>
                  <a:gd name="connsiteY0" fmla="*/ 209550 h 209550"/>
                  <a:gd name="connsiteX1" fmla="*/ 0 w 61913"/>
                  <a:gd name="connsiteY1" fmla="*/ 73819 h 209550"/>
                  <a:gd name="connsiteX2" fmla="*/ 61913 w 61913"/>
                  <a:gd name="connsiteY2" fmla="*/ 0 h 209550"/>
                </a:gdLst>
                <a:ahLst/>
                <a:cxnLst>
                  <a:cxn ang="0">
                    <a:pos x="connsiteX0" y="connsiteY0"/>
                  </a:cxn>
                  <a:cxn ang="0">
                    <a:pos x="connsiteX1" y="connsiteY1"/>
                  </a:cxn>
                  <a:cxn ang="0">
                    <a:pos x="connsiteX2" y="connsiteY2"/>
                  </a:cxn>
                </a:cxnLst>
                <a:rect l="l" t="t" r="r" b="b"/>
                <a:pathLst>
                  <a:path w="61913" h="209550">
                    <a:moveTo>
                      <a:pt x="0" y="209550"/>
                    </a:moveTo>
                    <a:lnTo>
                      <a:pt x="0" y="73819"/>
                    </a:lnTo>
                    <a:lnTo>
                      <a:pt x="61913" y="0"/>
                    </a:lnTo>
                  </a:path>
                </a:pathLst>
              </a:custGeom>
              <a:grp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F2481833-35A4-DFAD-8D84-A5A000D53A31}"/>
                </a:ext>
              </a:extLst>
            </p:cNvPr>
            <p:cNvGrpSpPr/>
            <p:nvPr/>
          </p:nvGrpSpPr>
          <p:grpSpPr>
            <a:xfrm>
              <a:off x="2737375" y="2832442"/>
              <a:ext cx="297170" cy="327970"/>
              <a:chOff x="4684713" y="963613"/>
              <a:chExt cx="1393825" cy="1538288"/>
            </a:xfrm>
          </p:grpSpPr>
          <p:sp>
            <p:nvSpPr>
              <p:cNvPr id="57" name="Freeform 92">
                <a:extLst>
                  <a:ext uri="{FF2B5EF4-FFF2-40B4-BE49-F238E27FC236}">
                    <a16:creationId xmlns:a16="http://schemas.microsoft.com/office/drawing/2014/main" id="{0D292C45-CF68-A4B6-DC1D-2883C84B393A}"/>
                  </a:ext>
                </a:extLst>
              </p:cNvPr>
              <p:cNvSpPr>
                <a:spLocks noEditPoints="1"/>
              </p:cNvSpPr>
              <p:nvPr/>
            </p:nvSpPr>
            <p:spPr bwMode="auto">
              <a:xfrm>
                <a:off x="5348288" y="1177926"/>
                <a:ext cx="166688" cy="360363"/>
              </a:xfrm>
              <a:custGeom>
                <a:avLst/>
                <a:gdLst>
                  <a:gd name="T0" fmla="*/ 24 w 70"/>
                  <a:gd name="T1" fmla="*/ 150 h 150"/>
                  <a:gd name="T2" fmla="*/ 46 w 70"/>
                  <a:gd name="T3" fmla="*/ 37 h 150"/>
                  <a:gd name="T4" fmla="*/ 70 w 70"/>
                  <a:gd name="T5" fmla="*/ 18 h 150"/>
                  <a:gd name="T6" fmla="*/ 26 w 70"/>
                  <a:gd name="T7" fmla="*/ 0 h 150"/>
                  <a:gd name="T8" fmla="*/ 8 w 70"/>
                  <a:gd name="T9" fmla="*/ 108 h 150"/>
                  <a:gd name="T10" fmla="*/ 24 w 70"/>
                  <a:gd name="T11" fmla="*/ 150 h 150"/>
                  <a:gd name="T12" fmla="*/ 24 w 70"/>
                  <a:gd name="T13" fmla="*/ 150 h 150"/>
                  <a:gd name="T14" fmla="*/ 24 w 70"/>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50">
                    <a:moveTo>
                      <a:pt x="24" y="150"/>
                    </a:moveTo>
                    <a:cubicBezTo>
                      <a:pt x="10" y="112"/>
                      <a:pt x="19" y="67"/>
                      <a:pt x="46" y="37"/>
                    </a:cubicBezTo>
                    <a:cubicBezTo>
                      <a:pt x="53" y="30"/>
                      <a:pt x="61" y="23"/>
                      <a:pt x="70" y="18"/>
                    </a:cubicBezTo>
                    <a:cubicBezTo>
                      <a:pt x="26" y="0"/>
                      <a:pt x="26" y="0"/>
                      <a:pt x="26" y="0"/>
                    </a:cubicBezTo>
                    <a:cubicBezTo>
                      <a:pt x="7" y="32"/>
                      <a:pt x="0" y="72"/>
                      <a:pt x="8" y="108"/>
                    </a:cubicBezTo>
                    <a:cubicBezTo>
                      <a:pt x="12" y="123"/>
                      <a:pt x="17" y="137"/>
                      <a:pt x="24" y="150"/>
                    </a:cubicBezTo>
                    <a:close/>
                    <a:moveTo>
                      <a:pt x="24" y="150"/>
                    </a:moveTo>
                    <a:cubicBezTo>
                      <a:pt x="24" y="150"/>
                      <a:pt x="24" y="150"/>
                      <a:pt x="24" y="150"/>
                    </a:cubicBezTo>
                  </a:path>
                </a:pathLst>
              </a:custGeom>
              <a:solidFill>
                <a:srgbClr val="775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93">
                <a:extLst>
                  <a:ext uri="{FF2B5EF4-FFF2-40B4-BE49-F238E27FC236}">
                    <a16:creationId xmlns:a16="http://schemas.microsoft.com/office/drawing/2014/main" id="{A3E64AF0-A3AB-460F-8441-9BD54EB8EF12}"/>
                  </a:ext>
                </a:extLst>
              </p:cNvPr>
              <p:cNvSpPr>
                <a:spLocks noEditPoints="1"/>
              </p:cNvSpPr>
              <p:nvPr/>
            </p:nvSpPr>
            <p:spPr bwMode="auto">
              <a:xfrm>
                <a:off x="4684713" y="963613"/>
                <a:ext cx="646113" cy="411163"/>
              </a:xfrm>
              <a:custGeom>
                <a:avLst/>
                <a:gdLst>
                  <a:gd name="T0" fmla="*/ 269 w 270"/>
                  <a:gd name="T1" fmla="*/ 163 h 172"/>
                  <a:gd name="T2" fmla="*/ 158 w 270"/>
                  <a:gd name="T3" fmla="*/ 162 h 172"/>
                  <a:gd name="T4" fmla="*/ 59 w 270"/>
                  <a:gd name="T5" fmla="*/ 107 h 172"/>
                  <a:gd name="T6" fmla="*/ 0 w 270"/>
                  <a:gd name="T7" fmla="*/ 12 h 172"/>
                  <a:gd name="T8" fmla="*/ 135 w 270"/>
                  <a:gd name="T9" fmla="*/ 10 h 172"/>
                  <a:gd name="T10" fmla="*/ 209 w 270"/>
                  <a:gd name="T11" fmla="*/ 43 h 172"/>
                  <a:gd name="T12" fmla="*/ 259 w 270"/>
                  <a:gd name="T13" fmla="*/ 105 h 172"/>
                  <a:gd name="T14" fmla="*/ 269 w 270"/>
                  <a:gd name="T15" fmla="*/ 163 h 172"/>
                  <a:gd name="T16" fmla="*/ 269 w 270"/>
                  <a:gd name="T17" fmla="*/ 163 h 172"/>
                  <a:gd name="T18" fmla="*/ 269 w 270"/>
                  <a:gd name="T19" fmla="*/ 1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72">
                    <a:moveTo>
                      <a:pt x="269" y="163"/>
                    </a:moveTo>
                    <a:cubicBezTo>
                      <a:pt x="233" y="172"/>
                      <a:pt x="194" y="171"/>
                      <a:pt x="158" y="162"/>
                    </a:cubicBezTo>
                    <a:cubicBezTo>
                      <a:pt x="121" y="152"/>
                      <a:pt x="87" y="133"/>
                      <a:pt x="59" y="107"/>
                    </a:cubicBezTo>
                    <a:cubicBezTo>
                      <a:pt x="32" y="81"/>
                      <a:pt x="11" y="48"/>
                      <a:pt x="0" y="12"/>
                    </a:cubicBezTo>
                    <a:cubicBezTo>
                      <a:pt x="44" y="0"/>
                      <a:pt x="91" y="0"/>
                      <a:pt x="135" y="10"/>
                    </a:cubicBezTo>
                    <a:cubicBezTo>
                      <a:pt x="161" y="17"/>
                      <a:pt x="187" y="27"/>
                      <a:pt x="209" y="43"/>
                    </a:cubicBezTo>
                    <a:cubicBezTo>
                      <a:pt x="231" y="59"/>
                      <a:pt x="249" y="80"/>
                      <a:pt x="259" y="105"/>
                    </a:cubicBezTo>
                    <a:cubicBezTo>
                      <a:pt x="267" y="123"/>
                      <a:pt x="270" y="143"/>
                      <a:pt x="269" y="163"/>
                    </a:cubicBezTo>
                    <a:close/>
                    <a:moveTo>
                      <a:pt x="269" y="163"/>
                    </a:moveTo>
                    <a:cubicBezTo>
                      <a:pt x="269" y="163"/>
                      <a:pt x="269" y="163"/>
                      <a:pt x="269" y="163"/>
                    </a:cubicBezTo>
                  </a:path>
                </a:pathLst>
              </a:custGeom>
              <a:solidFill>
                <a:srgbClr val="76A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94">
                <a:extLst>
                  <a:ext uri="{FF2B5EF4-FFF2-40B4-BE49-F238E27FC236}">
                    <a16:creationId xmlns:a16="http://schemas.microsoft.com/office/drawing/2014/main" id="{E9F5EB2C-3352-0BA1-C71F-F2C85EBF6E4B}"/>
                  </a:ext>
                </a:extLst>
              </p:cNvPr>
              <p:cNvSpPr>
                <a:spLocks noEditPoints="1"/>
              </p:cNvSpPr>
              <p:nvPr/>
            </p:nvSpPr>
            <p:spPr bwMode="auto">
              <a:xfrm>
                <a:off x="4732338" y="1439863"/>
                <a:ext cx="1346200" cy="1062038"/>
              </a:xfrm>
              <a:custGeom>
                <a:avLst/>
                <a:gdLst>
                  <a:gd name="T0" fmla="*/ 154 w 562"/>
                  <a:gd name="T1" fmla="*/ 4 h 444"/>
                  <a:gd name="T2" fmla="*/ 98 w 562"/>
                  <a:gd name="T3" fmla="*/ 17 h 444"/>
                  <a:gd name="T4" fmla="*/ 35 w 562"/>
                  <a:gd name="T5" fmla="*/ 72 h 444"/>
                  <a:gd name="T6" fmla="*/ 7 w 562"/>
                  <a:gd name="T7" fmla="*/ 150 h 444"/>
                  <a:gd name="T8" fmla="*/ 32 w 562"/>
                  <a:gd name="T9" fmla="*/ 293 h 444"/>
                  <a:gd name="T10" fmla="*/ 145 w 562"/>
                  <a:gd name="T11" fmla="*/ 414 h 444"/>
                  <a:gd name="T12" fmla="*/ 240 w 562"/>
                  <a:gd name="T13" fmla="*/ 441 h 444"/>
                  <a:gd name="T14" fmla="*/ 281 w 562"/>
                  <a:gd name="T15" fmla="*/ 429 h 444"/>
                  <a:gd name="T16" fmla="*/ 322 w 562"/>
                  <a:gd name="T17" fmla="*/ 441 h 444"/>
                  <a:gd name="T18" fmla="*/ 418 w 562"/>
                  <a:gd name="T19" fmla="*/ 414 h 444"/>
                  <a:gd name="T20" fmla="*/ 530 w 562"/>
                  <a:gd name="T21" fmla="*/ 293 h 444"/>
                  <a:gd name="T22" fmla="*/ 556 w 562"/>
                  <a:gd name="T23" fmla="*/ 150 h 444"/>
                  <a:gd name="T24" fmla="*/ 527 w 562"/>
                  <a:gd name="T25" fmla="*/ 72 h 444"/>
                  <a:gd name="T26" fmla="*/ 464 w 562"/>
                  <a:gd name="T27" fmla="*/ 17 h 444"/>
                  <a:gd name="T28" fmla="*/ 352 w 562"/>
                  <a:gd name="T29" fmla="*/ 13 h 444"/>
                  <a:gd name="T30" fmla="*/ 281 w 562"/>
                  <a:gd name="T31" fmla="*/ 58 h 444"/>
                  <a:gd name="T32" fmla="*/ 211 w 562"/>
                  <a:gd name="T33" fmla="*/ 13 h 444"/>
                  <a:gd name="T34" fmla="*/ 154 w 562"/>
                  <a:gd name="T35" fmla="*/ 4 h 444"/>
                  <a:gd name="T36" fmla="*/ 154 w 562"/>
                  <a:gd name="T37" fmla="*/ 4 h 444"/>
                  <a:gd name="T38" fmla="*/ 154 w 562"/>
                  <a:gd name="T39" fmla="*/ 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2" h="444">
                    <a:moveTo>
                      <a:pt x="154" y="4"/>
                    </a:moveTo>
                    <a:cubicBezTo>
                      <a:pt x="135" y="5"/>
                      <a:pt x="116" y="9"/>
                      <a:pt x="98" y="17"/>
                    </a:cubicBezTo>
                    <a:cubicBezTo>
                      <a:pt x="73" y="28"/>
                      <a:pt x="51" y="48"/>
                      <a:pt x="35" y="72"/>
                    </a:cubicBezTo>
                    <a:cubicBezTo>
                      <a:pt x="20" y="95"/>
                      <a:pt x="11" y="122"/>
                      <a:pt x="7" y="150"/>
                    </a:cubicBezTo>
                    <a:cubicBezTo>
                      <a:pt x="0" y="199"/>
                      <a:pt x="11" y="249"/>
                      <a:pt x="32" y="293"/>
                    </a:cubicBezTo>
                    <a:cubicBezTo>
                      <a:pt x="57" y="343"/>
                      <a:pt x="97" y="385"/>
                      <a:pt x="145" y="414"/>
                    </a:cubicBezTo>
                    <a:cubicBezTo>
                      <a:pt x="174" y="431"/>
                      <a:pt x="207" y="444"/>
                      <a:pt x="240" y="441"/>
                    </a:cubicBezTo>
                    <a:cubicBezTo>
                      <a:pt x="255" y="440"/>
                      <a:pt x="269" y="436"/>
                      <a:pt x="281" y="429"/>
                    </a:cubicBezTo>
                    <a:cubicBezTo>
                      <a:pt x="294" y="436"/>
                      <a:pt x="308" y="440"/>
                      <a:pt x="322" y="441"/>
                    </a:cubicBezTo>
                    <a:cubicBezTo>
                      <a:pt x="356" y="444"/>
                      <a:pt x="389" y="431"/>
                      <a:pt x="418" y="414"/>
                    </a:cubicBezTo>
                    <a:cubicBezTo>
                      <a:pt x="465" y="385"/>
                      <a:pt x="505" y="343"/>
                      <a:pt x="530" y="293"/>
                    </a:cubicBezTo>
                    <a:cubicBezTo>
                      <a:pt x="552" y="249"/>
                      <a:pt x="562" y="199"/>
                      <a:pt x="556" y="150"/>
                    </a:cubicBezTo>
                    <a:cubicBezTo>
                      <a:pt x="552" y="122"/>
                      <a:pt x="542" y="95"/>
                      <a:pt x="527" y="72"/>
                    </a:cubicBezTo>
                    <a:cubicBezTo>
                      <a:pt x="512" y="48"/>
                      <a:pt x="490" y="28"/>
                      <a:pt x="464" y="17"/>
                    </a:cubicBezTo>
                    <a:cubicBezTo>
                      <a:pt x="429" y="1"/>
                      <a:pt x="388" y="0"/>
                      <a:pt x="352" y="13"/>
                    </a:cubicBezTo>
                    <a:cubicBezTo>
                      <a:pt x="325" y="22"/>
                      <a:pt x="301" y="37"/>
                      <a:pt x="281" y="58"/>
                    </a:cubicBezTo>
                    <a:cubicBezTo>
                      <a:pt x="262" y="37"/>
                      <a:pt x="237" y="21"/>
                      <a:pt x="211" y="13"/>
                    </a:cubicBezTo>
                    <a:cubicBezTo>
                      <a:pt x="192" y="6"/>
                      <a:pt x="173" y="3"/>
                      <a:pt x="154" y="4"/>
                    </a:cubicBezTo>
                    <a:close/>
                    <a:moveTo>
                      <a:pt x="154" y="4"/>
                    </a:moveTo>
                    <a:cubicBezTo>
                      <a:pt x="154" y="4"/>
                      <a:pt x="154" y="4"/>
                      <a:pt x="154" y="4"/>
                    </a:cubicBezTo>
                  </a:path>
                </a:pathLst>
              </a:custGeom>
              <a:solidFill>
                <a:srgbClr val="A7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95">
                <a:extLst>
                  <a:ext uri="{FF2B5EF4-FFF2-40B4-BE49-F238E27FC236}">
                    <a16:creationId xmlns:a16="http://schemas.microsoft.com/office/drawing/2014/main" id="{BB55591A-8117-62B0-37AE-2DEE3E294AA6}"/>
                  </a:ext>
                </a:extLst>
              </p:cNvPr>
              <p:cNvSpPr>
                <a:spLocks/>
              </p:cNvSpPr>
              <p:nvPr/>
            </p:nvSpPr>
            <p:spPr bwMode="auto">
              <a:xfrm>
                <a:off x="4783138" y="1489076"/>
                <a:ext cx="344488" cy="620713"/>
              </a:xfrm>
              <a:custGeom>
                <a:avLst/>
                <a:gdLst>
                  <a:gd name="T0" fmla="*/ 144 w 144"/>
                  <a:gd name="T1" fmla="*/ 0 h 259"/>
                  <a:gd name="T2" fmla="*/ 46 w 144"/>
                  <a:gd name="T3" fmla="*/ 47 h 259"/>
                  <a:gd name="T4" fmla="*/ 2 w 144"/>
                  <a:gd name="T5" fmla="*/ 147 h 259"/>
                  <a:gd name="T6" fmla="*/ 43 w 144"/>
                  <a:gd name="T7" fmla="*/ 259 h 259"/>
                  <a:gd name="T8" fmla="*/ 55 w 144"/>
                  <a:gd name="T9" fmla="*/ 75 h 259"/>
                  <a:gd name="T10" fmla="*/ 144 w 144"/>
                  <a:gd name="T11" fmla="*/ 0 h 259"/>
                </a:gdLst>
                <a:ahLst/>
                <a:cxnLst>
                  <a:cxn ang="0">
                    <a:pos x="T0" y="T1"/>
                  </a:cxn>
                  <a:cxn ang="0">
                    <a:pos x="T2" y="T3"/>
                  </a:cxn>
                  <a:cxn ang="0">
                    <a:pos x="T4" y="T5"/>
                  </a:cxn>
                  <a:cxn ang="0">
                    <a:pos x="T6" y="T7"/>
                  </a:cxn>
                  <a:cxn ang="0">
                    <a:pos x="T8" y="T9"/>
                  </a:cxn>
                  <a:cxn ang="0">
                    <a:pos x="T10" y="T11"/>
                  </a:cxn>
                </a:cxnLst>
                <a:rect l="0" t="0" r="r" b="b"/>
                <a:pathLst>
                  <a:path w="144" h="259">
                    <a:moveTo>
                      <a:pt x="144" y="0"/>
                    </a:moveTo>
                    <a:cubicBezTo>
                      <a:pt x="107" y="3"/>
                      <a:pt x="72" y="20"/>
                      <a:pt x="46" y="47"/>
                    </a:cubicBezTo>
                    <a:cubicBezTo>
                      <a:pt x="20" y="73"/>
                      <a:pt x="4" y="110"/>
                      <a:pt x="2" y="147"/>
                    </a:cubicBezTo>
                    <a:cubicBezTo>
                      <a:pt x="0" y="188"/>
                      <a:pt x="15" y="229"/>
                      <a:pt x="43" y="259"/>
                    </a:cubicBezTo>
                    <a:cubicBezTo>
                      <a:pt x="16" y="201"/>
                      <a:pt x="21" y="129"/>
                      <a:pt x="55" y="75"/>
                    </a:cubicBezTo>
                    <a:cubicBezTo>
                      <a:pt x="76" y="41"/>
                      <a:pt x="108" y="15"/>
                      <a:pt x="1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1" name="Picture 60">
              <a:extLst>
                <a:ext uri="{FF2B5EF4-FFF2-40B4-BE49-F238E27FC236}">
                  <a16:creationId xmlns:a16="http://schemas.microsoft.com/office/drawing/2014/main" id="{ADF98D55-4ACD-9B47-80E1-D2DF56512DB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606134" y="3473959"/>
              <a:ext cx="708250" cy="332946"/>
            </a:xfrm>
            <a:prstGeom prst="rect">
              <a:avLst/>
            </a:prstGeom>
          </p:spPr>
        </p:pic>
        <p:grpSp>
          <p:nvGrpSpPr>
            <p:cNvPr id="64" name="Group 4">
              <a:extLst>
                <a:ext uri="{FF2B5EF4-FFF2-40B4-BE49-F238E27FC236}">
                  <a16:creationId xmlns:a16="http://schemas.microsoft.com/office/drawing/2014/main" id="{0D74B7E4-76F0-5B0E-4197-913B2D5F437D}"/>
                </a:ext>
              </a:extLst>
            </p:cNvPr>
            <p:cNvGrpSpPr>
              <a:grpSpLocks noChangeAspect="1"/>
            </p:cNvGrpSpPr>
            <p:nvPr/>
          </p:nvGrpSpPr>
          <p:grpSpPr bwMode="auto">
            <a:xfrm>
              <a:off x="3124014" y="4050381"/>
              <a:ext cx="560462" cy="516760"/>
              <a:chOff x="-5" y="54"/>
              <a:chExt cx="1757" cy="1620"/>
            </a:xfrm>
          </p:grpSpPr>
          <p:sp>
            <p:nvSpPr>
              <p:cNvPr id="65" name="Freeform 5">
                <a:extLst>
                  <a:ext uri="{FF2B5EF4-FFF2-40B4-BE49-F238E27FC236}">
                    <a16:creationId xmlns:a16="http://schemas.microsoft.com/office/drawing/2014/main" id="{77ED45DD-882A-8A94-D412-B1341021D50A}"/>
                  </a:ext>
                </a:extLst>
              </p:cNvPr>
              <p:cNvSpPr>
                <a:spLocks/>
              </p:cNvSpPr>
              <p:nvPr/>
            </p:nvSpPr>
            <p:spPr bwMode="auto">
              <a:xfrm>
                <a:off x="371" y="832"/>
                <a:ext cx="1336" cy="807"/>
              </a:xfrm>
              <a:custGeom>
                <a:avLst/>
                <a:gdLst>
                  <a:gd name="T0" fmla="*/ 65 w 1076"/>
                  <a:gd name="T1" fmla="*/ 650 h 650"/>
                  <a:gd name="T2" fmla="*/ 18 w 1076"/>
                  <a:gd name="T3" fmla="*/ 619 h 650"/>
                  <a:gd name="T4" fmla="*/ 70 w 1076"/>
                  <a:gd name="T5" fmla="*/ 434 h 650"/>
                  <a:gd name="T6" fmla="*/ 123 w 1076"/>
                  <a:gd name="T7" fmla="*/ 335 h 650"/>
                  <a:gd name="T8" fmla="*/ 227 w 1076"/>
                  <a:gd name="T9" fmla="*/ 164 h 650"/>
                  <a:gd name="T10" fmla="*/ 664 w 1076"/>
                  <a:gd name="T11" fmla="*/ 1 h 650"/>
                  <a:gd name="T12" fmla="*/ 701 w 1076"/>
                  <a:gd name="T13" fmla="*/ 0 h 650"/>
                  <a:gd name="T14" fmla="*/ 928 w 1076"/>
                  <a:gd name="T15" fmla="*/ 24 h 650"/>
                  <a:gd name="T16" fmla="*/ 1058 w 1076"/>
                  <a:gd name="T17" fmla="*/ 73 h 650"/>
                  <a:gd name="T18" fmla="*/ 1060 w 1076"/>
                  <a:gd name="T19" fmla="*/ 177 h 650"/>
                  <a:gd name="T20" fmla="*/ 936 w 1076"/>
                  <a:gd name="T21" fmla="*/ 267 h 650"/>
                  <a:gd name="T22" fmla="*/ 707 w 1076"/>
                  <a:gd name="T23" fmla="*/ 467 h 650"/>
                  <a:gd name="T24" fmla="*/ 676 w 1076"/>
                  <a:gd name="T25" fmla="*/ 525 h 650"/>
                  <a:gd name="T26" fmla="*/ 392 w 1076"/>
                  <a:gd name="T27" fmla="*/ 599 h 650"/>
                  <a:gd name="T28" fmla="*/ 112 w 1076"/>
                  <a:gd name="T29" fmla="*/ 642 h 650"/>
                  <a:gd name="T30" fmla="*/ 65 w 1076"/>
                  <a:gd name="T31" fmla="*/ 650 h 650"/>
                  <a:gd name="T32" fmla="*/ 65 w 1076"/>
                  <a:gd name="T33"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6" h="650">
                    <a:moveTo>
                      <a:pt x="65" y="650"/>
                    </a:moveTo>
                    <a:cubicBezTo>
                      <a:pt x="32" y="650"/>
                      <a:pt x="23" y="634"/>
                      <a:pt x="18" y="619"/>
                    </a:cubicBezTo>
                    <a:cubicBezTo>
                      <a:pt x="0" y="559"/>
                      <a:pt x="51" y="446"/>
                      <a:pt x="70" y="434"/>
                    </a:cubicBezTo>
                    <a:cubicBezTo>
                      <a:pt x="94" y="418"/>
                      <a:pt x="107" y="382"/>
                      <a:pt x="123" y="335"/>
                    </a:cubicBezTo>
                    <a:cubicBezTo>
                      <a:pt x="145" y="275"/>
                      <a:pt x="171" y="200"/>
                      <a:pt x="227" y="164"/>
                    </a:cubicBezTo>
                    <a:cubicBezTo>
                      <a:pt x="321" y="103"/>
                      <a:pt x="525" y="9"/>
                      <a:pt x="664" y="1"/>
                    </a:cubicBezTo>
                    <a:cubicBezTo>
                      <a:pt x="675" y="0"/>
                      <a:pt x="688" y="0"/>
                      <a:pt x="701" y="0"/>
                    </a:cubicBezTo>
                    <a:cubicBezTo>
                      <a:pt x="770" y="0"/>
                      <a:pt x="857" y="9"/>
                      <a:pt x="928" y="24"/>
                    </a:cubicBezTo>
                    <a:cubicBezTo>
                      <a:pt x="1020" y="43"/>
                      <a:pt x="1053" y="64"/>
                      <a:pt x="1058" y="73"/>
                    </a:cubicBezTo>
                    <a:cubicBezTo>
                      <a:pt x="1070" y="98"/>
                      <a:pt x="1076" y="140"/>
                      <a:pt x="1060" y="177"/>
                    </a:cubicBezTo>
                    <a:cubicBezTo>
                      <a:pt x="1041" y="220"/>
                      <a:pt x="1000" y="250"/>
                      <a:pt x="936" y="267"/>
                    </a:cubicBezTo>
                    <a:cubicBezTo>
                      <a:pt x="790" y="307"/>
                      <a:pt x="750" y="385"/>
                      <a:pt x="707" y="467"/>
                    </a:cubicBezTo>
                    <a:cubicBezTo>
                      <a:pt x="697" y="486"/>
                      <a:pt x="687" y="505"/>
                      <a:pt x="676" y="525"/>
                    </a:cubicBezTo>
                    <a:cubicBezTo>
                      <a:pt x="645" y="576"/>
                      <a:pt x="522" y="587"/>
                      <a:pt x="392" y="599"/>
                    </a:cubicBezTo>
                    <a:cubicBezTo>
                      <a:pt x="297" y="608"/>
                      <a:pt x="199" y="617"/>
                      <a:pt x="112" y="642"/>
                    </a:cubicBezTo>
                    <a:cubicBezTo>
                      <a:pt x="94" y="647"/>
                      <a:pt x="78" y="650"/>
                      <a:pt x="65" y="650"/>
                    </a:cubicBezTo>
                    <a:cubicBezTo>
                      <a:pt x="65" y="650"/>
                      <a:pt x="65" y="650"/>
                      <a:pt x="65" y="650"/>
                    </a:cubicBezTo>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66" name="Freeform 6">
                <a:extLst>
                  <a:ext uri="{FF2B5EF4-FFF2-40B4-BE49-F238E27FC236}">
                    <a16:creationId xmlns:a16="http://schemas.microsoft.com/office/drawing/2014/main" id="{433B017C-53B6-5799-D4AB-D319428C83CC}"/>
                  </a:ext>
                </a:extLst>
              </p:cNvPr>
              <p:cNvSpPr>
                <a:spLocks noEditPoints="1"/>
              </p:cNvSpPr>
              <p:nvPr/>
            </p:nvSpPr>
            <p:spPr bwMode="auto">
              <a:xfrm>
                <a:off x="279" y="802"/>
                <a:ext cx="1473" cy="867"/>
              </a:xfrm>
              <a:custGeom>
                <a:avLst/>
                <a:gdLst>
                  <a:gd name="T0" fmla="*/ 775 w 1186"/>
                  <a:gd name="T1" fmla="*/ 48 h 698"/>
                  <a:gd name="T2" fmla="*/ 986 w 1186"/>
                  <a:gd name="T3" fmla="*/ 69 h 698"/>
                  <a:gd name="T4" fmla="*/ 1111 w 1186"/>
                  <a:gd name="T5" fmla="*/ 110 h 698"/>
                  <a:gd name="T6" fmla="*/ 1112 w 1186"/>
                  <a:gd name="T7" fmla="*/ 192 h 698"/>
                  <a:gd name="T8" fmla="*/ 1004 w 1186"/>
                  <a:gd name="T9" fmla="*/ 268 h 698"/>
                  <a:gd name="T10" fmla="*/ 760 w 1186"/>
                  <a:gd name="T11" fmla="*/ 480 h 698"/>
                  <a:gd name="T12" fmla="*/ 729 w 1186"/>
                  <a:gd name="T13" fmla="*/ 536 h 698"/>
                  <a:gd name="T14" fmla="*/ 647 w 1186"/>
                  <a:gd name="T15" fmla="*/ 576 h 698"/>
                  <a:gd name="T16" fmla="*/ 464 w 1186"/>
                  <a:gd name="T17" fmla="*/ 599 h 698"/>
                  <a:gd name="T18" fmla="*/ 179 w 1186"/>
                  <a:gd name="T19" fmla="*/ 643 h 698"/>
                  <a:gd name="T20" fmla="*/ 139 w 1186"/>
                  <a:gd name="T21" fmla="*/ 650 h 698"/>
                  <a:gd name="T22" fmla="*/ 116 w 1186"/>
                  <a:gd name="T23" fmla="*/ 639 h 698"/>
                  <a:gd name="T24" fmla="*/ 124 w 1186"/>
                  <a:gd name="T25" fmla="*/ 550 h 698"/>
                  <a:gd name="T26" fmla="*/ 159 w 1186"/>
                  <a:gd name="T27" fmla="*/ 477 h 698"/>
                  <a:gd name="T28" fmla="*/ 220 w 1186"/>
                  <a:gd name="T29" fmla="*/ 367 h 698"/>
                  <a:gd name="T30" fmla="*/ 314 w 1186"/>
                  <a:gd name="T31" fmla="*/ 208 h 698"/>
                  <a:gd name="T32" fmla="*/ 739 w 1186"/>
                  <a:gd name="T33" fmla="*/ 49 h 698"/>
                  <a:gd name="T34" fmla="*/ 775 w 1186"/>
                  <a:gd name="T35" fmla="*/ 48 h 698"/>
                  <a:gd name="T36" fmla="*/ 775 w 1186"/>
                  <a:gd name="T37" fmla="*/ 0 h 698"/>
                  <a:gd name="T38" fmla="*/ 737 w 1186"/>
                  <a:gd name="T39" fmla="*/ 1 h 698"/>
                  <a:gd name="T40" fmla="*/ 287 w 1186"/>
                  <a:gd name="T41" fmla="*/ 168 h 698"/>
                  <a:gd name="T42" fmla="*/ 131 w 1186"/>
                  <a:gd name="T43" fmla="*/ 438 h 698"/>
                  <a:gd name="T44" fmla="*/ 139 w 1186"/>
                  <a:gd name="T45" fmla="*/ 698 h 698"/>
                  <a:gd name="T46" fmla="*/ 192 w 1186"/>
                  <a:gd name="T47" fmla="*/ 689 h 698"/>
                  <a:gd name="T48" fmla="*/ 770 w 1186"/>
                  <a:gd name="T49" fmla="*/ 561 h 698"/>
                  <a:gd name="T50" fmla="*/ 1017 w 1186"/>
                  <a:gd name="T51" fmla="*/ 314 h 698"/>
                  <a:gd name="T52" fmla="*/ 1153 w 1186"/>
                  <a:gd name="T53" fmla="*/ 86 h 698"/>
                  <a:gd name="T54" fmla="*/ 775 w 1186"/>
                  <a:gd name="T55"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6" h="698">
                    <a:moveTo>
                      <a:pt x="775" y="48"/>
                    </a:moveTo>
                    <a:cubicBezTo>
                      <a:pt x="839" y="48"/>
                      <a:pt x="918" y="56"/>
                      <a:pt x="986" y="69"/>
                    </a:cubicBezTo>
                    <a:cubicBezTo>
                      <a:pt x="1070" y="85"/>
                      <a:pt x="1104" y="103"/>
                      <a:pt x="1111" y="110"/>
                    </a:cubicBezTo>
                    <a:cubicBezTo>
                      <a:pt x="1121" y="129"/>
                      <a:pt x="1124" y="162"/>
                      <a:pt x="1112" y="192"/>
                    </a:cubicBezTo>
                    <a:cubicBezTo>
                      <a:pt x="1096" y="227"/>
                      <a:pt x="1060" y="253"/>
                      <a:pt x="1004" y="268"/>
                    </a:cubicBezTo>
                    <a:cubicBezTo>
                      <a:pt x="847" y="311"/>
                      <a:pt x="803" y="397"/>
                      <a:pt x="760" y="480"/>
                    </a:cubicBezTo>
                    <a:cubicBezTo>
                      <a:pt x="750" y="498"/>
                      <a:pt x="740" y="517"/>
                      <a:pt x="729" y="536"/>
                    </a:cubicBezTo>
                    <a:cubicBezTo>
                      <a:pt x="722" y="547"/>
                      <a:pt x="703" y="563"/>
                      <a:pt x="647" y="576"/>
                    </a:cubicBezTo>
                    <a:cubicBezTo>
                      <a:pt x="597" y="587"/>
                      <a:pt x="532" y="593"/>
                      <a:pt x="464" y="599"/>
                    </a:cubicBezTo>
                    <a:cubicBezTo>
                      <a:pt x="367" y="608"/>
                      <a:pt x="268" y="617"/>
                      <a:pt x="179" y="643"/>
                    </a:cubicBezTo>
                    <a:cubicBezTo>
                      <a:pt x="164" y="648"/>
                      <a:pt x="150" y="650"/>
                      <a:pt x="139" y="650"/>
                    </a:cubicBezTo>
                    <a:cubicBezTo>
                      <a:pt x="121" y="650"/>
                      <a:pt x="118" y="644"/>
                      <a:pt x="116" y="639"/>
                    </a:cubicBezTo>
                    <a:cubicBezTo>
                      <a:pt x="111" y="625"/>
                      <a:pt x="110" y="595"/>
                      <a:pt x="124" y="550"/>
                    </a:cubicBezTo>
                    <a:cubicBezTo>
                      <a:pt x="136" y="511"/>
                      <a:pt x="152" y="484"/>
                      <a:pt x="159" y="477"/>
                    </a:cubicBezTo>
                    <a:cubicBezTo>
                      <a:pt x="188" y="456"/>
                      <a:pt x="202" y="417"/>
                      <a:pt x="220" y="367"/>
                    </a:cubicBezTo>
                    <a:cubicBezTo>
                      <a:pt x="240" y="311"/>
                      <a:pt x="265" y="240"/>
                      <a:pt x="314" y="208"/>
                    </a:cubicBezTo>
                    <a:cubicBezTo>
                      <a:pt x="409" y="146"/>
                      <a:pt x="610" y="56"/>
                      <a:pt x="739" y="49"/>
                    </a:cubicBezTo>
                    <a:cubicBezTo>
                      <a:pt x="750" y="48"/>
                      <a:pt x="762" y="48"/>
                      <a:pt x="775" y="48"/>
                    </a:cubicBezTo>
                    <a:moveTo>
                      <a:pt x="775" y="0"/>
                    </a:moveTo>
                    <a:cubicBezTo>
                      <a:pt x="761" y="0"/>
                      <a:pt x="749" y="0"/>
                      <a:pt x="737" y="1"/>
                    </a:cubicBezTo>
                    <a:cubicBezTo>
                      <a:pt x="598" y="9"/>
                      <a:pt x="390" y="101"/>
                      <a:pt x="287" y="168"/>
                    </a:cubicBezTo>
                    <a:cubicBezTo>
                      <a:pt x="185" y="235"/>
                      <a:pt x="174" y="409"/>
                      <a:pt x="131" y="438"/>
                    </a:cubicBezTo>
                    <a:cubicBezTo>
                      <a:pt x="91" y="463"/>
                      <a:pt x="0" y="698"/>
                      <a:pt x="139" y="698"/>
                    </a:cubicBezTo>
                    <a:cubicBezTo>
                      <a:pt x="154" y="698"/>
                      <a:pt x="172" y="695"/>
                      <a:pt x="192" y="689"/>
                    </a:cubicBezTo>
                    <a:cubicBezTo>
                      <a:pt x="406" y="628"/>
                      <a:pt x="709" y="664"/>
                      <a:pt x="770" y="561"/>
                    </a:cubicBezTo>
                    <a:cubicBezTo>
                      <a:pt x="832" y="458"/>
                      <a:pt x="847" y="361"/>
                      <a:pt x="1017" y="314"/>
                    </a:cubicBezTo>
                    <a:cubicBezTo>
                      <a:pt x="1186" y="268"/>
                      <a:pt x="1181" y="140"/>
                      <a:pt x="1153" y="86"/>
                    </a:cubicBezTo>
                    <a:cubicBezTo>
                      <a:pt x="1127" y="37"/>
                      <a:pt x="917" y="0"/>
                      <a:pt x="775" y="0"/>
                    </a:cubicBezTo>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67" name="Freeform 7">
                <a:extLst>
                  <a:ext uri="{FF2B5EF4-FFF2-40B4-BE49-F238E27FC236}">
                    <a16:creationId xmlns:a16="http://schemas.microsoft.com/office/drawing/2014/main" id="{86018C5D-4F4B-D7B0-3810-9E25987FB312}"/>
                  </a:ext>
                </a:extLst>
              </p:cNvPr>
              <p:cNvSpPr>
                <a:spLocks/>
              </p:cNvSpPr>
              <p:nvPr/>
            </p:nvSpPr>
            <p:spPr bwMode="auto">
              <a:xfrm>
                <a:off x="340" y="798"/>
                <a:ext cx="1389" cy="876"/>
              </a:xfrm>
              <a:custGeom>
                <a:avLst/>
                <a:gdLst>
                  <a:gd name="T0" fmla="*/ 1086 w 1119"/>
                  <a:gd name="T1" fmla="*/ 74 h 705"/>
                  <a:gd name="T2" fmla="*/ 1079 w 1119"/>
                  <a:gd name="T3" fmla="*/ 69 h 705"/>
                  <a:gd name="T4" fmla="*/ 1070 w 1119"/>
                  <a:gd name="T5" fmla="*/ 65 h 705"/>
                  <a:gd name="T6" fmla="*/ 1060 w 1119"/>
                  <a:gd name="T7" fmla="*/ 60 h 705"/>
                  <a:gd name="T8" fmla="*/ 1050 w 1119"/>
                  <a:gd name="T9" fmla="*/ 56 h 705"/>
                  <a:gd name="T10" fmla="*/ 1040 w 1119"/>
                  <a:gd name="T11" fmla="*/ 52 h 705"/>
                  <a:gd name="T12" fmla="*/ 1028 w 1119"/>
                  <a:gd name="T13" fmla="*/ 48 h 705"/>
                  <a:gd name="T14" fmla="*/ 1016 w 1119"/>
                  <a:gd name="T15" fmla="*/ 44 h 705"/>
                  <a:gd name="T16" fmla="*/ 1001 w 1119"/>
                  <a:gd name="T17" fmla="*/ 40 h 705"/>
                  <a:gd name="T18" fmla="*/ 987 w 1119"/>
                  <a:gd name="T19" fmla="*/ 37 h 705"/>
                  <a:gd name="T20" fmla="*/ 973 w 1119"/>
                  <a:gd name="T21" fmla="*/ 33 h 705"/>
                  <a:gd name="T22" fmla="*/ 959 w 1119"/>
                  <a:gd name="T23" fmla="*/ 30 h 705"/>
                  <a:gd name="T24" fmla="*/ 945 w 1119"/>
                  <a:gd name="T25" fmla="*/ 27 h 705"/>
                  <a:gd name="T26" fmla="*/ 927 w 1119"/>
                  <a:gd name="T27" fmla="*/ 24 h 705"/>
                  <a:gd name="T28" fmla="*/ 911 w 1119"/>
                  <a:gd name="T29" fmla="*/ 21 h 705"/>
                  <a:gd name="T30" fmla="*/ 895 w 1119"/>
                  <a:gd name="T31" fmla="*/ 19 h 705"/>
                  <a:gd name="T32" fmla="*/ 880 w 1119"/>
                  <a:gd name="T33" fmla="*/ 17 h 705"/>
                  <a:gd name="T34" fmla="*/ 864 w 1119"/>
                  <a:gd name="T35" fmla="*/ 15 h 705"/>
                  <a:gd name="T36" fmla="*/ 846 w 1119"/>
                  <a:gd name="T37" fmla="*/ 13 h 705"/>
                  <a:gd name="T38" fmla="*/ 829 w 1119"/>
                  <a:gd name="T39" fmla="*/ 11 h 705"/>
                  <a:gd name="T40" fmla="*/ 813 w 1119"/>
                  <a:gd name="T41" fmla="*/ 10 h 705"/>
                  <a:gd name="T42" fmla="*/ 798 w 1119"/>
                  <a:gd name="T43" fmla="*/ 8 h 705"/>
                  <a:gd name="T44" fmla="*/ 782 w 1119"/>
                  <a:gd name="T45" fmla="*/ 7 h 705"/>
                  <a:gd name="T46" fmla="*/ 767 w 1119"/>
                  <a:gd name="T47" fmla="*/ 7 h 705"/>
                  <a:gd name="T48" fmla="*/ 750 w 1119"/>
                  <a:gd name="T49" fmla="*/ 6 h 705"/>
                  <a:gd name="T50" fmla="*/ 735 w 1119"/>
                  <a:gd name="T51" fmla="*/ 6 h 705"/>
                  <a:gd name="T52" fmla="*/ 724 w 1119"/>
                  <a:gd name="T53" fmla="*/ 6 h 705"/>
                  <a:gd name="T54" fmla="*/ 705 w 1119"/>
                  <a:gd name="T55" fmla="*/ 6 h 705"/>
                  <a:gd name="T56" fmla="*/ 238 w 1119"/>
                  <a:gd name="T57" fmla="*/ 174 h 705"/>
                  <a:gd name="T58" fmla="*/ 144 w 1119"/>
                  <a:gd name="T59" fmla="*/ 287 h 705"/>
                  <a:gd name="T60" fmla="*/ 121 w 1119"/>
                  <a:gd name="T61" fmla="*/ 336 h 705"/>
                  <a:gd name="T62" fmla="*/ 108 w 1119"/>
                  <a:gd name="T63" fmla="*/ 363 h 705"/>
                  <a:gd name="T64" fmla="*/ 61 w 1119"/>
                  <a:gd name="T65" fmla="*/ 439 h 705"/>
                  <a:gd name="T66" fmla="*/ 55 w 1119"/>
                  <a:gd name="T67" fmla="*/ 447 h 705"/>
                  <a:gd name="T68" fmla="*/ 50 w 1119"/>
                  <a:gd name="T69" fmla="*/ 455 h 705"/>
                  <a:gd name="T70" fmla="*/ 45 w 1119"/>
                  <a:gd name="T71" fmla="*/ 463 h 705"/>
                  <a:gd name="T72" fmla="*/ 39 w 1119"/>
                  <a:gd name="T73" fmla="*/ 474 h 705"/>
                  <a:gd name="T74" fmla="*/ 34 w 1119"/>
                  <a:gd name="T75" fmla="*/ 484 h 705"/>
                  <a:gd name="T76" fmla="*/ 29 w 1119"/>
                  <a:gd name="T77" fmla="*/ 495 h 705"/>
                  <a:gd name="T78" fmla="*/ 0 w 1119"/>
                  <a:gd name="T79" fmla="*/ 611 h 705"/>
                  <a:gd name="T80" fmla="*/ 0 w 1119"/>
                  <a:gd name="T81" fmla="*/ 617 h 705"/>
                  <a:gd name="T82" fmla="*/ 1 w 1119"/>
                  <a:gd name="T83" fmla="*/ 627 h 705"/>
                  <a:gd name="T84" fmla="*/ 2 w 1119"/>
                  <a:gd name="T85" fmla="*/ 637 h 705"/>
                  <a:gd name="T86" fmla="*/ 4 w 1119"/>
                  <a:gd name="T87" fmla="*/ 647 h 705"/>
                  <a:gd name="T88" fmla="*/ 7 w 1119"/>
                  <a:gd name="T89" fmla="*/ 656 h 705"/>
                  <a:gd name="T90" fmla="*/ 11 w 1119"/>
                  <a:gd name="T91" fmla="*/ 667 h 705"/>
                  <a:gd name="T92" fmla="*/ 16 w 1119"/>
                  <a:gd name="T93" fmla="*/ 675 h 705"/>
                  <a:gd name="T94" fmla="*/ 22 w 1119"/>
                  <a:gd name="T95" fmla="*/ 682 h 705"/>
                  <a:gd name="T96" fmla="*/ 29 w 1119"/>
                  <a:gd name="T97" fmla="*/ 688 h 705"/>
                  <a:gd name="T98" fmla="*/ 38 w 1119"/>
                  <a:gd name="T99" fmla="*/ 695 h 705"/>
                  <a:gd name="T100" fmla="*/ 48 w 1119"/>
                  <a:gd name="T101" fmla="*/ 699 h 705"/>
                  <a:gd name="T102" fmla="*/ 58 w 1119"/>
                  <a:gd name="T103" fmla="*/ 702 h 705"/>
                  <a:gd name="T104" fmla="*/ 70 w 1119"/>
                  <a:gd name="T105" fmla="*/ 704 h 705"/>
                  <a:gd name="T106" fmla="*/ 83 w 1119"/>
                  <a:gd name="T107" fmla="*/ 705 h 705"/>
                  <a:gd name="T108" fmla="*/ 98 w 1119"/>
                  <a:gd name="T109" fmla="*/ 704 h 705"/>
                  <a:gd name="T110" fmla="*/ 113 w 1119"/>
                  <a:gd name="T111" fmla="*/ 702 h 705"/>
                  <a:gd name="T112" fmla="*/ 131 w 1119"/>
                  <a:gd name="T113" fmla="*/ 698 h 705"/>
                  <a:gd name="T114" fmla="*/ 968 w 1119"/>
                  <a:gd name="T115" fmla="*/ 32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9" h="705">
                    <a:moveTo>
                      <a:pt x="1119" y="0"/>
                    </a:moveTo>
                    <a:cubicBezTo>
                      <a:pt x="1092" y="70"/>
                      <a:pt x="1092" y="70"/>
                      <a:pt x="1092" y="70"/>
                    </a:cubicBezTo>
                    <a:cubicBezTo>
                      <a:pt x="1087" y="74"/>
                      <a:pt x="1087" y="74"/>
                      <a:pt x="1087" y="74"/>
                    </a:cubicBezTo>
                    <a:cubicBezTo>
                      <a:pt x="1086" y="74"/>
                      <a:pt x="1086" y="74"/>
                      <a:pt x="1086" y="74"/>
                    </a:cubicBezTo>
                    <a:cubicBezTo>
                      <a:pt x="1086" y="74"/>
                      <a:pt x="1085" y="73"/>
                      <a:pt x="1085" y="73"/>
                    </a:cubicBezTo>
                    <a:cubicBezTo>
                      <a:pt x="1084" y="72"/>
                      <a:pt x="1084" y="72"/>
                      <a:pt x="1083" y="72"/>
                    </a:cubicBezTo>
                    <a:cubicBezTo>
                      <a:pt x="1082" y="71"/>
                      <a:pt x="1082" y="71"/>
                      <a:pt x="1081" y="70"/>
                    </a:cubicBezTo>
                    <a:cubicBezTo>
                      <a:pt x="1080" y="70"/>
                      <a:pt x="1080" y="70"/>
                      <a:pt x="1079" y="69"/>
                    </a:cubicBezTo>
                    <a:cubicBezTo>
                      <a:pt x="1079" y="69"/>
                      <a:pt x="1078" y="68"/>
                      <a:pt x="1077" y="68"/>
                    </a:cubicBezTo>
                    <a:cubicBezTo>
                      <a:pt x="1076" y="68"/>
                      <a:pt x="1076" y="68"/>
                      <a:pt x="1075" y="67"/>
                    </a:cubicBezTo>
                    <a:cubicBezTo>
                      <a:pt x="1074" y="67"/>
                      <a:pt x="1073" y="66"/>
                      <a:pt x="1071" y="65"/>
                    </a:cubicBezTo>
                    <a:cubicBezTo>
                      <a:pt x="1070" y="65"/>
                      <a:pt x="1070" y="65"/>
                      <a:pt x="1070" y="65"/>
                    </a:cubicBezTo>
                    <a:cubicBezTo>
                      <a:pt x="1069" y="64"/>
                      <a:pt x="1068" y="64"/>
                      <a:pt x="1067" y="63"/>
                    </a:cubicBezTo>
                    <a:cubicBezTo>
                      <a:pt x="1066" y="63"/>
                      <a:pt x="1066" y="62"/>
                      <a:pt x="1065" y="62"/>
                    </a:cubicBezTo>
                    <a:cubicBezTo>
                      <a:pt x="1064" y="62"/>
                      <a:pt x="1063" y="61"/>
                      <a:pt x="1062" y="61"/>
                    </a:cubicBezTo>
                    <a:cubicBezTo>
                      <a:pt x="1062" y="61"/>
                      <a:pt x="1061" y="60"/>
                      <a:pt x="1060" y="60"/>
                    </a:cubicBezTo>
                    <a:cubicBezTo>
                      <a:pt x="1060" y="60"/>
                      <a:pt x="1059" y="59"/>
                      <a:pt x="1058" y="59"/>
                    </a:cubicBezTo>
                    <a:cubicBezTo>
                      <a:pt x="1057" y="59"/>
                      <a:pt x="1056" y="58"/>
                      <a:pt x="1055" y="58"/>
                    </a:cubicBezTo>
                    <a:cubicBezTo>
                      <a:pt x="1055" y="58"/>
                      <a:pt x="1054" y="57"/>
                      <a:pt x="1053" y="57"/>
                    </a:cubicBezTo>
                    <a:cubicBezTo>
                      <a:pt x="1052" y="57"/>
                      <a:pt x="1051" y="56"/>
                      <a:pt x="1050" y="56"/>
                    </a:cubicBezTo>
                    <a:cubicBezTo>
                      <a:pt x="1049" y="56"/>
                      <a:pt x="1048" y="55"/>
                      <a:pt x="1048" y="55"/>
                    </a:cubicBezTo>
                    <a:cubicBezTo>
                      <a:pt x="1047" y="54"/>
                      <a:pt x="1046" y="54"/>
                      <a:pt x="1045" y="54"/>
                    </a:cubicBezTo>
                    <a:cubicBezTo>
                      <a:pt x="1044" y="54"/>
                      <a:pt x="1043" y="53"/>
                      <a:pt x="1042" y="53"/>
                    </a:cubicBezTo>
                    <a:cubicBezTo>
                      <a:pt x="1041" y="53"/>
                      <a:pt x="1041" y="52"/>
                      <a:pt x="1040" y="52"/>
                    </a:cubicBezTo>
                    <a:cubicBezTo>
                      <a:pt x="1039" y="52"/>
                      <a:pt x="1038" y="51"/>
                      <a:pt x="1037" y="51"/>
                    </a:cubicBezTo>
                    <a:cubicBezTo>
                      <a:pt x="1036" y="51"/>
                      <a:pt x="1035" y="50"/>
                      <a:pt x="1034" y="50"/>
                    </a:cubicBezTo>
                    <a:cubicBezTo>
                      <a:pt x="1033" y="50"/>
                      <a:pt x="1032" y="49"/>
                      <a:pt x="1031" y="49"/>
                    </a:cubicBezTo>
                    <a:cubicBezTo>
                      <a:pt x="1030" y="49"/>
                      <a:pt x="1029" y="48"/>
                      <a:pt x="1028" y="48"/>
                    </a:cubicBezTo>
                    <a:cubicBezTo>
                      <a:pt x="1027" y="48"/>
                      <a:pt x="1026" y="47"/>
                      <a:pt x="1025" y="47"/>
                    </a:cubicBezTo>
                    <a:cubicBezTo>
                      <a:pt x="1024" y="47"/>
                      <a:pt x="1023" y="46"/>
                      <a:pt x="1022" y="46"/>
                    </a:cubicBezTo>
                    <a:cubicBezTo>
                      <a:pt x="1021" y="46"/>
                      <a:pt x="1019" y="45"/>
                      <a:pt x="1018" y="45"/>
                    </a:cubicBezTo>
                    <a:cubicBezTo>
                      <a:pt x="1017" y="45"/>
                      <a:pt x="1017" y="45"/>
                      <a:pt x="1016" y="44"/>
                    </a:cubicBezTo>
                    <a:cubicBezTo>
                      <a:pt x="1014" y="44"/>
                      <a:pt x="1012" y="43"/>
                      <a:pt x="1010" y="43"/>
                    </a:cubicBezTo>
                    <a:cubicBezTo>
                      <a:pt x="1009" y="42"/>
                      <a:pt x="1008" y="42"/>
                      <a:pt x="1008" y="42"/>
                    </a:cubicBezTo>
                    <a:cubicBezTo>
                      <a:pt x="1006" y="42"/>
                      <a:pt x="1005" y="41"/>
                      <a:pt x="1004" y="41"/>
                    </a:cubicBezTo>
                    <a:cubicBezTo>
                      <a:pt x="1003" y="41"/>
                      <a:pt x="1002" y="40"/>
                      <a:pt x="1001" y="40"/>
                    </a:cubicBezTo>
                    <a:cubicBezTo>
                      <a:pt x="1000" y="40"/>
                      <a:pt x="998" y="39"/>
                      <a:pt x="997" y="39"/>
                    </a:cubicBezTo>
                    <a:cubicBezTo>
                      <a:pt x="996" y="39"/>
                      <a:pt x="995" y="39"/>
                      <a:pt x="994" y="38"/>
                    </a:cubicBezTo>
                    <a:cubicBezTo>
                      <a:pt x="993" y="38"/>
                      <a:pt x="992" y="38"/>
                      <a:pt x="990" y="37"/>
                    </a:cubicBezTo>
                    <a:cubicBezTo>
                      <a:pt x="989" y="37"/>
                      <a:pt x="988" y="37"/>
                      <a:pt x="987" y="37"/>
                    </a:cubicBezTo>
                    <a:cubicBezTo>
                      <a:pt x="986" y="36"/>
                      <a:pt x="985" y="36"/>
                      <a:pt x="984" y="36"/>
                    </a:cubicBezTo>
                    <a:cubicBezTo>
                      <a:pt x="983" y="35"/>
                      <a:pt x="981" y="35"/>
                      <a:pt x="980" y="35"/>
                    </a:cubicBezTo>
                    <a:cubicBezTo>
                      <a:pt x="979" y="35"/>
                      <a:pt x="978" y="34"/>
                      <a:pt x="977" y="34"/>
                    </a:cubicBezTo>
                    <a:cubicBezTo>
                      <a:pt x="976" y="34"/>
                      <a:pt x="975" y="34"/>
                      <a:pt x="973" y="33"/>
                    </a:cubicBezTo>
                    <a:cubicBezTo>
                      <a:pt x="972" y="33"/>
                      <a:pt x="971" y="33"/>
                      <a:pt x="970" y="33"/>
                    </a:cubicBezTo>
                    <a:cubicBezTo>
                      <a:pt x="969" y="32"/>
                      <a:pt x="967" y="32"/>
                      <a:pt x="966" y="32"/>
                    </a:cubicBezTo>
                    <a:cubicBezTo>
                      <a:pt x="965" y="32"/>
                      <a:pt x="964" y="31"/>
                      <a:pt x="962" y="31"/>
                    </a:cubicBezTo>
                    <a:cubicBezTo>
                      <a:pt x="961" y="31"/>
                      <a:pt x="960" y="30"/>
                      <a:pt x="959" y="30"/>
                    </a:cubicBezTo>
                    <a:cubicBezTo>
                      <a:pt x="958" y="30"/>
                      <a:pt x="956" y="30"/>
                      <a:pt x="955" y="29"/>
                    </a:cubicBezTo>
                    <a:cubicBezTo>
                      <a:pt x="954" y="29"/>
                      <a:pt x="953" y="29"/>
                      <a:pt x="952" y="29"/>
                    </a:cubicBezTo>
                    <a:cubicBezTo>
                      <a:pt x="950" y="28"/>
                      <a:pt x="949" y="28"/>
                      <a:pt x="948" y="28"/>
                    </a:cubicBezTo>
                    <a:cubicBezTo>
                      <a:pt x="947" y="28"/>
                      <a:pt x="946" y="28"/>
                      <a:pt x="945" y="27"/>
                    </a:cubicBezTo>
                    <a:cubicBezTo>
                      <a:pt x="943" y="27"/>
                      <a:pt x="941" y="27"/>
                      <a:pt x="939" y="26"/>
                    </a:cubicBezTo>
                    <a:cubicBezTo>
                      <a:pt x="938" y="26"/>
                      <a:pt x="937" y="26"/>
                      <a:pt x="936" y="26"/>
                    </a:cubicBezTo>
                    <a:cubicBezTo>
                      <a:pt x="934" y="25"/>
                      <a:pt x="932" y="25"/>
                      <a:pt x="930" y="25"/>
                    </a:cubicBezTo>
                    <a:cubicBezTo>
                      <a:pt x="929" y="24"/>
                      <a:pt x="928" y="24"/>
                      <a:pt x="927" y="24"/>
                    </a:cubicBezTo>
                    <a:cubicBezTo>
                      <a:pt x="925" y="24"/>
                      <a:pt x="924" y="24"/>
                      <a:pt x="922" y="23"/>
                    </a:cubicBezTo>
                    <a:cubicBezTo>
                      <a:pt x="921" y="23"/>
                      <a:pt x="920" y="23"/>
                      <a:pt x="919" y="23"/>
                    </a:cubicBezTo>
                    <a:cubicBezTo>
                      <a:pt x="917" y="22"/>
                      <a:pt x="916" y="22"/>
                      <a:pt x="915" y="22"/>
                    </a:cubicBezTo>
                    <a:cubicBezTo>
                      <a:pt x="913" y="22"/>
                      <a:pt x="912" y="22"/>
                      <a:pt x="911" y="21"/>
                    </a:cubicBezTo>
                    <a:cubicBezTo>
                      <a:pt x="910" y="21"/>
                      <a:pt x="908" y="21"/>
                      <a:pt x="907" y="21"/>
                    </a:cubicBezTo>
                    <a:cubicBezTo>
                      <a:pt x="906" y="21"/>
                      <a:pt x="904" y="20"/>
                      <a:pt x="903" y="20"/>
                    </a:cubicBezTo>
                    <a:cubicBezTo>
                      <a:pt x="902" y="20"/>
                      <a:pt x="900" y="20"/>
                      <a:pt x="899" y="20"/>
                    </a:cubicBezTo>
                    <a:cubicBezTo>
                      <a:pt x="898" y="19"/>
                      <a:pt x="897" y="19"/>
                      <a:pt x="895" y="19"/>
                    </a:cubicBezTo>
                    <a:cubicBezTo>
                      <a:pt x="894" y="19"/>
                      <a:pt x="893" y="19"/>
                      <a:pt x="891" y="18"/>
                    </a:cubicBezTo>
                    <a:cubicBezTo>
                      <a:pt x="890" y="18"/>
                      <a:pt x="889" y="18"/>
                      <a:pt x="888" y="18"/>
                    </a:cubicBezTo>
                    <a:cubicBezTo>
                      <a:pt x="886" y="18"/>
                      <a:pt x="885" y="17"/>
                      <a:pt x="883" y="17"/>
                    </a:cubicBezTo>
                    <a:cubicBezTo>
                      <a:pt x="882" y="17"/>
                      <a:pt x="881" y="17"/>
                      <a:pt x="880" y="17"/>
                    </a:cubicBezTo>
                    <a:cubicBezTo>
                      <a:pt x="878" y="17"/>
                      <a:pt x="877" y="16"/>
                      <a:pt x="875" y="16"/>
                    </a:cubicBezTo>
                    <a:cubicBezTo>
                      <a:pt x="874" y="16"/>
                      <a:pt x="873" y="16"/>
                      <a:pt x="872" y="16"/>
                    </a:cubicBezTo>
                    <a:cubicBezTo>
                      <a:pt x="870" y="16"/>
                      <a:pt x="869" y="15"/>
                      <a:pt x="867" y="15"/>
                    </a:cubicBezTo>
                    <a:cubicBezTo>
                      <a:pt x="866" y="15"/>
                      <a:pt x="865" y="15"/>
                      <a:pt x="864" y="15"/>
                    </a:cubicBezTo>
                    <a:cubicBezTo>
                      <a:pt x="862" y="15"/>
                      <a:pt x="861" y="14"/>
                      <a:pt x="859" y="14"/>
                    </a:cubicBezTo>
                    <a:cubicBezTo>
                      <a:pt x="858" y="14"/>
                      <a:pt x="857" y="14"/>
                      <a:pt x="856" y="14"/>
                    </a:cubicBezTo>
                    <a:cubicBezTo>
                      <a:pt x="854" y="14"/>
                      <a:pt x="851" y="13"/>
                      <a:pt x="848" y="13"/>
                    </a:cubicBezTo>
                    <a:cubicBezTo>
                      <a:pt x="848" y="13"/>
                      <a:pt x="847" y="13"/>
                      <a:pt x="846" y="13"/>
                    </a:cubicBezTo>
                    <a:cubicBezTo>
                      <a:pt x="844" y="13"/>
                      <a:pt x="842" y="12"/>
                      <a:pt x="841" y="12"/>
                    </a:cubicBezTo>
                    <a:cubicBezTo>
                      <a:pt x="840" y="12"/>
                      <a:pt x="838" y="12"/>
                      <a:pt x="837" y="12"/>
                    </a:cubicBezTo>
                    <a:cubicBezTo>
                      <a:pt x="836" y="12"/>
                      <a:pt x="834" y="11"/>
                      <a:pt x="833" y="11"/>
                    </a:cubicBezTo>
                    <a:cubicBezTo>
                      <a:pt x="832" y="11"/>
                      <a:pt x="830" y="11"/>
                      <a:pt x="829" y="11"/>
                    </a:cubicBezTo>
                    <a:cubicBezTo>
                      <a:pt x="828" y="11"/>
                      <a:pt x="826" y="11"/>
                      <a:pt x="825" y="11"/>
                    </a:cubicBezTo>
                    <a:cubicBezTo>
                      <a:pt x="824" y="10"/>
                      <a:pt x="822" y="10"/>
                      <a:pt x="821" y="10"/>
                    </a:cubicBezTo>
                    <a:cubicBezTo>
                      <a:pt x="820" y="10"/>
                      <a:pt x="818" y="10"/>
                      <a:pt x="817" y="10"/>
                    </a:cubicBezTo>
                    <a:cubicBezTo>
                      <a:pt x="816" y="10"/>
                      <a:pt x="815" y="10"/>
                      <a:pt x="813" y="10"/>
                    </a:cubicBezTo>
                    <a:cubicBezTo>
                      <a:pt x="812" y="9"/>
                      <a:pt x="811" y="9"/>
                      <a:pt x="809" y="9"/>
                    </a:cubicBezTo>
                    <a:cubicBezTo>
                      <a:pt x="808" y="9"/>
                      <a:pt x="807" y="9"/>
                      <a:pt x="806" y="9"/>
                    </a:cubicBezTo>
                    <a:cubicBezTo>
                      <a:pt x="804" y="9"/>
                      <a:pt x="803" y="9"/>
                      <a:pt x="801" y="9"/>
                    </a:cubicBezTo>
                    <a:cubicBezTo>
                      <a:pt x="800" y="9"/>
                      <a:pt x="799" y="8"/>
                      <a:pt x="798" y="8"/>
                    </a:cubicBezTo>
                    <a:cubicBezTo>
                      <a:pt x="796" y="8"/>
                      <a:pt x="795" y="8"/>
                      <a:pt x="793" y="8"/>
                    </a:cubicBezTo>
                    <a:cubicBezTo>
                      <a:pt x="792" y="8"/>
                      <a:pt x="791" y="8"/>
                      <a:pt x="790" y="8"/>
                    </a:cubicBezTo>
                    <a:cubicBezTo>
                      <a:pt x="789" y="8"/>
                      <a:pt x="787" y="8"/>
                      <a:pt x="786" y="8"/>
                    </a:cubicBezTo>
                    <a:cubicBezTo>
                      <a:pt x="785" y="8"/>
                      <a:pt x="783" y="7"/>
                      <a:pt x="782" y="7"/>
                    </a:cubicBezTo>
                    <a:cubicBezTo>
                      <a:pt x="781" y="7"/>
                      <a:pt x="779" y="7"/>
                      <a:pt x="778" y="7"/>
                    </a:cubicBezTo>
                    <a:cubicBezTo>
                      <a:pt x="777" y="7"/>
                      <a:pt x="776" y="7"/>
                      <a:pt x="775" y="7"/>
                    </a:cubicBezTo>
                    <a:cubicBezTo>
                      <a:pt x="773" y="7"/>
                      <a:pt x="771" y="7"/>
                      <a:pt x="769" y="7"/>
                    </a:cubicBezTo>
                    <a:cubicBezTo>
                      <a:pt x="768" y="7"/>
                      <a:pt x="768" y="7"/>
                      <a:pt x="767" y="7"/>
                    </a:cubicBezTo>
                    <a:cubicBezTo>
                      <a:pt x="765" y="7"/>
                      <a:pt x="762" y="6"/>
                      <a:pt x="760" y="6"/>
                    </a:cubicBezTo>
                    <a:cubicBezTo>
                      <a:pt x="759" y="6"/>
                      <a:pt x="758" y="6"/>
                      <a:pt x="758" y="6"/>
                    </a:cubicBezTo>
                    <a:cubicBezTo>
                      <a:pt x="756" y="6"/>
                      <a:pt x="754" y="6"/>
                      <a:pt x="752" y="6"/>
                    </a:cubicBezTo>
                    <a:cubicBezTo>
                      <a:pt x="752" y="6"/>
                      <a:pt x="751" y="6"/>
                      <a:pt x="750" y="6"/>
                    </a:cubicBezTo>
                    <a:cubicBezTo>
                      <a:pt x="748" y="6"/>
                      <a:pt x="747" y="6"/>
                      <a:pt x="745" y="6"/>
                    </a:cubicBezTo>
                    <a:cubicBezTo>
                      <a:pt x="744" y="6"/>
                      <a:pt x="743" y="6"/>
                      <a:pt x="742" y="6"/>
                    </a:cubicBezTo>
                    <a:cubicBezTo>
                      <a:pt x="741" y="6"/>
                      <a:pt x="739" y="6"/>
                      <a:pt x="738" y="6"/>
                    </a:cubicBezTo>
                    <a:cubicBezTo>
                      <a:pt x="737" y="6"/>
                      <a:pt x="736" y="6"/>
                      <a:pt x="735" y="6"/>
                    </a:cubicBezTo>
                    <a:cubicBezTo>
                      <a:pt x="734" y="6"/>
                      <a:pt x="732" y="6"/>
                      <a:pt x="731" y="6"/>
                    </a:cubicBezTo>
                    <a:cubicBezTo>
                      <a:pt x="730" y="6"/>
                      <a:pt x="729" y="6"/>
                      <a:pt x="728" y="6"/>
                    </a:cubicBezTo>
                    <a:cubicBezTo>
                      <a:pt x="727" y="6"/>
                      <a:pt x="726" y="6"/>
                      <a:pt x="726" y="6"/>
                    </a:cubicBezTo>
                    <a:cubicBezTo>
                      <a:pt x="725" y="6"/>
                      <a:pt x="725" y="6"/>
                      <a:pt x="724" y="6"/>
                    </a:cubicBezTo>
                    <a:cubicBezTo>
                      <a:pt x="722" y="6"/>
                      <a:pt x="720" y="6"/>
                      <a:pt x="717" y="6"/>
                    </a:cubicBezTo>
                    <a:cubicBezTo>
                      <a:pt x="717" y="6"/>
                      <a:pt x="716" y="6"/>
                      <a:pt x="716" y="6"/>
                    </a:cubicBezTo>
                    <a:cubicBezTo>
                      <a:pt x="713" y="6"/>
                      <a:pt x="710" y="6"/>
                      <a:pt x="707" y="6"/>
                    </a:cubicBezTo>
                    <a:cubicBezTo>
                      <a:pt x="706" y="6"/>
                      <a:pt x="705" y="6"/>
                      <a:pt x="705" y="6"/>
                    </a:cubicBezTo>
                    <a:cubicBezTo>
                      <a:pt x="703" y="6"/>
                      <a:pt x="700" y="6"/>
                      <a:pt x="698" y="6"/>
                    </a:cubicBezTo>
                    <a:cubicBezTo>
                      <a:pt x="698" y="6"/>
                      <a:pt x="697" y="6"/>
                      <a:pt x="696" y="6"/>
                    </a:cubicBezTo>
                    <a:cubicBezTo>
                      <a:pt x="693" y="6"/>
                      <a:pt x="690" y="7"/>
                      <a:pt x="688" y="7"/>
                    </a:cubicBezTo>
                    <a:cubicBezTo>
                      <a:pt x="549" y="14"/>
                      <a:pt x="341" y="107"/>
                      <a:pt x="238" y="174"/>
                    </a:cubicBezTo>
                    <a:cubicBezTo>
                      <a:pt x="202" y="198"/>
                      <a:pt x="178" y="226"/>
                      <a:pt x="159" y="258"/>
                    </a:cubicBezTo>
                    <a:cubicBezTo>
                      <a:pt x="158" y="261"/>
                      <a:pt x="156" y="263"/>
                      <a:pt x="155" y="266"/>
                    </a:cubicBezTo>
                    <a:cubicBezTo>
                      <a:pt x="152" y="270"/>
                      <a:pt x="150" y="274"/>
                      <a:pt x="148" y="279"/>
                    </a:cubicBezTo>
                    <a:cubicBezTo>
                      <a:pt x="147" y="282"/>
                      <a:pt x="145" y="284"/>
                      <a:pt x="144" y="287"/>
                    </a:cubicBezTo>
                    <a:cubicBezTo>
                      <a:pt x="141" y="293"/>
                      <a:pt x="138" y="299"/>
                      <a:pt x="135" y="305"/>
                    </a:cubicBezTo>
                    <a:cubicBezTo>
                      <a:pt x="134" y="308"/>
                      <a:pt x="133" y="310"/>
                      <a:pt x="131" y="313"/>
                    </a:cubicBezTo>
                    <a:cubicBezTo>
                      <a:pt x="129" y="318"/>
                      <a:pt x="127" y="322"/>
                      <a:pt x="125" y="327"/>
                    </a:cubicBezTo>
                    <a:cubicBezTo>
                      <a:pt x="124" y="330"/>
                      <a:pt x="123" y="333"/>
                      <a:pt x="121" y="336"/>
                    </a:cubicBezTo>
                    <a:cubicBezTo>
                      <a:pt x="120" y="337"/>
                      <a:pt x="120" y="339"/>
                      <a:pt x="119" y="340"/>
                    </a:cubicBezTo>
                    <a:cubicBezTo>
                      <a:pt x="118" y="342"/>
                      <a:pt x="117" y="344"/>
                      <a:pt x="116" y="346"/>
                    </a:cubicBezTo>
                    <a:cubicBezTo>
                      <a:pt x="115" y="349"/>
                      <a:pt x="114" y="351"/>
                      <a:pt x="113" y="354"/>
                    </a:cubicBezTo>
                    <a:cubicBezTo>
                      <a:pt x="111" y="357"/>
                      <a:pt x="110" y="360"/>
                      <a:pt x="108" y="363"/>
                    </a:cubicBezTo>
                    <a:cubicBezTo>
                      <a:pt x="100" y="379"/>
                      <a:pt x="92" y="394"/>
                      <a:pt x="82" y="410"/>
                    </a:cubicBezTo>
                    <a:cubicBezTo>
                      <a:pt x="81" y="412"/>
                      <a:pt x="79" y="414"/>
                      <a:pt x="78" y="416"/>
                    </a:cubicBezTo>
                    <a:cubicBezTo>
                      <a:pt x="74" y="421"/>
                      <a:pt x="71" y="427"/>
                      <a:pt x="67" y="432"/>
                    </a:cubicBezTo>
                    <a:cubicBezTo>
                      <a:pt x="65" y="435"/>
                      <a:pt x="63" y="437"/>
                      <a:pt x="61" y="439"/>
                    </a:cubicBezTo>
                    <a:cubicBezTo>
                      <a:pt x="60" y="440"/>
                      <a:pt x="60" y="440"/>
                      <a:pt x="60" y="440"/>
                    </a:cubicBezTo>
                    <a:cubicBezTo>
                      <a:pt x="60" y="441"/>
                      <a:pt x="59" y="442"/>
                      <a:pt x="58" y="444"/>
                    </a:cubicBezTo>
                    <a:cubicBezTo>
                      <a:pt x="58" y="444"/>
                      <a:pt x="57" y="444"/>
                      <a:pt x="57" y="445"/>
                    </a:cubicBezTo>
                    <a:cubicBezTo>
                      <a:pt x="56" y="445"/>
                      <a:pt x="56" y="446"/>
                      <a:pt x="55" y="447"/>
                    </a:cubicBezTo>
                    <a:cubicBezTo>
                      <a:pt x="55" y="448"/>
                      <a:pt x="55" y="448"/>
                      <a:pt x="54" y="449"/>
                    </a:cubicBezTo>
                    <a:cubicBezTo>
                      <a:pt x="54" y="449"/>
                      <a:pt x="53" y="450"/>
                      <a:pt x="53" y="451"/>
                    </a:cubicBezTo>
                    <a:cubicBezTo>
                      <a:pt x="52" y="451"/>
                      <a:pt x="52" y="452"/>
                      <a:pt x="52" y="453"/>
                    </a:cubicBezTo>
                    <a:cubicBezTo>
                      <a:pt x="51" y="453"/>
                      <a:pt x="51" y="454"/>
                      <a:pt x="50" y="455"/>
                    </a:cubicBezTo>
                    <a:cubicBezTo>
                      <a:pt x="50" y="455"/>
                      <a:pt x="49" y="456"/>
                      <a:pt x="49" y="457"/>
                    </a:cubicBezTo>
                    <a:cubicBezTo>
                      <a:pt x="48" y="457"/>
                      <a:pt x="48" y="458"/>
                      <a:pt x="47" y="459"/>
                    </a:cubicBezTo>
                    <a:cubicBezTo>
                      <a:pt x="47" y="460"/>
                      <a:pt x="47" y="460"/>
                      <a:pt x="46" y="461"/>
                    </a:cubicBezTo>
                    <a:cubicBezTo>
                      <a:pt x="46" y="462"/>
                      <a:pt x="45" y="463"/>
                      <a:pt x="45" y="463"/>
                    </a:cubicBezTo>
                    <a:cubicBezTo>
                      <a:pt x="44" y="464"/>
                      <a:pt x="44" y="465"/>
                      <a:pt x="44" y="465"/>
                    </a:cubicBezTo>
                    <a:cubicBezTo>
                      <a:pt x="43" y="466"/>
                      <a:pt x="43" y="467"/>
                      <a:pt x="42" y="468"/>
                    </a:cubicBezTo>
                    <a:cubicBezTo>
                      <a:pt x="42" y="469"/>
                      <a:pt x="42" y="469"/>
                      <a:pt x="41" y="470"/>
                    </a:cubicBezTo>
                    <a:cubicBezTo>
                      <a:pt x="41" y="471"/>
                      <a:pt x="40" y="472"/>
                      <a:pt x="39" y="474"/>
                    </a:cubicBezTo>
                    <a:cubicBezTo>
                      <a:pt x="39" y="474"/>
                      <a:pt x="39" y="475"/>
                      <a:pt x="38" y="475"/>
                    </a:cubicBezTo>
                    <a:cubicBezTo>
                      <a:pt x="38" y="477"/>
                      <a:pt x="37" y="478"/>
                      <a:pt x="36" y="479"/>
                    </a:cubicBezTo>
                    <a:cubicBezTo>
                      <a:pt x="36" y="480"/>
                      <a:pt x="36" y="481"/>
                      <a:pt x="35" y="481"/>
                    </a:cubicBezTo>
                    <a:cubicBezTo>
                      <a:pt x="35" y="482"/>
                      <a:pt x="34" y="483"/>
                      <a:pt x="34" y="484"/>
                    </a:cubicBezTo>
                    <a:cubicBezTo>
                      <a:pt x="33" y="485"/>
                      <a:pt x="33" y="486"/>
                      <a:pt x="33" y="487"/>
                    </a:cubicBezTo>
                    <a:cubicBezTo>
                      <a:pt x="32" y="488"/>
                      <a:pt x="32" y="489"/>
                      <a:pt x="31" y="489"/>
                    </a:cubicBezTo>
                    <a:cubicBezTo>
                      <a:pt x="31" y="490"/>
                      <a:pt x="31" y="491"/>
                      <a:pt x="30" y="492"/>
                    </a:cubicBezTo>
                    <a:cubicBezTo>
                      <a:pt x="30" y="493"/>
                      <a:pt x="29" y="494"/>
                      <a:pt x="29" y="495"/>
                    </a:cubicBezTo>
                    <a:cubicBezTo>
                      <a:pt x="29" y="496"/>
                      <a:pt x="28" y="496"/>
                      <a:pt x="28" y="497"/>
                    </a:cubicBezTo>
                    <a:cubicBezTo>
                      <a:pt x="28" y="498"/>
                      <a:pt x="28" y="498"/>
                      <a:pt x="28" y="498"/>
                    </a:cubicBezTo>
                    <a:cubicBezTo>
                      <a:pt x="0" y="463"/>
                      <a:pt x="0" y="463"/>
                      <a:pt x="0" y="463"/>
                    </a:cubicBezTo>
                    <a:cubicBezTo>
                      <a:pt x="0" y="611"/>
                      <a:pt x="0" y="611"/>
                      <a:pt x="0" y="611"/>
                    </a:cubicBezTo>
                    <a:cubicBezTo>
                      <a:pt x="0" y="612"/>
                      <a:pt x="0" y="612"/>
                      <a:pt x="0" y="613"/>
                    </a:cubicBezTo>
                    <a:cubicBezTo>
                      <a:pt x="0" y="613"/>
                      <a:pt x="0" y="614"/>
                      <a:pt x="0" y="614"/>
                    </a:cubicBezTo>
                    <a:cubicBezTo>
                      <a:pt x="0" y="615"/>
                      <a:pt x="0" y="616"/>
                      <a:pt x="0" y="617"/>
                    </a:cubicBezTo>
                    <a:cubicBezTo>
                      <a:pt x="0" y="617"/>
                      <a:pt x="0" y="617"/>
                      <a:pt x="0" y="617"/>
                    </a:cubicBezTo>
                    <a:cubicBezTo>
                      <a:pt x="0" y="617"/>
                      <a:pt x="0" y="617"/>
                      <a:pt x="0" y="617"/>
                    </a:cubicBezTo>
                    <a:cubicBezTo>
                      <a:pt x="0" y="619"/>
                      <a:pt x="0" y="621"/>
                      <a:pt x="1" y="623"/>
                    </a:cubicBezTo>
                    <a:cubicBezTo>
                      <a:pt x="1" y="623"/>
                      <a:pt x="1" y="623"/>
                      <a:pt x="1" y="623"/>
                    </a:cubicBezTo>
                    <a:cubicBezTo>
                      <a:pt x="1" y="624"/>
                      <a:pt x="1" y="625"/>
                      <a:pt x="1" y="627"/>
                    </a:cubicBezTo>
                    <a:cubicBezTo>
                      <a:pt x="1" y="627"/>
                      <a:pt x="1" y="628"/>
                      <a:pt x="1" y="629"/>
                    </a:cubicBezTo>
                    <a:cubicBezTo>
                      <a:pt x="1" y="630"/>
                      <a:pt x="1" y="631"/>
                      <a:pt x="1" y="632"/>
                    </a:cubicBezTo>
                    <a:cubicBezTo>
                      <a:pt x="1" y="632"/>
                      <a:pt x="1" y="633"/>
                      <a:pt x="2" y="634"/>
                    </a:cubicBezTo>
                    <a:cubicBezTo>
                      <a:pt x="2" y="635"/>
                      <a:pt x="2" y="636"/>
                      <a:pt x="2" y="637"/>
                    </a:cubicBezTo>
                    <a:cubicBezTo>
                      <a:pt x="2" y="637"/>
                      <a:pt x="2" y="638"/>
                      <a:pt x="2" y="639"/>
                    </a:cubicBezTo>
                    <a:cubicBezTo>
                      <a:pt x="2" y="640"/>
                      <a:pt x="3" y="641"/>
                      <a:pt x="3" y="642"/>
                    </a:cubicBezTo>
                    <a:cubicBezTo>
                      <a:pt x="3" y="643"/>
                      <a:pt x="3" y="643"/>
                      <a:pt x="3" y="644"/>
                    </a:cubicBezTo>
                    <a:cubicBezTo>
                      <a:pt x="3" y="645"/>
                      <a:pt x="4" y="646"/>
                      <a:pt x="4" y="647"/>
                    </a:cubicBezTo>
                    <a:cubicBezTo>
                      <a:pt x="4" y="647"/>
                      <a:pt x="4" y="648"/>
                      <a:pt x="4" y="649"/>
                    </a:cubicBezTo>
                    <a:cubicBezTo>
                      <a:pt x="5" y="650"/>
                      <a:pt x="5" y="651"/>
                      <a:pt x="5" y="652"/>
                    </a:cubicBezTo>
                    <a:cubicBezTo>
                      <a:pt x="5" y="652"/>
                      <a:pt x="6" y="653"/>
                      <a:pt x="6" y="654"/>
                    </a:cubicBezTo>
                    <a:cubicBezTo>
                      <a:pt x="6" y="654"/>
                      <a:pt x="6" y="655"/>
                      <a:pt x="7" y="656"/>
                    </a:cubicBezTo>
                    <a:cubicBezTo>
                      <a:pt x="7" y="657"/>
                      <a:pt x="7" y="658"/>
                      <a:pt x="7" y="658"/>
                    </a:cubicBezTo>
                    <a:cubicBezTo>
                      <a:pt x="8" y="660"/>
                      <a:pt x="9" y="661"/>
                      <a:pt x="9" y="663"/>
                    </a:cubicBezTo>
                    <a:cubicBezTo>
                      <a:pt x="10" y="663"/>
                      <a:pt x="10" y="664"/>
                      <a:pt x="10" y="665"/>
                    </a:cubicBezTo>
                    <a:cubicBezTo>
                      <a:pt x="11" y="666"/>
                      <a:pt x="11" y="666"/>
                      <a:pt x="11" y="667"/>
                    </a:cubicBezTo>
                    <a:cubicBezTo>
                      <a:pt x="12" y="668"/>
                      <a:pt x="12" y="668"/>
                      <a:pt x="12" y="669"/>
                    </a:cubicBezTo>
                    <a:cubicBezTo>
                      <a:pt x="13" y="670"/>
                      <a:pt x="13" y="670"/>
                      <a:pt x="14" y="671"/>
                    </a:cubicBezTo>
                    <a:cubicBezTo>
                      <a:pt x="14" y="672"/>
                      <a:pt x="14" y="672"/>
                      <a:pt x="15" y="673"/>
                    </a:cubicBezTo>
                    <a:cubicBezTo>
                      <a:pt x="15" y="674"/>
                      <a:pt x="16" y="674"/>
                      <a:pt x="16" y="675"/>
                    </a:cubicBezTo>
                    <a:cubicBezTo>
                      <a:pt x="17" y="676"/>
                      <a:pt x="17" y="676"/>
                      <a:pt x="18" y="677"/>
                    </a:cubicBezTo>
                    <a:cubicBezTo>
                      <a:pt x="18" y="677"/>
                      <a:pt x="18" y="678"/>
                      <a:pt x="19" y="679"/>
                    </a:cubicBezTo>
                    <a:cubicBezTo>
                      <a:pt x="19" y="679"/>
                      <a:pt x="20" y="680"/>
                      <a:pt x="20" y="680"/>
                    </a:cubicBezTo>
                    <a:cubicBezTo>
                      <a:pt x="21" y="681"/>
                      <a:pt x="21" y="682"/>
                      <a:pt x="22" y="682"/>
                    </a:cubicBezTo>
                    <a:cubicBezTo>
                      <a:pt x="22" y="683"/>
                      <a:pt x="23" y="683"/>
                      <a:pt x="24" y="684"/>
                    </a:cubicBezTo>
                    <a:cubicBezTo>
                      <a:pt x="24" y="684"/>
                      <a:pt x="25" y="685"/>
                      <a:pt x="25" y="685"/>
                    </a:cubicBezTo>
                    <a:cubicBezTo>
                      <a:pt x="26" y="686"/>
                      <a:pt x="27" y="687"/>
                      <a:pt x="27" y="687"/>
                    </a:cubicBezTo>
                    <a:cubicBezTo>
                      <a:pt x="28" y="688"/>
                      <a:pt x="28" y="688"/>
                      <a:pt x="29" y="688"/>
                    </a:cubicBezTo>
                    <a:cubicBezTo>
                      <a:pt x="30" y="689"/>
                      <a:pt x="30" y="690"/>
                      <a:pt x="31" y="690"/>
                    </a:cubicBezTo>
                    <a:cubicBezTo>
                      <a:pt x="32" y="691"/>
                      <a:pt x="32" y="691"/>
                      <a:pt x="33" y="691"/>
                    </a:cubicBezTo>
                    <a:cubicBezTo>
                      <a:pt x="34" y="692"/>
                      <a:pt x="35" y="693"/>
                      <a:pt x="37" y="694"/>
                    </a:cubicBezTo>
                    <a:cubicBezTo>
                      <a:pt x="37" y="694"/>
                      <a:pt x="38" y="694"/>
                      <a:pt x="38" y="695"/>
                    </a:cubicBezTo>
                    <a:cubicBezTo>
                      <a:pt x="39" y="695"/>
                      <a:pt x="40" y="696"/>
                      <a:pt x="41" y="696"/>
                    </a:cubicBezTo>
                    <a:cubicBezTo>
                      <a:pt x="42" y="696"/>
                      <a:pt x="42" y="697"/>
                      <a:pt x="43" y="697"/>
                    </a:cubicBezTo>
                    <a:cubicBezTo>
                      <a:pt x="44" y="697"/>
                      <a:pt x="45" y="698"/>
                      <a:pt x="46" y="698"/>
                    </a:cubicBezTo>
                    <a:cubicBezTo>
                      <a:pt x="46" y="699"/>
                      <a:pt x="47" y="699"/>
                      <a:pt x="48" y="699"/>
                    </a:cubicBezTo>
                    <a:cubicBezTo>
                      <a:pt x="49" y="699"/>
                      <a:pt x="50" y="700"/>
                      <a:pt x="51" y="700"/>
                    </a:cubicBezTo>
                    <a:cubicBezTo>
                      <a:pt x="51" y="700"/>
                      <a:pt x="52" y="701"/>
                      <a:pt x="53" y="701"/>
                    </a:cubicBezTo>
                    <a:cubicBezTo>
                      <a:pt x="54" y="701"/>
                      <a:pt x="55" y="701"/>
                      <a:pt x="56" y="702"/>
                    </a:cubicBezTo>
                    <a:cubicBezTo>
                      <a:pt x="57" y="702"/>
                      <a:pt x="58" y="702"/>
                      <a:pt x="58" y="702"/>
                    </a:cubicBezTo>
                    <a:cubicBezTo>
                      <a:pt x="59" y="702"/>
                      <a:pt x="61" y="703"/>
                      <a:pt x="62" y="703"/>
                    </a:cubicBezTo>
                    <a:cubicBezTo>
                      <a:pt x="63" y="703"/>
                      <a:pt x="63" y="703"/>
                      <a:pt x="64" y="703"/>
                    </a:cubicBezTo>
                    <a:cubicBezTo>
                      <a:pt x="65" y="703"/>
                      <a:pt x="67" y="704"/>
                      <a:pt x="68" y="704"/>
                    </a:cubicBezTo>
                    <a:cubicBezTo>
                      <a:pt x="69" y="704"/>
                      <a:pt x="69" y="704"/>
                      <a:pt x="70" y="704"/>
                    </a:cubicBezTo>
                    <a:cubicBezTo>
                      <a:pt x="72" y="704"/>
                      <a:pt x="73" y="704"/>
                      <a:pt x="75" y="704"/>
                    </a:cubicBezTo>
                    <a:cubicBezTo>
                      <a:pt x="76" y="704"/>
                      <a:pt x="76" y="705"/>
                      <a:pt x="76" y="705"/>
                    </a:cubicBezTo>
                    <a:cubicBezTo>
                      <a:pt x="79" y="705"/>
                      <a:pt x="81" y="705"/>
                      <a:pt x="83" y="705"/>
                    </a:cubicBezTo>
                    <a:cubicBezTo>
                      <a:pt x="83" y="705"/>
                      <a:pt x="83" y="705"/>
                      <a:pt x="83" y="705"/>
                    </a:cubicBezTo>
                    <a:cubicBezTo>
                      <a:pt x="84" y="705"/>
                      <a:pt x="84" y="705"/>
                      <a:pt x="85" y="705"/>
                    </a:cubicBezTo>
                    <a:cubicBezTo>
                      <a:pt x="87" y="705"/>
                      <a:pt x="88" y="705"/>
                      <a:pt x="90" y="704"/>
                    </a:cubicBezTo>
                    <a:cubicBezTo>
                      <a:pt x="91" y="704"/>
                      <a:pt x="92" y="704"/>
                      <a:pt x="93" y="704"/>
                    </a:cubicBezTo>
                    <a:cubicBezTo>
                      <a:pt x="94" y="704"/>
                      <a:pt x="96" y="704"/>
                      <a:pt x="98" y="704"/>
                    </a:cubicBezTo>
                    <a:cubicBezTo>
                      <a:pt x="99" y="704"/>
                      <a:pt x="100" y="704"/>
                      <a:pt x="101" y="704"/>
                    </a:cubicBezTo>
                    <a:cubicBezTo>
                      <a:pt x="102" y="703"/>
                      <a:pt x="104" y="703"/>
                      <a:pt x="105" y="703"/>
                    </a:cubicBezTo>
                    <a:cubicBezTo>
                      <a:pt x="106" y="703"/>
                      <a:pt x="107" y="703"/>
                      <a:pt x="108" y="703"/>
                    </a:cubicBezTo>
                    <a:cubicBezTo>
                      <a:pt x="110" y="702"/>
                      <a:pt x="112" y="702"/>
                      <a:pt x="113" y="702"/>
                    </a:cubicBezTo>
                    <a:cubicBezTo>
                      <a:pt x="114" y="702"/>
                      <a:pt x="116" y="701"/>
                      <a:pt x="117" y="701"/>
                    </a:cubicBezTo>
                    <a:cubicBezTo>
                      <a:pt x="118" y="701"/>
                      <a:pt x="120" y="701"/>
                      <a:pt x="122" y="700"/>
                    </a:cubicBezTo>
                    <a:cubicBezTo>
                      <a:pt x="123" y="700"/>
                      <a:pt x="124" y="700"/>
                      <a:pt x="125" y="699"/>
                    </a:cubicBezTo>
                    <a:cubicBezTo>
                      <a:pt x="127" y="699"/>
                      <a:pt x="129" y="699"/>
                      <a:pt x="131" y="698"/>
                    </a:cubicBezTo>
                    <a:cubicBezTo>
                      <a:pt x="132" y="698"/>
                      <a:pt x="133" y="698"/>
                      <a:pt x="134" y="697"/>
                    </a:cubicBezTo>
                    <a:cubicBezTo>
                      <a:pt x="137" y="697"/>
                      <a:pt x="140" y="696"/>
                      <a:pt x="143" y="695"/>
                    </a:cubicBezTo>
                    <a:cubicBezTo>
                      <a:pt x="357" y="633"/>
                      <a:pt x="660" y="669"/>
                      <a:pt x="721" y="566"/>
                    </a:cubicBezTo>
                    <a:cubicBezTo>
                      <a:pt x="783" y="464"/>
                      <a:pt x="798" y="366"/>
                      <a:pt x="968" y="320"/>
                    </a:cubicBezTo>
                    <a:cubicBezTo>
                      <a:pt x="1086" y="288"/>
                      <a:pt x="1119" y="216"/>
                      <a:pt x="1119" y="157"/>
                    </a:cubicBezTo>
                    <a:cubicBezTo>
                      <a:pt x="1119" y="157"/>
                      <a:pt x="1119" y="157"/>
                      <a:pt x="1119" y="157"/>
                    </a:cubicBezTo>
                    <a:cubicBezTo>
                      <a:pt x="1119" y="0"/>
                      <a:pt x="1119" y="0"/>
                      <a:pt x="1119" y="0"/>
                    </a:cubicBezTo>
                  </a:path>
                </a:pathLst>
              </a:custGeom>
              <a:solidFill>
                <a:srgbClr val="C5C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68" name="Freeform 8">
                <a:extLst>
                  <a:ext uri="{FF2B5EF4-FFF2-40B4-BE49-F238E27FC236}">
                    <a16:creationId xmlns:a16="http://schemas.microsoft.com/office/drawing/2014/main" id="{A8F50434-9EBE-3DAF-C9AD-760ABB04DEE9}"/>
                  </a:ext>
                </a:extLst>
              </p:cNvPr>
              <p:cNvSpPr>
                <a:spLocks/>
              </p:cNvSpPr>
              <p:nvPr/>
            </p:nvSpPr>
            <p:spPr bwMode="auto">
              <a:xfrm>
                <a:off x="253" y="606"/>
                <a:ext cx="1499" cy="940"/>
              </a:xfrm>
              <a:custGeom>
                <a:avLst/>
                <a:gdLst>
                  <a:gd name="T0" fmla="*/ 758 w 1207"/>
                  <a:gd name="T1" fmla="*/ 8 h 757"/>
                  <a:gd name="T2" fmla="*/ 308 w 1207"/>
                  <a:gd name="T3" fmla="*/ 175 h 757"/>
                  <a:gd name="T4" fmla="*/ 130 w 1207"/>
                  <a:gd name="T5" fmla="*/ 441 h 757"/>
                  <a:gd name="T6" fmla="*/ 213 w 1207"/>
                  <a:gd name="T7" fmla="*/ 696 h 757"/>
                  <a:gd name="T8" fmla="*/ 791 w 1207"/>
                  <a:gd name="T9" fmla="*/ 567 h 757"/>
                  <a:gd name="T10" fmla="*/ 1038 w 1207"/>
                  <a:gd name="T11" fmla="*/ 321 h 757"/>
                  <a:gd name="T12" fmla="*/ 1174 w 1207"/>
                  <a:gd name="T13" fmla="*/ 92 h 757"/>
                  <a:gd name="T14" fmla="*/ 758 w 1207"/>
                  <a:gd name="T15" fmla="*/ 8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7" h="757">
                    <a:moveTo>
                      <a:pt x="758" y="8"/>
                    </a:moveTo>
                    <a:cubicBezTo>
                      <a:pt x="619" y="15"/>
                      <a:pt x="411" y="108"/>
                      <a:pt x="308" y="175"/>
                    </a:cubicBezTo>
                    <a:cubicBezTo>
                      <a:pt x="206" y="241"/>
                      <a:pt x="207" y="345"/>
                      <a:pt x="130" y="441"/>
                    </a:cubicBezTo>
                    <a:cubicBezTo>
                      <a:pt x="73" y="514"/>
                      <a:pt x="0" y="757"/>
                      <a:pt x="213" y="696"/>
                    </a:cubicBezTo>
                    <a:cubicBezTo>
                      <a:pt x="427" y="634"/>
                      <a:pt x="730" y="670"/>
                      <a:pt x="791" y="567"/>
                    </a:cubicBezTo>
                    <a:cubicBezTo>
                      <a:pt x="853" y="465"/>
                      <a:pt x="868" y="367"/>
                      <a:pt x="1038" y="321"/>
                    </a:cubicBezTo>
                    <a:cubicBezTo>
                      <a:pt x="1207" y="275"/>
                      <a:pt x="1202" y="146"/>
                      <a:pt x="1174" y="92"/>
                    </a:cubicBezTo>
                    <a:cubicBezTo>
                      <a:pt x="1146" y="38"/>
                      <a:pt x="896" y="0"/>
                      <a:pt x="758" y="8"/>
                    </a:cubicBezTo>
                  </a:path>
                </a:pathLst>
              </a:custGeom>
              <a:gradFill>
                <a:gsLst>
                  <a:gs pos="0">
                    <a:srgbClr val="EE3A37">
                      <a:lumMod val="50000"/>
                    </a:srgbClr>
                  </a:gs>
                  <a:gs pos="39000">
                    <a:srgbClr val="EE3A37">
                      <a:lumMod val="50000"/>
                    </a:srgbClr>
                  </a:gs>
                  <a:gs pos="83000">
                    <a:srgbClr val="EE3A37">
                      <a:lumMod val="75000"/>
                    </a:srgbClr>
                  </a:gs>
                  <a:gs pos="100000">
                    <a:srgbClr val="EE3A37">
                      <a:lumMod val="75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69" name="Freeform 9">
                <a:extLst>
                  <a:ext uri="{FF2B5EF4-FFF2-40B4-BE49-F238E27FC236}">
                    <a16:creationId xmlns:a16="http://schemas.microsoft.com/office/drawing/2014/main" id="{49233C0C-4D19-1821-3874-7AC91ADEB8FA}"/>
                  </a:ext>
                </a:extLst>
              </p:cNvPr>
              <p:cNvSpPr>
                <a:spLocks noEditPoints="1"/>
              </p:cNvSpPr>
              <p:nvPr/>
            </p:nvSpPr>
            <p:spPr bwMode="auto">
              <a:xfrm>
                <a:off x="273" y="614"/>
                <a:ext cx="1479" cy="869"/>
              </a:xfrm>
              <a:custGeom>
                <a:avLst/>
                <a:gdLst>
                  <a:gd name="T0" fmla="*/ 1158 w 1191"/>
                  <a:gd name="T1" fmla="*/ 85 h 699"/>
                  <a:gd name="T2" fmla="*/ 780 w 1191"/>
                  <a:gd name="T3" fmla="*/ 0 h 699"/>
                  <a:gd name="T4" fmla="*/ 742 w 1191"/>
                  <a:gd name="T5" fmla="*/ 1 h 699"/>
                  <a:gd name="T6" fmla="*/ 292 w 1191"/>
                  <a:gd name="T7" fmla="*/ 168 h 699"/>
                  <a:gd name="T8" fmla="*/ 114 w 1191"/>
                  <a:gd name="T9" fmla="*/ 434 h 699"/>
                  <a:gd name="T10" fmla="*/ 137 w 1191"/>
                  <a:gd name="T11" fmla="*/ 699 h 699"/>
                  <a:gd name="T12" fmla="*/ 197 w 1191"/>
                  <a:gd name="T13" fmla="*/ 689 h 699"/>
                  <a:gd name="T14" fmla="*/ 775 w 1191"/>
                  <a:gd name="T15" fmla="*/ 560 h 699"/>
                  <a:gd name="T16" fmla="*/ 1022 w 1191"/>
                  <a:gd name="T17" fmla="*/ 314 h 699"/>
                  <a:gd name="T18" fmla="*/ 1158 w 1191"/>
                  <a:gd name="T19" fmla="*/ 85 h 699"/>
                  <a:gd name="T20" fmla="*/ 631 w 1191"/>
                  <a:gd name="T21" fmla="*/ 52 h 699"/>
                  <a:gd name="T22" fmla="*/ 542 w 1191"/>
                  <a:gd name="T23" fmla="*/ 139 h 699"/>
                  <a:gd name="T24" fmla="*/ 430 w 1191"/>
                  <a:gd name="T25" fmla="*/ 127 h 699"/>
                  <a:gd name="T26" fmla="*/ 515 w 1191"/>
                  <a:gd name="T27" fmla="*/ 91 h 699"/>
                  <a:gd name="T28" fmla="*/ 631 w 1191"/>
                  <a:gd name="T29" fmla="*/ 52 h 699"/>
                  <a:gd name="T30" fmla="*/ 780 w 1191"/>
                  <a:gd name="T31" fmla="*/ 487 h 699"/>
                  <a:gd name="T32" fmla="*/ 749 w 1191"/>
                  <a:gd name="T33" fmla="*/ 545 h 699"/>
                  <a:gd name="T34" fmla="*/ 470 w 1191"/>
                  <a:gd name="T35" fmla="*/ 616 h 699"/>
                  <a:gd name="T36" fmla="*/ 189 w 1191"/>
                  <a:gd name="T37" fmla="*/ 659 h 699"/>
                  <a:gd name="T38" fmla="*/ 137 w 1191"/>
                  <a:gd name="T39" fmla="*/ 668 h 699"/>
                  <a:gd name="T40" fmla="*/ 92 w 1191"/>
                  <a:gd name="T41" fmla="*/ 646 h 699"/>
                  <a:gd name="T42" fmla="*/ 139 w 1191"/>
                  <a:gd name="T43" fmla="*/ 453 h 699"/>
                  <a:gd name="T44" fmla="*/ 209 w 1191"/>
                  <a:gd name="T45" fmla="*/ 331 h 699"/>
                  <a:gd name="T46" fmla="*/ 223 w 1191"/>
                  <a:gd name="T47" fmla="*/ 300 h 699"/>
                  <a:gd name="T48" fmla="*/ 223 w 1191"/>
                  <a:gd name="T49" fmla="*/ 300 h 699"/>
                  <a:gd name="T50" fmla="*/ 472 w 1191"/>
                  <a:gd name="T51" fmla="*/ 157 h 699"/>
                  <a:gd name="T52" fmla="*/ 524 w 1191"/>
                  <a:gd name="T53" fmla="*/ 173 h 699"/>
                  <a:gd name="T54" fmla="*/ 527 w 1191"/>
                  <a:gd name="T55" fmla="*/ 190 h 699"/>
                  <a:gd name="T56" fmla="*/ 545 w 1191"/>
                  <a:gd name="T57" fmla="*/ 262 h 699"/>
                  <a:gd name="T58" fmla="*/ 801 w 1191"/>
                  <a:gd name="T59" fmla="*/ 333 h 699"/>
                  <a:gd name="T60" fmla="*/ 853 w 1191"/>
                  <a:gd name="T61" fmla="*/ 334 h 699"/>
                  <a:gd name="T62" fmla="*/ 903 w 1191"/>
                  <a:gd name="T63" fmla="*/ 332 h 699"/>
                  <a:gd name="T64" fmla="*/ 780 w 1191"/>
                  <a:gd name="T65" fmla="*/ 487 h 699"/>
                  <a:gd name="T66" fmla="*/ 1132 w 1191"/>
                  <a:gd name="T67" fmla="*/ 198 h 699"/>
                  <a:gd name="T68" fmla="*/ 1014 w 1191"/>
                  <a:gd name="T69" fmla="*/ 284 h 699"/>
                  <a:gd name="T70" fmla="*/ 994 w 1191"/>
                  <a:gd name="T71" fmla="*/ 290 h 699"/>
                  <a:gd name="T72" fmla="*/ 583 w 1191"/>
                  <a:gd name="T73" fmla="*/ 238 h 699"/>
                  <a:gd name="T74" fmla="*/ 570 w 1191"/>
                  <a:gd name="T75" fmla="*/ 213 h 699"/>
                  <a:gd name="T76" fmla="*/ 569 w 1191"/>
                  <a:gd name="T77" fmla="*/ 201 h 699"/>
                  <a:gd name="T78" fmla="*/ 571 w 1191"/>
                  <a:gd name="T79" fmla="*/ 189 h 699"/>
                  <a:gd name="T80" fmla="*/ 754 w 1191"/>
                  <a:gd name="T81" fmla="*/ 31 h 699"/>
                  <a:gd name="T82" fmla="*/ 780 w 1191"/>
                  <a:gd name="T83" fmla="*/ 30 h 699"/>
                  <a:gd name="T84" fmla="*/ 1003 w 1191"/>
                  <a:gd name="T85" fmla="*/ 54 h 699"/>
                  <a:gd name="T86" fmla="*/ 1130 w 1191"/>
                  <a:gd name="T87" fmla="*/ 100 h 699"/>
                  <a:gd name="T88" fmla="*/ 1132 w 1191"/>
                  <a:gd name="T89" fmla="*/ 19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1" h="699">
                    <a:moveTo>
                      <a:pt x="1158" y="85"/>
                    </a:moveTo>
                    <a:cubicBezTo>
                      <a:pt x="1132" y="36"/>
                      <a:pt x="922" y="0"/>
                      <a:pt x="780" y="0"/>
                    </a:cubicBezTo>
                    <a:cubicBezTo>
                      <a:pt x="766" y="0"/>
                      <a:pt x="754" y="0"/>
                      <a:pt x="742" y="1"/>
                    </a:cubicBezTo>
                    <a:cubicBezTo>
                      <a:pt x="603" y="8"/>
                      <a:pt x="395" y="101"/>
                      <a:pt x="292" y="168"/>
                    </a:cubicBezTo>
                    <a:cubicBezTo>
                      <a:pt x="190" y="234"/>
                      <a:pt x="191" y="338"/>
                      <a:pt x="114" y="434"/>
                    </a:cubicBezTo>
                    <a:cubicBezTo>
                      <a:pt x="63" y="499"/>
                      <a:pt x="0" y="699"/>
                      <a:pt x="137" y="699"/>
                    </a:cubicBezTo>
                    <a:cubicBezTo>
                      <a:pt x="154" y="699"/>
                      <a:pt x="174" y="696"/>
                      <a:pt x="197" y="689"/>
                    </a:cubicBezTo>
                    <a:cubicBezTo>
                      <a:pt x="411" y="627"/>
                      <a:pt x="714" y="663"/>
                      <a:pt x="775" y="560"/>
                    </a:cubicBezTo>
                    <a:cubicBezTo>
                      <a:pt x="837" y="458"/>
                      <a:pt x="852" y="360"/>
                      <a:pt x="1022" y="314"/>
                    </a:cubicBezTo>
                    <a:cubicBezTo>
                      <a:pt x="1191" y="268"/>
                      <a:pt x="1186" y="139"/>
                      <a:pt x="1158" y="85"/>
                    </a:cubicBezTo>
                    <a:moveTo>
                      <a:pt x="631" y="52"/>
                    </a:moveTo>
                    <a:cubicBezTo>
                      <a:pt x="633" y="59"/>
                      <a:pt x="574" y="136"/>
                      <a:pt x="542" y="139"/>
                    </a:cubicBezTo>
                    <a:cubicBezTo>
                      <a:pt x="510" y="142"/>
                      <a:pt x="437" y="132"/>
                      <a:pt x="430" y="127"/>
                    </a:cubicBezTo>
                    <a:cubicBezTo>
                      <a:pt x="423" y="122"/>
                      <a:pt x="486" y="102"/>
                      <a:pt x="515" y="91"/>
                    </a:cubicBezTo>
                    <a:cubicBezTo>
                      <a:pt x="556" y="75"/>
                      <a:pt x="628" y="45"/>
                      <a:pt x="631" y="52"/>
                    </a:cubicBezTo>
                    <a:moveTo>
                      <a:pt x="780" y="487"/>
                    </a:moveTo>
                    <a:cubicBezTo>
                      <a:pt x="770" y="506"/>
                      <a:pt x="760" y="525"/>
                      <a:pt x="749" y="545"/>
                    </a:cubicBezTo>
                    <a:cubicBezTo>
                      <a:pt x="720" y="593"/>
                      <a:pt x="593" y="605"/>
                      <a:pt x="470" y="616"/>
                    </a:cubicBezTo>
                    <a:cubicBezTo>
                      <a:pt x="375" y="625"/>
                      <a:pt x="276" y="634"/>
                      <a:pt x="189" y="659"/>
                    </a:cubicBezTo>
                    <a:cubicBezTo>
                      <a:pt x="169" y="665"/>
                      <a:pt x="151" y="668"/>
                      <a:pt x="137" y="668"/>
                    </a:cubicBezTo>
                    <a:cubicBezTo>
                      <a:pt x="107" y="668"/>
                      <a:pt x="97" y="656"/>
                      <a:pt x="92" y="646"/>
                    </a:cubicBezTo>
                    <a:cubicBezTo>
                      <a:pt x="70" y="600"/>
                      <a:pt x="104" y="496"/>
                      <a:pt x="139" y="453"/>
                    </a:cubicBezTo>
                    <a:cubicBezTo>
                      <a:pt x="171" y="412"/>
                      <a:pt x="191" y="369"/>
                      <a:pt x="209" y="331"/>
                    </a:cubicBezTo>
                    <a:cubicBezTo>
                      <a:pt x="213" y="320"/>
                      <a:pt x="218" y="310"/>
                      <a:pt x="223" y="300"/>
                    </a:cubicBezTo>
                    <a:cubicBezTo>
                      <a:pt x="223" y="300"/>
                      <a:pt x="223" y="300"/>
                      <a:pt x="223" y="300"/>
                    </a:cubicBezTo>
                    <a:cubicBezTo>
                      <a:pt x="224" y="299"/>
                      <a:pt x="305" y="154"/>
                      <a:pt x="472" y="157"/>
                    </a:cubicBezTo>
                    <a:cubicBezTo>
                      <a:pt x="491" y="158"/>
                      <a:pt x="520" y="168"/>
                      <a:pt x="524" y="173"/>
                    </a:cubicBezTo>
                    <a:cubicBezTo>
                      <a:pt x="528" y="178"/>
                      <a:pt x="527" y="188"/>
                      <a:pt x="527" y="190"/>
                    </a:cubicBezTo>
                    <a:cubicBezTo>
                      <a:pt x="523" y="217"/>
                      <a:pt x="529" y="241"/>
                      <a:pt x="545" y="262"/>
                    </a:cubicBezTo>
                    <a:cubicBezTo>
                      <a:pt x="577" y="304"/>
                      <a:pt x="663" y="328"/>
                      <a:pt x="801" y="333"/>
                    </a:cubicBezTo>
                    <a:cubicBezTo>
                      <a:pt x="819" y="334"/>
                      <a:pt x="836" y="334"/>
                      <a:pt x="853" y="334"/>
                    </a:cubicBezTo>
                    <a:cubicBezTo>
                      <a:pt x="870" y="334"/>
                      <a:pt x="887" y="333"/>
                      <a:pt x="903" y="332"/>
                    </a:cubicBezTo>
                    <a:cubicBezTo>
                      <a:pt x="838" y="375"/>
                      <a:pt x="809" y="432"/>
                      <a:pt x="780" y="487"/>
                    </a:cubicBezTo>
                    <a:moveTo>
                      <a:pt x="1132" y="198"/>
                    </a:moveTo>
                    <a:cubicBezTo>
                      <a:pt x="1115" y="238"/>
                      <a:pt x="1075" y="267"/>
                      <a:pt x="1014" y="284"/>
                    </a:cubicBezTo>
                    <a:cubicBezTo>
                      <a:pt x="1007" y="286"/>
                      <a:pt x="1000" y="288"/>
                      <a:pt x="994" y="290"/>
                    </a:cubicBezTo>
                    <a:cubicBezTo>
                      <a:pt x="868" y="306"/>
                      <a:pt x="637" y="308"/>
                      <a:pt x="583" y="238"/>
                    </a:cubicBezTo>
                    <a:cubicBezTo>
                      <a:pt x="577" y="230"/>
                      <a:pt x="573" y="222"/>
                      <a:pt x="570" y="213"/>
                    </a:cubicBezTo>
                    <a:cubicBezTo>
                      <a:pt x="570" y="209"/>
                      <a:pt x="570" y="205"/>
                      <a:pt x="569" y="201"/>
                    </a:cubicBezTo>
                    <a:cubicBezTo>
                      <a:pt x="569" y="197"/>
                      <a:pt x="570" y="193"/>
                      <a:pt x="571" y="189"/>
                    </a:cubicBezTo>
                    <a:cubicBezTo>
                      <a:pt x="614" y="58"/>
                      <a:pt x="746" y="32"/>
                      <a:pt x="754" y="31"/>
                    </a:cubicBezTo>
                    <a:cubicBezTo>
                      <a:pt x="761" y="30"/>
                      <a:pt x="771" y="30"/>
                      <a:pt x="780" y="30"/>
                    </a:cubicBezTo>
                    <a:cubicBezTo>
                      <a:pt x="848" y="30"/>
                      <a:pt x="933" y="39"/>
                      <a:pt x="1003" y="54"/>
                    </a:cubicBezTo>
                    <a:cubicBezTo>
                      <a:pt x="1096" y="73"/>
                      <a:pt x="1127" y="93"/>
                      <a:pt x="1130" y="100"/>
                    </a:cubicBezTo>
                    <a:cubicBezTo>
                      <a:pt x="1143" y="123"/>
                      <a:pt x="1148" y="162"/>
                      <a:pt x="1132" y="198"/>
                    </a:cubicBezTo>
                  </a:path>
                </a:pathLst>
              </a:cu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0" name="Oval 10">
                <a:extLst>
                  <a:ext uri="{FF2B5EF4-FFF2-40B4-BE49-F238E27FC236}">
                    <a16:creationId xmlns:a16="http://schemas.microsoft.com/office/drawing/2014/main" id="{6A8E82FF-1D33-68D7-6901-985159A086E2}"/>
                  </a:ext>
                </a:extLst>
              </p:cNvPr>
              <p:cNvSpPr>
                <a:spLocks noChangeArrowheads="1"/>
              </p:cNvSpPr>
              <p:nvPr/>
            </p:nvSpPr>
            <p:spPr bwMode="auto">
              <a:xfrm>
                <a:off x="1238" y="772"/>
                <a:ext cx="233" cy="76"/>
              </a:xfrm>
              <a:prstGeom prst="ellipse">
                <a:avLst/>
              </a:prstGeom>
              <a:solidFill>
                <a:srgbClr val="FFF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1" name="Freeform 11">
                <a:extLst>
                  <a:ext uri="{FF2B5EF4-FFF2-40B4-BE49-F238E27FC236}">
                    <a16:creationId xmlns:a16="http://schemas.microsoft.com/office/drawing/2014/main" id="{14307297-9068-7027-A014-41F877493A49}"/>
                  </a:ext>
                </a:extLst>
              </p:cNvPr>
              <p:cNvSpPr>
                <a:spLocks/>
              </p:cNvSpPr>
              <p:nvPr/>
            </p:nvSpPr>
            <p:spPr bwMode="auto">
              <a:xfrm>
                <a:off x="-5" y="56"/>
                <a:ext cx="906" cy="1197"/>
              </a:xfrm>
              <a:custGeom>
                <a:avLst/>
                <a:gdLst>
                  <a:gd name="T0" fmla="*/ 607 w 730"/>
                  <a:gd name="T1" fmla="*/ 963 h 963"/>
                  <a:gd name="T2" fmla="*/ 538 w 730"/>
                  <a:gd name="T3" fmla="*/ 786 h 963"/>
                  <a:gd name="T4" fmla="*/ 477 w 730"/>
                  <a:gd name="T5" fmla="*/ 689 h 963"/>
                  <a:gd name="T6" fmla="*/ 453 w 730"/>
                  <a:gd name="T7" fmla="*/ 563 h 963"/>
                  <a:gd name="T8" fmla="*/ 270 w 730"/>
                  <a:gd name="T9" fmla="*/ 326 h 963"/>
                  <a:gd name="T10" fmla="*/ 10 w 730"/>
                  <a:gd name="T11" fmla="*/ 67 h 963"/>
                  <a:gd name="T12" fmla="*/ 47 w 730"/>
                  <a:gd name="T13" fmla="*/ 2 h 963"/>
                  <a:gd name="T14" fmla="*/ 319 w 730"/>
                  <a:gd name="T15" fmla="*/ 297 h 963"/>
                  <a:gd name="T16" fmla="*/ 496 w 730"/>
                  <a:gd name="T17" fmla="*/ 544 h 963"/>
                  <a:gd name="T18" fmla="*/ 594 w 730"/>
                  <a:gd name="T19" fmla="*/ 598 h 963"/>
                  <a:gd name="T20" fmla="*/ 685 w 730"/>
                  <a:gd name="T21" fmla="*/ 740 h 963"/>
                  <a:gd name="T22" fmla="*/ 730 w 730"/>
                  <a:gd name="T23" fmla="*/ 855 h 963"/>
                  <a:gd name="T24" fmla="*/ 719 w 730"/>
                  <a:gd name="T25" fmla="*/ 865 h 963"/>
                  <a:gd name="T26" fmla="*/ 643 w 730"/>
                  <a:gd name="T27" fmla="*/ 706 h 963"/>
                  <a:gd name="T28" fmla="*/ 561 w 730"/>
                  <a:gd name="T29" fmla="*/ 651 h 963"/>
                  <a:gd name="T30" fmla="*/ 524 w 730"/>
                  <a:gd name="T31" fmla="*/ 701 h 963"/>
                  <a:gd name="T32" fmla="*/ 574 w 730"/>
                  <a:gd name="T33" fmla="*/ 810 h 963"/>
                  <a:gd name="T34" fmla="*/ 619 w 730"/>
                  <a:gd name="T35" fmla="*/ 954 h 963"/>
                  <a:gd name="T36" fmla="*/ 607 w 730"/>
                  <a:gd name="T37"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0" h="963">
                    <a:moveTo>
                      <a:pt x="607" y="963"/>
                    </a:moveTo>
                    <a:cubicBezTo>
                      <a:pt x="607" y="963"/>
                      <a:pt x="560" y="834"/>
                      <a:pt x="538" y="786"/>
                    </a:cubicBezTo>
                    <a:cubicBezTo>
                      <a:pt x="517" y="738"/>
                      <a:pt x="493" y="719"/>
                      <a:pt x="477" y="689"/>
                    </a:cubicBezTo>
                    <a:cubicBezTo>
                      <a:pt x="461" y="660"/>
                      <a:pt x="471" y="597"/>
                      <a:pt x="453" y="563"/>
                    </a:cubicBezTo>
                    <a:cubicBezTo>
                      <a:pt x="436" y="528"/>
                      <a:pt x="395" y="464"/>
                      <a:pt x="270" y="326"/>
                    </a:cubicBezTo>
                    <a:cubicBezTo>
                      <a:pt x="146" y="187"/>
                      <a:pt x="20" y="103"/>
                      <a:pt x="10" y="67"/>
                    </a:cubicBezTo>
                    <a:cubicBezTo>
                      <a:pt x="0" y="30"/>
                      <a:pt x="17" y="4"/>
                      <a:pt x="47" y="2"/>
                    </a:cubicBezTo>
                    <a:cubicBezTo>
                      <a:pt x="78" y="0"/>
                      <a:pt x="212" y="145"/>
                      <a:pt x="319" y="297"/>
                    </a:cubicBezTo>
                    <a:cubicBezTo>
                      <a:pt x="427" y="449"/>
                      <a:pt x="474" y="525"/>
                      <a:pt x="496" y="544"/>
                    </a:cubicBezTo>
                    <a:cubicBezTo>
                      <a:pt x="518" y="564"/>
                      <a:pt x="574" y="582"/>
                      <a:pt x="594" y="598"/>
                    </a:cubicBezTo>
                    <a:cubicBezTo>
                      <a:pt x="613" y="613"/>
                      <a:pt x="656" y="677"/>
                      <a:pt x="685" y="740"/>
                    </a:cubicBezTo>
                    <a:cubicBezTo>
                      <a:pt x="715" y="803"/>
                      <a:pt x="730" y="855"/>
                      <a:pt x="730" y="855"/>
                    </a:cubicBezTo>
                    <a:cubicBezTo>
                      <a:pt x="719" y="865"/>
                      <a:pt x="719" y="865"/>
                      <a:pt x="719" y="865"/>
                    </a:cubicBezTo>
                    <a:cubicBezTo>
                      <a:pt x="719" y="865"/>
                      <a:pt x="668" y="743"/>
                      <a:pt x="643" y="706"/>
                    </a:cubicBezTo>
                    <a:cubicBezTo>
                      <a:pt x="617" y="668"/>
                      <a:pt x="595" y="628"/>
                      <a:pt x="561" y="651"/>
                    </a:cubicBezTo>
                    <a:cubicBezTo>
                      <a:pt x="536" y="667"/>
                      <a:pt x="516" y="689"/>
                      <a:pt x="524" y="701"/>
                    </a:cubicBezTo>
                    <a:cubicBezTo>
                      <a:pt x="532" y="713"/>
                      <a:pt x="550" y="746"/>
                      <a:pt x="574" y="810"/>
                    </a:cubicBezTo>
                    <a:cubicBezTo>
                      <a:pt x="598" y="874"/>
                      <a:pt x="619" y="954"/>
                      <a:pt x="619" y="954"/>
                    </a:cubicBezTo>
                    <a:cubicBezTo>
                      <a:pt x="607" y="963"/>
                      <a:pt x="607" y="963"/>
                      <a:pt x="607" y="963"/>
                    </a:cubicBezTo>
                  </a:path>
                </a:pathLst>
              </a:custGeom>
              <a:solidFill>
                <a:srgbClr val="323232">
                  <a:lumMod val="25000"/>
                  <a:lumOff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2" name="Freeform 12">
                <a:extLst>
                  <a:ext uri="{FF2B5EF4-FFF2-40B4-BE49-F238E27FC236}">
                    <a16:creationId xmlns:a16="http://schemas.microsoft.com/office/drawing/2014/main" id="{D24F3E41-4A18-8D28-DBB1-577D773AFE4F}"/>
                  </a:ext>
                </a:extLst>
              </p:cNvPr>
              <p:cNvSpPr>
                <a:spLocks noEditPoints="1"/>
              </p:cNvSpPr>
              <p:nvPr/>
            </p:nvSpPr>
            <p:spPr bwMode="auto">
              <a:xfrm>
                <a:off x="-4" y="54"/>
                <a:ext cx="910" cy="1208"/>
              </a:xfrm>
              <a:custGeom>
                <a:avLst/>
                <a:gdLst>
                  <a:gd name="T0" fmla="*/ 604 w 733"/>
                  <a:gd name="T1" fmla="*/ 972 h 972"/>
                  <a:gd name="T2" fmla="*/ 602 w 733"/>
                  <a:gd name="T3" fmla="*/ 966 h 972"/>
                  <a:gd name="T4" fmla="*/ 534 w 733"/>
                  <a:gd name="T5" fmla="*/ 790 h 972"/>
                  <a:gd name="T6" fmla="*/ 495 w 733"/>
                  <a:gd name="T7" fmla="*/ 726 h 972"/>
                  <a:gd name="T8" fmla="*/ 472 w 733"/>
                  <a:gd name="T9" fmla="*/ 693 h 972"/>
                  <a:gd name="T10" fmla="*/ 461 w 733"/>
                  <a:gd name="T11" fmla="*/ 631 h 972"/>
                  <a:gd name="T12" fmla="*/ 449 w 733"/>
                  <a:gd name="T13" fmla="*/ 566 h 972"/>
                  <a:gd name="T14" fmla="*/ 266 w 733"/>
                  <a:gd name="T15" fmla="*/ 330 h 972"/>
                  <a:gd name="T16" fmla="*/ 94 w 733"/>
                  <a:gd name="T17" fmla="*/ 163 h 972"/>
                  <a:gd name="T18" fmla="*/ 5 w 733"/>
                  <a:gd name="T19" fmla="*/ 70 h 972"/>
                  <a:gd name="T20" fmla="*/ 11 w 733"/>
                  <a:gd name="T21" fmla="*/ 18 h 972"/>
                  <a:gd name="T22" fmla="*/ 46 w 733"/>
                  <a:gd name="T23" fmla="*/ 0 h 972"/>
                  <a:gd name="T24" fmla="*/ 47 w 733"/>
                  <a:gd name="T25" fmla="*/ 0 h 972"/>
                  <a:gd name="T26" fmla="*/ 322 w 733"/>
                  <a:gd name="T27" fmla="*/ 297 h 972"/>
                  <a:gd name="T28" fmla="*/ 419 w 733"/>
                  <a:gd name="T29" fmla="*/ 437 h 972"/>
                  <a:gd name="T30" fmla="*/ 497 w 733"/>
                  <a:gd name="T31" fmla="*/ 543 h 972"/>
                  <a:gd name="T32" fmla="*/ 551 w 733"/>
                  <a:gd name="T33" fmla="*/ 573 h 972"/>
                  <a:gd name="T34" fmla="*/ 595 w 733"/>
                  <a:gd name="T35" fmla="*/ 597 h 972"/>
                  <a:gd name="T36" fmla="*/ 688 w 733"/>
                  <a:gd name="T37" fmla="*/ 741 h 972"/>
                  <a:gd name="T38" fmla="*/ 732 w 733"/>
                  <a:gd name="T39" fmla="*/ 856 h 972"/>
                  <a:gd name="T40" fmla="*/ 733 w 733"/>
                  <a:gd name="T41" fmla="*/ 858 h 972"/>
                  <a:gd name="T42" fmla="*/ 717 w 733"/>
                  <a:gd name="T43" fmla="*/ 874 h 972"/>
                  <a:gd name="T44" fmla="*/ 715 w 733"/>
                  <a:gd name="T45" fmla="*/ 868 h 972"/>
                  <a:gd name="T46" fmla="*/ 638 w 733"/>
                  <a:gd name="T47" fmla="*/ 710 h 972"/>
                  <a:gd name="T48" fmla="*/ 632 w 733"/>
                  <a:gd name="T49" fmla="*/ 700 h 972"/>
                  <a:gd name="T50" fmla="*/ 579 w 733"/>
                  <a:gd name="T51" fmla="*/ 650 h 972"/>
                  <a:gd name="T52" fmla="*/ 562 w 733"/>
                  <a:gd name="T53" fmla="*/ 656 h 972"/>
                  <a:gd name="T54" fmla="*/ 526 w 733"/>
                  <a:gd name="T55" fmla="*/ 701 h 972"/>
                  <a:gd name="T56" fmla="*/ 577 w 733"/>
                  <a:gd name="T57" fmla="*/ 811 h 972"/>
                  <a:gd name="T58" fmla="*/ 622 w 733"/>
                  <a:gd name="T59" fmla="*/ 955 h 972"/>
                  <a:gd name="T60" fmla="*/ 622 w 733"/>
                  <a:gd name="T61" fmla="*/ 957 h 972"/>
                  <a:gd name="T62" fmla="*/ 604 w 733"/>
                  <a:gd name="T63" fmla="*/ 972 h 972"/>
                  <a:gd name="T64" fmla="*/ 47 w 733"/>
                  <a:gd name="T65" fmla="*/ 8 h 972"/>
                  <a:gd name="T66" fmla="*/ 17 w 733"/>
                  <a:gd name="T67" fmla="*/ 23 h 972"/>
                  <a:gd name="T68" fmla="*/ 13 w 733"/>
                  <a:gd name="T69" fmla="*/ 68 h 972"/>
                  <a:gd name="T70" fmla="*/ 99 w 733"/>
                  <a:gd name="T71" fmla="*/ 157 h 972"/>
                  <a:gd name="T72" fmla="*/ 272 w 733"/>
                  <a:gd name="T73" fmla="*/ 325 h 972"/>
                  <a:gd name="T74" fmla="*/ 456 w 733"/>
                  <a:gd name="T75" fmla="*/ 563 h 972"/>
                  <a:gd name="T76" fmla="*/ 469 w 733"/>
                  <a:gd name="T77" fmla="*/ 631 h 972"/>
                  <a:gd name="T78" fmla="*/ 479 w 733"/>
                  <a:gd name="T79" fmla="*/ 689 h 972"/>
                  <a:gd name="T80" fmla="*/ 501 w 733"/>
                  <a:gd name="T81" fmla="*/ 721 h 972"/>
                  <a:gd name="T82" fmla="*/ 541 w 733"/>
                  <a:gd name="T83" fmla="*/ 786 h 972"/>
                  <a:gd name="T84" fmla="*/ 607 w 733"/>
                  <a:gd name="T85" fmla="*/ 959 h 972"/>
                  <a:gd name="T86" fmla="*/ 613 w 733"/>
                  <a:gd name="T87" fmla="*/ 954 h 972"/>
                  <a:gd name="T88" fmla="*/ 569 w 733"/>
                  <a:gd name="T89" fmla="*/ 813 h 972"/>
                  <a:gd name="T90" fmla="*/ 520 w 733"/>
                  <a:gd name="T91" fmla="*/ 705 h 972"/>
                  <a:gd name="T92" fmla="*/ 557 w 733"/>
                  <a:gd name="T93" fmla="*/ 649 h 972"/>
                  <a:gd name="T94" fmla="*/ 579 w 733"/>
                  <a:gd name="T95" fmla="*/ 642 h 972"/>
                  <a:gd name="T96" fmla="*/ 638 w 733"/>
                  <a:gd name="T97" fmla="*/ 696 h 972"/>
                  <a:gd name="T98" fmla="*/ 645 w 733"/>
                  <a:gd name="T99" fmla="*/ 706 h 972"/>
                  <a:gd name="T100" fmla="*/ 720 w 733"/>
                  <a:gd name="T101" fmla="*/ 860 h 972"/>
                  <a:gd name="T102" fmla="*/ 724 w 733"/>
                  <a:gd name="T103" fmla="*/ 856 h 972"/>
                  <a:gd name="T104" fmla="*/ 681 w 733"/>
                  <a:gd name="T105" fmla="*/ 744 h 972"/>
                  <a:gd name="T106" fmla="*/ 590 w 733"/>
                  <a:gd name="T107" fmla="*/ 603 h 972"/>
                  <a:gd name="T108" fmla="*/ 547 w 733"/>
                  <a:gd name="T109" fmla="*/ 580 h 972"/>
                  <a:gd name="T110" fmla="*/ 492 w 733"/>
                  <a:gd name="T111" fmla="*/ 549 h 972"/>
                  <a:gd name="T112" fmla="*/ 413 w 733"/>
                  <a:gd name="T113" fmla="*/ 442 h 972"/>
                  <a:gd name="T114" fmla="*/ 315 w 733"/>
                  <a:gd name="T115" fmla="*/ 302 h 972"/>
                  <a:gd name="T116" fmla="*/ 47 w 733"/>
                  <a:gd name="T117" fmla="*/ 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3" h="972">
                    <a:moveTo>
                      <a:pt x="604" y="972"/>
                    </a:moveTo>
                    <a:cubicBezTo>
                      <a:pt x="602" y="966"/>
                      <a:pt x="602" y="966"/>
                      <a:pt x="602" y="966"/>
                    </a:cubicBezTo>
                    <a:cubicBezTo>
                      <a:pt x="601" y="965"/>
                      <a:pt x="555" y="837"/>
                      <a:pt x="534" y="790"/>
                    </a:cubicBezTo>
                    <a:cubicBezTo>
                      <a:pt x="521" y="761"/>
                      <a:pt x="507" y="742"/>
                      <a:pt x="495" y="726"/>
                    </a:cubicBezTo>
                    <a:cubicBezTo>
                      <a:pt x="486" y="715"/>
                      <a:pt x="479" y="705"/>
                      <a:pt x="472" y="693"/>
                    </a:cubicBezTo>
                    <a:cubicBezTo>
                      <a:pt x="464" y="678"/>
                      <a:pt x="463" y="655"/>
                      <a:pt x="461" y="631"/>
                    </a:cubicBezTo>
                    <a:cubicBezTo>
                      <a:pt x="459" y="608"/>
                      <a:pt x="457" y="583"/>
                      <a:pt x="449" y="566"/>
                    </a:cubicBezTo>
                    <a:cubicBezTo>
                      <a:pt x="424" y="516"/>
                      <a:pt x="364" y="439"/>
                      <a:pt x="266" y="330"/>
                    </a:cubicBezTo>
                    <a:cubicBezTo>
                      <a:pt x="204" y="261"/>
                      <a:pt x="143" y="207"/>
                      <a:pt x="94" y="163"/>
                    </a:cubicBezTo>
                    <a:cubicBezTo>
                      <a:pt x="44" y="119"/>
                      <a:pt x="11" y="89"/>
                      <a:pt x="5" y="70"/>
                    </a:cubicBezTo>
                    <a:cubicBezTo>
                      <a:pt x="0" y="50"/>
                      <a:pt x="2" y="31"/>
                      <a:pt x="11" y="18"/>
                    </a:cubicBezTo>
                    <a:cubicBezTo>
                      <a:pt x="19" y="8"/>
                      <a:pt x="31" y="1"/>
                      <a:pt x="46" y="0"/>
                    </a:cubicBezTo>
                    <a:cubicBezTo>
                      <a:pt x="47" y="0"/>
                      <a:pt x="47" y="0"/>
                      <a:pt x="47" y="0"/>
                    </a:cubicBezTo>
                    <a:cubicBezTo>
                      <a:pt x="84" y="0"/>
                      <a:pt x="225" y="160"/>
                      <a:pt x="322" y="297"/>
                    </a:cubicBezTo>
                    <a:cubicBezTo>
                      <a:pt x="362" y="354"/>
                      <a:pt x="394" y="400"/>
                      <a:pt x="419" y="437"/>
                    </a:cubicBezTo>
                    <a:cubicBezTo>
                      <a:pt x="461" y="498"/>
                      <a:pt x="484" y="532"/>
                      <a:pt x="497" y="543"/>
                    </a:cubicBezTo>
                    <a:cubicBezTo>
                      <a:pt x="509" y="553"/>
                      <a:pt x="530" y="563"/>
                      <a:pt x="551" y="573"/>
                    </a:cubicBezTo>
                    <a:cubicBezTo>
                      <a:pt x="569" y="581"/>
                      <a:pt x="586" y="589"/>
                      <a:pt x="595" y="597"/>
                    </a:cubicBezTo>
                    <a:cubicBezTo>
                      <a:pt x="616" y="614"/>
                      <a:pt x="660" y="681"/>
                      <a:pt x="688" y="741"/>
                    </a:cubicBezTo>
                    <a:cubicBezTo>
                      <a:pt x="718" y="803"/>
                      <a:pt x="732" y="856"/>
                      <a:pt x="732" y="856"/>
                    </a:cubicBezTo>
                    <a:cubicBezTo>
                      <a:pt x="733" y="858"/>
                      <a:pt x="733" y="858"/>
                      <a:pt x="733" y="858"/>
                    </a:cubicBezTo>
                    <a:cubicBezTo>
                      <a:pt x="717" y="874"/>
                      <a:pt x="717" y="874"/>
                      <a:pt x="717" y="874"/>
                    </a:cubicBezTo>
                    <a:cubicBezTo>
                      <a:pt x="715" y="868"/>
                      <a:pt x="715" y="868"/>
                      <a:pt x="715" y="868"/>
                    </a:cubicBezTo>
                    <a:cubicBezTo>
                      <a:pt x="714" y="867"/>
                      <a:pt x="663" y="747"/>
                      <a:pt x="638" y="710"/>
                    </a:cubicBezTo>
                    <a:cubicBezTo>
                      <a:pt x="636" y="707"/>
                      <a:pt x="634" y="704"/>
                      <a:pt x="632" y="700"/>
                    </a:cubicBezTo>
                    <a:cubicBezTo>
                      <a:pt x="615" y="674"/>
                      <a:pt x="598" y="650"/>
                      <a:pt x="579" y="650"/>
                    </a:cubicBezTo>
                    <a:cubicBezTo>
                      <a:pt x="574" y="650"/>
                      <a:pt x="568" y="652"/>
                      <a:pt x="562" y="656"/>
                    </a:cubicBezTo>
                    <a:cubicBezTo>
                      <a:pt x="536" y="673"/>
                      <a:pt x="521" y="693"/>
                      <a:pt x="526" y="701"/>
                    </a:cubicBezTo>
                    <a:cubicBezTo>
                      <a:pt x="531" y="708"/>
                      <a:pt x="549" y="738"/>
                      <a:pt x="577" y="811"/>
                    </a:cubicBezTo>
                    <a:cubicBezTo>
                      <a:pt x="601" y="874"/>
                      <a:pt x="621" y="954"/>
                      <a:pt x="622" y="955"/>
                    </a:cubicBezTo>
                    <a:cubicBezTo>
                      <a:pt x="622" y="957"/>
                      <a:pt x="622" y="957"/>
                      <a:pt x="622" y="957"/>
                    </a:cubicBezTo>
                    <a:cubicBezTo>
                      <a:pt x="604" y="972"/>
                      <a:pt x="604" y="972"/>
                      <a:pt x="604" y="972"/>
                    </a:cubicBezTo>
                    <a:moveTo>
                      <a:pt x="47" y="8"/>
                    </a:moveTo>
                    <a:cubicBezTo>
                      <a:pt x="34" y="9"/>
                      <a:pt x="24" y="14"/>
                      <a:pt x="17" y="23"/>
                    </a:cubicBezTo>
                    <a:cubicBezTo>
                      <a:pt x="10" y="34"/>
                      <a:pt x="8" y="50"/>
                      <a:pt x="13" y="68"/>
                    </a:cubicBezTo>
                    <a:cubicBezTo>
                      <a:pt x="18" y="85"/>
                      <a:pt x="52" y="115"/>
                      <a:pt x="99" y="157"/>
                    </a:cubicBezTo>
                    <a:cubicBezTo>
                      <a:pt x="148" y="201"/>
                      <a:pt x="210" y="256"/>
                      <a:pt x="272" y="325"/>
                    </a:cubicBezTo>
                    <a:cubicBezTo>
                      <a:pt x="370" y="434"/>
                      <a:pt x="431" y="512"/>
                      <a:pt x="456" y="563"/>
                    </a:cubicBezTo>
                    <a:cubicBezTo>
                      <a:pt x="465" y="581"/>
                      <a:pt x="467" y="606"/>
                      <a:pt x="469" y="631"/>
                    </a:cubicBezTo>
                    <a:cubicBezTo>
                      <a:pt x="471" y="654"/>
                      <a:pt x="472" y="676"/>
                      <a:pt x="479" y="689"/>
                    </a:cubicBezTo>
                    <a:cubicBezTo>
                      <a:pt x="486" y="701"/>
                      <a:pt x="493" y="711"/>
                      <a:pt x="501" y="721"/>
                    </a:cubicBezTo>
                    <a:cubicBezTo>
                      <a:pt x="513" y="738"/>
                      <a:pt x="528" y="757"/>
                      <a:pt x="541" y="786"/>
                    </a:cubicBezTo>
                    <a:cubicBezTo>
                      <a:pt x="560" y="829"/>
                      <a:pt x="598" y="934"/>
                      <a:pt x="607" y="959"/>
                    </a:cubicBezTo>
                    <a:cubicBezTo>
                      <a:pt x="613" y="954"/>
                      <a:pt x="613" y="954"/>
                      <a:pt x="613" y="954"/>
                    </a:cubicBezTo>
                    <a:cubicBezTo>
                      <a:pt x="609" y="940"/>
                      <a:pt x="591" y="870"/>
                      <a:pt x="569" y="813"/>
                    </a:cubicBezTo>
                    <a:cubicBezTo>
                      <a:pt x="548" y="756"/>
                      <a:pt x="529" y="720"/>
                      <a:pt x="520" y="705"/>
                    </a:cubicBezTo>
                    <a:cubicBezTo>
                      <a:pt x="509" y="690"/>
                      <a:pt x="533" y="665"/>
                      <a:pt x="557" y="649"/>
                    </a:cubicBezTo>
                    <a:cubicBezTo>
                      <a:pt x="565" y="644"/>
                      <a:pt x="572" y="642"/>
                      <a:pt x="579" y="642"/>
                    </a:cubicBezTo>
                    <a:cubicBezTo>
                      <a:pt x="603" y="642"/>
                      <a:pt x="620" y="668"/>
                      <a:pt x="638" y="696"/>
                    </a:cubicBezTo>
                    <a:cubicBezTo>
                      <a:pt x="641" y="699"/>
                      <a:pt x="643" y="702"/>
                      <a:pt x="645" y="706"/>
                    </a:cubicBezTo>
                    <a:cubicBezTo>
                      <a:pt x="667" y="739"/>
                      <a:pt x="709" y="836"/>
                      <a:pt x="720" y="860"/>
                    </a:cubicBezTo>
                    <a:cubicBezTo>
                      <a:pt x="724" y="856"/>
                      <a:pt x="724" y="856"/>
                      <a:pt x="724" y="856"/>
                    </a:cubicBezTo>
                    <a:cubicBezTo>
                      <a:pt x="721" y="845"/>
                      <a:pt x="706" y="799"/>
                      <a:pt x="681" y="744"/>
                    </a:cubicBezTo>
                    <a:cubicBezTo>
                      <a:pt x="650" y="679"/>
                      <a:pt x="608" y="617"/>
                      <a:pt x="590" y="603"/>
                    </a:cubicBezTo>
                    <a:cubicBezTo>
                      <a:pt x="581" y="596"/>
                      <a:pt x="565" y="588"/>
                      <a:pt x="547" y="580"/>
                    </a:cubicBezTo>
                    <a:cubicBezTo>
                      <a:pt x="526" y="570"/>
                      <a:pt x="504" y="560"/>
                      <a:pt x="492" y="549"/>
                    </a:cubicBezTo>
                    <a:cubicBezTo>
                      <a:pt x="478" y="537"/>
                      <a:pt x="455" y="503"/>
                      <a:pt x="413" y="442"/>
                    </a:cubicBezTo>
                    <a:cubicBezTo>
                      <a:pt x="387" y="405"/>
                      <a:pt x="356" y="359"/>
                      <a:pt x="315" y="302"/>
                    </a:cubicBezTo>
                    <a:cubicBezTo>
                      <a:pt x="203" y="143"/>
                      <a:pt x="74" y="8"/>
                      <a:pt x="47" y="8"/>
                    </a:cubicBezTo>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3" name="Freeform 13">
                <a:extLst>
                  <a:ext uri="{FF2B5EF4-FFF2-40B4-BE49-F238E27FC236}">
                    <a16:creationId xmlns:a16="http://schemas.microsoft.com/office/drawing/2014/main" id="{34E6C57B-0881-F4FD-48E5-ACACE2D27732}"/>
                  </a:ext>
                </a:extLst>
              </p:cNvPr>
              <p:cNvSpPr>
                <a:spLocks/>
              </p:cNvSpPr>
              <p:nvPr/>
            </p:nvSpPr>
            <p:spPr bwMode="auto">
              <a:xfrm>
                <a:off x="1171" y="1529"/>
                <a:ext cx="41" cy="33"/>
              </a:xfrm>
              <a:custGeom>
                <a:avLst/>
                <a:gdLst>
                  <a:gd name="T0" fmla="*/ 33 w 33"/>
                  <a:gd name="T1" fmla="*/ 0 h 27"/>
                  <a:gd name="T2" fmla="*/ 0 w 33"/>
                  <a:gd name="T3" fmla="*/ 21 h 27"/>
                  <a:gd name="T4" fmla="*/ 0 w 33"/>
                  <a:gd name="T5" fmla="*/ 27 h 27"/>
                  <a:gd name="T6" fmla="*/ 33 w 33"/>
                  <a:gd name="T7" fmla="*/ 5 h 27"/>
                  <a:gd name="T8" fmla="*/ 33 w 33"/>
                  <a:gd name="T9" fmla="*/ 0 h 27"/>
                </a:gdLst>
                <a:ahLst/>
                <a:cxnLst>
                  <a:cxn ang="0">
                    <a:pos x="T0" y="T1"/>
                  </a:cxn>
                  <a:cxn ang="0">
                    <a:pos x="T2" y="T3"/>
                  </a:cxn>
                  <a:cxn ang="0">
                    <a:pos x="T4" y="T5"/>
                  </a:cxn>
                  <a:cxn ang="0">
                    <a:pos x="T6" y="T7"/>
                  </a:cxn>
                  <a:cxn ang="0">
                    <a:pos x="T8" y="T9"/>
                  </a:cxn>
                </a:cxnLst>
                <a:rect l="0" t="0" r="r" b="b"/>
                <a:pathLst>
                  <a:path w="33" h="27">
                    <a:moveTo>
                      <a:pt x="33" y="0"/>
                    </a:moveTo>
                    <a:cubicBezTo>
                      <a:pt x="24" y="8"/>
                      <a:pt x="13" y="15"/>
                      <a:pt x="0" y="21"/>
                    </a:cubicBezTo>
                    <a:cubicBezTo>
                      <a:pt x="0" y="27"/>
                      <a:pt x="0" y="27"/>
                      <a:pt x="0" y="27"/>
                    </a:cubicBezTo>
                    <a:cubicBezTo>
                      <a:pt x="33" y="5"/>
                      <a:pt x="33" y="5"/>
                      <a:pt x="33" y="5"/>
                    </a:cubicBezTo>
                    <a:cubicBezTo>
                      <a:pt x="33" y="0"/>
                      <a:pt x="33" y="0"/>
                      <a:pt x="33" y="0"/>
                    </a:cubicBezTo>
                  </a:path>
                </a:pathLst>
              </a:custGeom>
              <a:solidFill>
                <a:srgbClr val="676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4" name="Freeform 14">
                <a:extLst>
                  <a:ext uri="{FF2B5EF4-FFF2-40B4-BE49-F238E27FC236}">
                    <a16:creationId xmlns:a16="http://schemas.microsoft.com/office/drawing/2014/main" id="{FC86CD30-55F5-F66D-BDBC-A883F651BDC1}"/>
                  </a:ext>
                </a:extLst>
              </p:cNvPr>
              <p:cNvSpPr>
                <a:spLocks/>
              </p:cNvSpPr>
              <p:nvPr/>
            </p:nvSpPr>
            <p:spPr bwMode="auto">
              <a:xfrm>
                <a:off x="1161" y="1342"/>
                <a:ext cx="51" cy="213"/>
              </a:xfrm>
              <a:custGeom>
                <a:avLst/>
                <a:gdLst>
                  <a:gd name="T0" fmla="*/ 36 w 41"/>
                  <a:gd name="T1" fmla="*/ 0 h 171"/>
                  <a:gd name="T2" fmla="*/ 0 w 41"/>
                  <a:gd name="T3" fmla="*/ 20 h 171"/>
                  <a:gd name="T4" fmla="*/ 8 w 41"/>
                  <a:gd name="T5" fmla="*/ 171 h 171"/>
                  <a:gd name="T6" fmla="*/ 41 w 41"/>
                  <a:gd name="T7" fmla="*/ 150 h 171"/>
                  <a:gd name="T8" fmla="*/ 36 w 41"/>
                  <a:gd name="T9" fmla="*/ 0 h 171"/>
                </a:gdLst>
                <a:ahLst/>
                <a:cxnLst>
                  <a:cxn ang="0">
                    <a:pos x="T0" y="T1"/>
                  </a:cxn>
                  <a:cxn ang="0">
                    <a:pos x="T2" y="T3"/>
                  </a:cxn>
                  <a:cxn ang="0">
                    <a:pos x="T4" y="T5"/>
                  </a:cxn>
                  <a:cxn ang="0">
                    <a:pos x="T6" y="T7"/>
                  </a:cxn>
                  <a:cxn ang="0">
                    <a:pos x="T8" y="T9"/>
                  </a:cxn>
                </a:cxnLst>
                <a:rect l="0" t="0" r="r" b="b"/>
                <a:pathLst>
                  <a:path w="41" h="171">
                    <a:moveTo>
                      <a:pt x="36" y="0"/>
                    </a:moveTo>
                    <a:cubicBezTo>
                      <a:pt x="26" y="8"/>
                      <a:pt x="14" y="14"/>
                      <a:pt x="0" y="20"/>
                    </a:cubicBezTo>
                    <a:cubicBezTo>
                      <a:pt x="8" y="171"/>
                      <a:pt x="8" y="171"/>
                      <a:pt x="8" y="171"/>
                    </a:cubicBezTo>
                    <a:cubicBezTo>
                      <a:pt x="21" y="165"/>
                      <a:pt x="32" y="158"/>
                      <a:pt x="41" y="150"/>
                    </a:cubicBezTo>
                    <a:cubicBezTo>
                      <a:pt x="36" y="0"/>
                      <a:pt x="36" y="0"/>
                      <a:pt x="36" y="0"/>
                    </a:cubicBezTo>
                  </a:path>
                </a:pathLst>
              </a:custGeom>
              <a:solidFill>
                <a:srgbClr val="555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5" name="Freeform 15">
                <a:extLst>
                  <a:ext uri="{FF2B5EF4-FFF2-40B4-BE49-F238E27FC236}">
                    <a16:creationId xmlns:a16="http://schemas.microsoft.com/office/drawing/2014/main" id="{D23EBC51-725D-E6D6-86D6-69450E358D0E}"/>
                  </a:ext>
                </a:extLst>
              </p:cNvPr>
              <p:cNvSpPr>
                <a:spLocks/>
              </p:cNvSpPr>
              <p:nvPr/>
            </p:nvSpPr>
            <p:spPr bwMode="auto">
              <a:xfrm>
                <a:off x="761" y="1125"/>
                <a:ext cx="431" cy="238"/>
              </a:xfrm>
              <a:custGeom>
                <a:avLst/>
                <a:gdLst>
                  <a:gd name="T0" fmla="*/ 116 w 347"/>
                  <a:gd name="T1" fmla="*/ 0 h 191"/>
                  <a:gd name="T2" fmla="*/ 111 w 347"/>
                  <a:gd name="T3" fmla="*/ 4 h 191"/>
                  <a:gd name="T4" fmla="*/ 274 w 347"/>
                  <a:gd name="T5" fmla="*/ 119 h 191"/>
                  <a:gd name="T6" fmla="*/ 246 w 347"/>
                  <a:gd name="T7" fmla="*/ 167 h 191"/>
                  <a:gd name="T8" fmla="*/ 233 w 347"/>
                  <a:gd name="T9" fmla="*/ 169 h 191"/>
                  <a:gd name="T10" fmla="*/ 6 w 347"/>
                  <a:gd name="T11" fmla="*/ 98 h 191"/>
                  <a:gd name="T12" fmla="*/ 0 w 347"/>
                  <a:gd name="T13" fmla="*/ 102 h 191"/>
                  <a:gd name="T14" fmla="*/ 221 w 347"/>
                  <a:gd name="T15" fmla="*/ 191 h 191"/>
                  <a:gd name="T16" fmla="*/ 221 w 347"/>
                  <a:gd name="T17" fmla="*/ 191 h 191"/>
                  <a:gd name="T18" fmla="*/ 347 w 347"/>
                  <a:gd name="T19" fmla="*/ 147 h 191"/>
                  <a:gd name="T20" fmla="*/ 339 w 347"/>
                  <a:gd name="T21" fmla="*/ 130 h 191"/>
                  <a:gd name="T22" fmla="*/ 116 w 347"/>
                  <a:gd name="T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191">
                    <a:moveTo>
                      <a:pt x="116" y="0"/>
                    </a:moveTo>
                    <a:cubicBezTo>
                      <a:pt x="111" y="4"/>
                      <a:pt x="111" y="4"/>
                      <a:pt x="111" y="4"/>
                    </a:cubicBezTo>
                    <a:cubicBezTo>
                      <a:pt x="143" y="23"/>
                      <a:pt x="271" y="101"/>
                      <a:pt x="274" y="119"/>
                    </a:cubicBezTo>
                    <a:cubicBezTo>
                      <a:pt x="278" y="138"/>
                      <a:pt x="275" y="148"/>
                      <a:pt x="246" y="167"/>
                    </a:cubicBezTo>
                    <a:cubicBezTo>
                      <a:pt x="244" y="169"/>
                      <a:pt x="239" y="169"/>
                      <a:pt x="233" y="169"/>
                    </a:cubicBezTo>
                    <a:cubicBezTo>
                      <a:pt x="185" y="169"/>
                      <a:pt x="42" y="112"/>
                      <a:pt x="6" y="98"/>
                    </a:cubicBezTo>
                    <a:cubicBezTo>
                      <a:pt x="0" y="102"/>
                      <a:pt x="0" y="102"/>
                      <a:pt x="0" y="102"/>
                    </a:cubicBezTo>
                    <a:cubicBezTo>
                      <a:pt x="39" y="118"/>
                      <a:pt x="196" y="182"/>
                      <a:pt x="221" y="191"/>
                    </a:cubicBezTo>
                    <a:cubicBezTo>
                      <a:pt x="221" y="191"/>
                      <a:pt x="221" y="191"/>
                      <a:pt x="221" y="191"/>
                    </a:cubicBezTo>
                    <a:cubicBezTo>
                      <a:pt x="277" y="182"/>
                      <a:pt x="324" y="169"/>
                      <a:pt x="347" y="147"/>
                    </a:cubicBezTo>
                    <a:cubicBezTo>
                      <a:pt x="344" y="141"/>
                      <a:pt x="342" y="135"/>
                      <a:pt x="339" y="130"/>
                    </a:cubicBezTo>
                    <a:cubicBezTo>
                      <a:pt x="332" y="116"/>
                      <a:pt x="154" y="21"/>
                      <a:pt x="116" y="0"/>
                    </a:cubicBezTo>
                  </a:path>
                </a:pathLst>
              </a:custGeom>
              <a:solidFill>
                <a:srgbClr val="111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6" name="Freeform 16">
                <a:extLst>
                  <a:ext uri="{FF2B5EF4-FFF2-40B4-BE49-F238E27FC236}">
                    <a16:creationId xmlns:a16="http://schemas.microsoft.com/office/drawing/2014/main" id="{A239B433-F2C8-9DE5-7FDD-C93144A7145A}"/>
                  </a:ext>
                </a:extLst>
              </p:cNvPr>
              <p:cNvSpPr>
                <a:spLocks/>
              </p:cNvSpPr>
              <p:nvPr/>
            </p:nvSpPr>
            <p:spPr bwMode="auto">
              <a:xfrm>
                <a:off x="1035" y="1305"/>
                <a:ext cx="170" cy="64"/>
              </a:xfrm>
              <a:custGeom>
                <a:avLst/>
                <a:gdLst>
                  <a:gd name="T0" fmla="*/ 126 w 137"/>
                  <a:gd name="T1" fmla="*/ 0 h 51"/>
                  <a:gd name="T2" fmla="*/ 0 w 137"/>
                  <a:gd name="T3" fmla="*/ 44 h 51"/>
                  <a:gd name="T4" fmla="*/ 69 w 137"/>
                  <a:gd name="T5" fmla="*/ 51 h 51"/>
                  <a:gd name="T6" fmla="*/ 101 w 137"/>
                  <a:gd name="T7" fmla="*/ 50 h 51"/>
                  <a:gd name="T8" fmla="*/ 101 w 137"/>
                  <a:gd name="T9" fmla="*/ 50 h 51"/>
                  <a:gd name="T10" fmla="*/ 137 w 137"/>
                  <a:gd name="T11" fmla="*/ 30 h 51"/>
                  <a:gd name="T12" fmla="*/ 137 w 137"/>
                  <a:gd name="T13" fmla="*/ 30 h 51"/>
                  <a:gd name="T14" fmla="*/ 126 w 137"/>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51">
                    <a:moveTo>
                      <a:pt x="126" y="0"/>
                    </a:moveTo>
                    <a:cubicBezTo>
                      <a:pt x="103" y="22"/>
                      <a:pt x="56" y="35"/>
                      <a:pt x="0" y="44"/>
                    </a:cubicBezTo>
                    <a:cubicBezTo>
                      <a:pt x="15" y="49"/>
                      <a:pt x="45" y="51"/>
                      <a:pt x="69" y="51"/>
                    </a:cubicBezTo>
                    <a:cubicBezTo>
                      <a:pt x="87" y="51"/>
                      <a:pt x="101" y="50"/>
                      <a:pt x="101" y="50"/>
                    </a:cubicBezTo>
                    <a:cubicBezTo>
                      <a:pt x="101" y="50"/>
                      <a:pt x="101" y="50"/>
                      <a:pt x="101" y="50"/>
                    </a:cubicBezTo>
                    <a:cubicBezTo>
                      <a:pt x="115" y="44"/>
                      <a:pt x="127" y="38"/>
                      <a:pt x="137" y="30"/>
                    </a:cubicBezTo>
                    <a:cubicBezTo>
                      <a:pt x="137" y="30"/>
                      <a:pt x="137" y="30"/>
                      <a:pt x="137" y="30"/>
                    </a:cubicBezTo>
                    <a:cubicBezTo>
                      <a:pt x="137" y="30"/>
                      <a:pt x="132" y="15"/>
                      <a:pt x="126" y="0"/>
                    </a:cubicBezTo>
                  </a:path>
                </a:pathLst>
              </a:custGeom>
              <a:solidFill>
                <a:srgbClr val="63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7" name="Freeform 17">
                <a:extLst>
                  <a:ext uri="{FF2B5EF4-FFF2-40B4-BE49-F238E27FC236}">
                    <a16:creationId xmlns:a16="http://schemas.microsoft.com/office/drawing/2014/main" id="{861327C2-CE80-3ADC-2B9E-F287257979E2}"/>
                  </a:ext>
                </a:extLst>
              </p:cNvPr>
              <p:cNvSpPr>
                <a:spLocks noEditPoints="1"/>
              </p:cNvSpPr>
              <p:nvPr/>
            </p:nvSpPr>
            <p:spPr bwMode="auto">
              <a:xfrm>
                <a:off x="750" y="1118"/>
                <a:ext cx="155" cy="131"/>
              </a:xfrm>
              <a:custGeom>
                <a:avLst/>
                <a:gdLst>
                  <a:gd name="T0" fmla="*/ 6 w 125"/>
                  <a:gd name="T1" fmla="*/ 98 h 106"/>
                  <a:gd name="T2" fmla="*/ 6 w 125"/>
                  <a:gd name="T3" fmla="*/ 98 h 106"/>
                  <a:gd name="T4" fmla="*/ 6 w 125"/>
                  <a:gd name="T5" fmla="*/ 98 h 106"/>
                  <a:gd name="T6" fmla="*/ 0 w 125"/>
                  <a:gd name="T7" fmla="*/ 103 h 106"/>
                  <a:gd name="T8" fmla="*/ 9 w 125"/>
                  <a:gd name="T9" fmla="*/ 106 h 106"/>
                  <a:gd name="T10" fmla="*/ 15 w 125"/>
                  <a:gd name="T11" fmla="*/ 102 h 106"/>
                  <a:gd name="T12" fmla="*/ 6 w 125"/>
                  <a:gd name="T13" fmla="*/ 98 h 106"/>
                  <a:gd name="T14" fmla="*/ 117 w 125"/>
                  <a:gd name="T15" fmla="*/ 0 h 106"/>
                  <a:gd name="T16" fmla="*/ 117 w 125"/>
                  <a:gd name="T17" fmla="*/ 0 h 106"/>
                  <a:gd name="T18" fmla="*/ 117 w 125"/>
                  <a:gd name="T19" fmla="*/ 0 h 106"/>
                  <a:gd name="T20" fmla="*/ 113 w 125"/>
                  <a:gd name="T21" fmla="*/ 4 h 106"/>
                  <a:gd name="T22" fmla="*/ 120 w 125"/>
                  <a:gd name="T23" fmla="*/ 8 h 106"/>
                  <a:gd name="T24" fmla="*/ 125 w 125"/>
                  <a:gd name="T25" fmla="*/ 4 h 106"/>
                  <a:gd name="T26" fmla="*/ 117 w 125"/>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06">
                    <a:moveTo>
                      <a:pt x="6" y="98"/>
                    </a:moveTo>
                    <a:cubicBezTo>
                      <a:pt x="6" y="98"/>
                      <a:pt x="6" y="98"/>
                      <a:pt x="6" y="98"/>
                    </a:cubicBezTo>
                    <a:cubicBezTo>
                      <a:pt x="6" y="98"/>
                      <a:pt x="6" y="98"/>
                      <a:pt x="6" y="98"/>
                    </a:cubicBezTo>
                    <a:cubicBezTo>
                      <a:pt x="0" y="103"/>
                      <a:pt x="0" y="103"/>
                      <a:pt x="0" y="103"/>
                    </a:cubicBezTo>
                    <a:cubicBezTo>
                      <a:pt x="0" y="103"/>
                      <a:pt x="3" y="104"/>
                      <a:pt x="9" y="106"/>
                    </a:cubicBezTo>
                    <a:cubicBezTo>
                      <a:pt x="15" y="102"/>
                      <a:pt x="15" y="102"/>
                      <a:pt x="15" y="102"/>
                    </a:cubicBezTo>
                    <a:cubicBezTo>
                      <a:pt x="9" y="99"/>
                      <a:pt x="6" y="98"/>
                      <a:pt x="6" y="98"/>
                    </a:cubicBezTo>
                    <a:moveTo>
                      <a:pt x="117" y="0"/>
                    </a:moveTo>
                    <a:cubicBezTo>
                      <a:pt x="117" y="0"/>
                      <a:pt x="117" y="0"/>
                      <a:pt x="117" y="0"/>
                    </a:cubicBezTo>
                    <a:cubicBezTo>
                      <a:pt x="117" y="0"/>
                      <a:pt x="117" y="0"/>
                      <a:pt x="117" y="0"/>
                    </a:cubicBezTo>
                    <a:cubicBezTo>
                      <a:pt x="113" y="4"/>
                      <a:pt x="113" y="4"/>
                      <a:pt x="113" y="4"/>
                    </a:cubicBezTo>
                    <a:cubicBezTo>
                      <a:pt x="113" y="4"/>
                      <a:pt x="115" y="6"/>
                      <a:pt x="120" y="8"/>
                    </a:cubicBezTo>
                    <a:cubicBezTo>
                      <a:pt x="125" y="4"/>
                      <a:pt x="125" y="4"/>
                      <a:pt x="125" y="4"/>
                    </a:cubicBezTo>
                    <a:cubicBezTo>
                      <a:pt x="120" y="1"/>
                      <a:pt x="117" y="0"/>
                      <a:pt x="117" y="0"/>
                    </a:cubicBezTo>
                  </a:path>
                </a:pathLst>
              </a:custGeom>
              <a:solidFill>
                <a:srgbClr val="111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grpSp>
        <p:grpSp>
          <p:nvGrpSpPr>
            <p:cNvPr id="78" name="Group 77">
              <a:extLst>
                <a:ext uri="{FF2B5EF4-FFF2-40B4-BE49-F238E27FC236}">
                  <a16:creationId xmlns:a16="http://schemas.microsoft.com/office/drawing/2014/main" id="{4EBEE3CF-3FCE-702F-C0A9-AE40C682ECEC}"/>
                </a:ext>
              </a:extLst>
            </p:cNvPr>
            <p:cNvGrpSpPr/>
            <p:nvPr/>
          </p:nvGrpSpPr>
          <p:grpSpPr>
            <a:xfrm>
              <a:off x="2239376" y="2764925"/>
              <a:ext cx="369608" cy="463004"/>
              <a:chOff x="7000018" y="3000521"/>
              <a:chExt cx="1033773" cy="1294996"/>
            </a:xfrm>
            <a:solidFill>
              <a:schemeClr val="bg2">
                <a:lumMod val="25000"/>
              </a:schemeClr>
            </a:solidFill>
          </p:grpSpPr>
          <p:sp>
            <p:nvSpPr>
              <p:cNvPr id="79" name="Freeform 5">
                <a:extLst>
                  <a:ext uri="{FF2B5EF4-FFF2-40B4-BE49-F238E27FC236}">
                    <a16:creationId xmlns:a16="http://schemas.microsoft.com/office/drawing/2014/main" id="{AFF4ED72-B66E-5AA2-89F3-B9340FD4AC89}"/>
                  </a:ext>
                </a:extLst>
              </p:cNvPr>
              <p:cNvSpPr>
                <a:spLocks noEditPoints="1"/>
              </p:cNvSpPr>
              <p:nvPr/>
            </p:nvSpPr>
            <p:spPr bwMode="auto">
              <a:xfrm>
                <a:off x="7100854" y="3665090"/>
                <a:ext cx="740792" cy="470041"/>
              </a:xfrm>
              <a:custGeom>
                <a:avLst/>
                <a:gdLst>
                  <a:gd name="T0" fmla="*/ 2 w 1006"/>
                  <a:gd name="T1" fmla="*/ 0 h 639"/>
                  <a:gd name="T2" fmla="*/ 275 w 1006"/>
                  <a:gd name="T3" fmla="*/ 105 h 639"/>
                  <a:gd name="T4" fmla="*/ 560 w 1006"/>
                  <a:gd name="T5" fmla="*/ 122 h 639"/>
                  <a:gd name="T6" fmla="*/ 882 w 1006"/>
                  <a:gd name="T7" fmla="*/ 68 h 639"/>
                  <a:gd name="T8" fmla="*/ 944 w 1006"/>
                  <a:gd name="T9" fmla="*/ 41 h 639"/>
                  <a:gd name="T10" fmla="*/ 1001 w 1006"/>
                  <a:gd name="T11" fmla="*/ 3 h 639"/>
                  <a:gd name="T12" fmla="*/ 1004 w 1006"/>
                  <a:gd name="T13" fmla="*/ 26 h 639"/>
                  <a:gd name="T14" fmla="*/ 865 w 1006"/>
                  <a:gd name="T15" fmla="*/ 470 h 639"/>
                  <a:gd name="T16" fmla="*/ 560 w 1006"/>
                  <a:gd name="T17" fmla="*/ 630 h 639"/>
                  <a:gd name="T18" fmla="*/ 316 w 1006"/>
                  <a:gd name="T19" fmla="*/ 594 h 639"/>
                  <a:gd name="T20" fmla="*/ 103 w 1006"/>
                  <a:gd name="T21" fmla="*/ 399 h 639"/>
                  <a:gd name="T22" fmla="*/ 2 w 1006"/>
                  <a:gd name="T23" fmla="*/ 77 h 639"/>
                  <a:gd name="T24" fmla="*/ 0 w 1006"/>
                  <a:gd name="T25" fmla="*/ 22 h 639"/>
                  <a:gd name="T26" fmla="*/ 2 w 1006"/>
                  <a:gd name="T27" fmla="*/ 0 h 639"/>
                  <a:gd name="T28" fmla="*/ 761 w 1006"/>
                  <a:gd name="T29" fmla="*/ 217 h 639"/>
                  <a:gd name="T30" fmla="*/ 643 w 1006"/>
                  <a:gd name="T31" fmla="*/ 554 h 639"/>
                  <a:gd name="T32" fmla="*/ 907 w 1006"/>
                  <a:gd name="T33" fmla="*/ 169 h 639"/>
                  <a:gd name="T34" fmla="*/ 761 w 1006"/>
                  <a:gd name="T35" fmla="*/ 217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6" h="639">
                    <a:moveTo>
                      <a:pt x="2" y="0"/>
                    </a:moveTo>
                    <a:cubicBezTo>
                      <a:pt x="82" y="69"/>
                      <a:pt x="178" y="89"/>
                      <a:pt x="275" y="105"/>
                    </a:cubicBezTo>
                    <a:cubicBezTo>
                      <a:pt x="369" y="121"/>
                      <a:pt x="465" y="126"/>
                      <a:pt x="560" y="122"/>
                    </a:cubicBezTo>
                    <a:cubicBezTo>
                      <a:pt x="670" y="117"/>
                      <a:pt x="778" y="104"/>
                      <a:pt x="882" y="68"/>
                    </a:cubicBezTo>
                    <a:cubicBezTo>
                      <a:pt x="903" y="60"/>
                      <a:pt x="924" y="52"/>
                      <a:pt x="944" y="41"/>
                    </a:cubicBezTo>
                    <a:cubicBezTo>
                      <a:pt x="964" y="30"/>
                      <a:pt x="981" y="16"/>
                      <a:pt x="1001" y="3"/>
                    </a:cubicBezTo>
                    <a:cubicBezTo>
                      <a:pt x="1002" y="10"/>
                      <a:pt x="1004" y="18"/>
                      <a:pt x="1004" y="26"/>
                    </a:cubicBezTo>
                    <a:cubicBezTo>
                      <a:pt x="1006" y="189"/>
                      <a:pt x="971" y="341"/>
                      <a:pt x="865" y="470"/>
                    </a:cubicBezTo>
                    <a:cubicBezTo>
                      <a:pt x="787" y="566"/>
                      <a:pt x="683" y="617"/>
                      <a:pt x="560" y="630"/>
                    </a:cubicBezTo>
                    <a:cubicBezTo>
                      <a:pt x="476" y="639"/>
                      <a:pt x="394" y="630"/>
                      <a:pt x="316" y="594"/>
                    </a:cubicBezTo>
                    <a:cubicBezTo>
                      <a:pt x="224" y="552"/>
                      <a:pt x="155" y="484"/>
                      <a:pt x="103" y="399"/>
                    </a:cubicBezTo>
                    <a:cubicBezTo>
                      <a:pt x="42" y="300"/>
                      <a:pt x="11" y="192"/>
                      <a:pt x="2" y="77"/>
                    </a:cubicBezTo>
                    <a:cubicBezTo>
                      <a:pt x="1" y="59"/>
                      <a:pt x="0" y="40"/>
                      <a:pt x="0" y="22"/>
                    </a:cubicBezTo>
                    <a:cubicBezTo>
                      <a:pt x="0" y="15"/>
                      <a:pt x="1" y="8"/>
                      <a:pt x="2" y="0"/>
                    </a:cubicBezTo>
                    <a:close/>
                    <a:moveTo>
                      <a:pt x="761" y="217"/>
                    </a:moveTo>
                    <a:cubicBezTo>
                      <a:pt x="796" y="356"/>
                      <a:pt x="738" y="459"/>
                      <a:pt x="643" y="554"/>
                    </a:cubicBezTo>
                    <a:cubicBezTo>
                      <a:pt x="782" y="488"/>
                      <a:pt x="921" y="285"/>
                      <a:pt x="907" y="169"/>
                    </a:cubicBezTo>
                    <a:cubicBezTo>
                      <a:pt x="861" y="195"/>
                      <a:pt x="810" y="205"/>
                      <a:pt x="761"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
                <a:extLst>
                  <a:ext uri="{FF2B5EF4-FFF2-40B4-BE49-F238E27FC236}">
                    <a16:creationId xmlns:a16="http://schemas.microsoft.com/office/drawing/2014/main" id="{7DD92D34-8754-06B0-D78B-CBCCF5D1BCCA}"/>
                  </a:ext>
                </a:extLst>
              </p:cNvPr>
              <p:cNvSpPr>
                <a:spLocks/>
              </p:cNvSpPr>
              <p:nvPr/>
            </p:nvSpPr>
            <p:spPr bwMode="auto">
              <a:xfrm>
                <a:off x="7000018" y="3935840"/>
                <a:ext cx="947229" cy="359677"/>
              </a:xfrm>
              <a:custGeom>
                <a:avLst/>
                <a:gdLst>
                  <a:gd name="T0" fmla="*/ 1003 w 1286"/>
                  <a:gd name="T1" fmla="*/ 135 h 490"/>
                  <a:gd name="T2" fmla="*/ 1083 w 1286"/>
                  <a:gd name="T3" fmla="*/ 21 h 490"/>
                  <a:gd name="T4" fmla="*/ 1147 w 1286"/>
                  <a:gd name="T5" fmla="*/ 31 h 490"/>
                  <a:gd name="T6" fmla="*/ 1153 w 1286"/>
                  <a:gd name="T7" fmla="*/ 32 h 490"/>
                  <a:gd name="T8" fmla="*/ 1271 w 1286"/>
                  <a:gd name="T9" fmla="*/ 159 h 490"/>
                  <a:gd name="T10" fmla="*/ 1253 w 1286"/>
                  <a:gd name="T11" fmla="*/ 278 h 490"/>
                  <a:gd name="T12" fmla="*/ 1134 w 1286"/>
                  <a:gd name="T13" fmla="*/ 378 h 490"/>
                  <a:gd name="T14" fmla="*/ 889 w 1286"/>
                  <a:gd name="T15" fmla="*/ 458 h 490"/>
                  <a:gd name="T16" fmla="*/ 343 w 1286"/>
                  <a:gd name="T17" fmla="*/ 446 h 490"/>
                  <a:gd name="T18" fmla="*/ 146 w 1286"/>
                  <a:gd name="T19" fmla="*/ 374 h 490"/>
                  <a:gd name="T20" fmla="*/ 33 w 1286"/>
                  <a:gd name="T21" fmla="*/ 277 h 490"/>
                  <a:gd name="T22" fmla="*/ 36 w 1286"/>
                  <a:gd name="T23" fmla="*/ 118 h 490"/>
                  <a:gd name="T24" fmla="*/ 165 w 1286"/>
                  <a:gd name="T25" fmla="*/ 15 h 490"/>
                  <a:gd name="T26" fmla="*/ 197 w 1286"/>
                  <a:gd name="T27" fmla="*/ 0 h 490"/>
                  <a:gd name="T28" fmla="*/ 287 w 1286"/>
                  <a:gd name="T29" fmla="*/ 132 h 490"/>
                  <a:gd name="T30" fmla="*/ 282 w 1286"/>
                  <a:gd name="T31" fmla="*/ 138 h 490"/>
                  <a:gd name="T32" fmla="*/ 284 w 1286"/>
                  <a:gd name="T33" fmla="*/ 263 h 490"/>
                  <a:gd name="T34" fmla="*/ 402 w 1286"/>
                  <a:gd name="T35" fmla="*/ 334 h 490"/>
                  <a:gd name="T36" fmla="*/ 708 w 1286"/>
                  <a:gd name="T37" fmla="*/ 369 h 490"/>
                  <a:gd name="T38" fmla="*/ 903 w 1286"/>
                  <a:gd name="T39" fmla="*/ 327 h 490"/>
                  <a:gd name="T40" fmla="*/ 981 w 1286"/>
                  <a:gd name="T41" fmla="*/ 283 h 490"/>
                  <a:gd name="T42" fmla="*/ 1003 w 1286"/>
                  <a:gd name="T43" fmla="*/ 135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6" h="490">
                    <a:moveTo>
                      <a:pt x="1003" y="135"/>
                    </a:moveTo>
                    <a:cubicBezTo>
                      <a:pt x="1031" y="96"/>
                      <a:pt x="1057" y="58"/>
                      <a:pt x="1083" y="21"/>
                    </a:cubicBezTo>
                    <a:cubicBezTo>
                      <a:pt x="1103" y="24"/>
                      <a:pt x="1125" y="27"/>
                      <a:pt x="1147" y="31"/>
                    </a:cubicBezTo>
                    <a:cubicBezTo>
                      <a:pt x="1149" y="31"/>
                      <a:pt x="1151" y="31"/>
                      <a:pt x="1153" y="32"/>
                    </a:cubicBezTo>
                    <a:cubicBezTo>
                      <a:pt x="1204" y="63"/>
                      <a:pt x="1250" y="99"/>
                      <a:pt x="1271" y="159"/>
                    </a:cubicBezTo>
                    <a:cubicBezTo>
                      <a:pt x="1286" y="201"/>
                      <a:pt x="1277" y="241"/>
                      <a:pt x="1253" y="278"/>
                    </a:cubicBezTo>
                    <a:cubicBezTo>
                      <a:pt x="1223" y="323"/>
                      <a:pt x="1181" y="353"/>
                      <a:pt x="1134" y="378"/>
                    </a:cubicBezTo>
                    <a:cubicBezTo>
                      <a:pt x="1057" y="418"/>
                      <a:pt x="974" y="443"/>
                      <a:pt x="889" y="458"/>
                    </a:cubicBezTo>
                    <a:cubicBezTo>
                      <a:pt x="707" y="490"/>
                      <a:pt x="524" y="487"/>
                      <a:pt x="343" y="446"/>
                    </a:cubicBezTo>
                    <a:cubicBezTo>
                      <a:pt x="274" y="431"/>
                      <a:pt x="208" y="408"/>
                      <a:pt x="146" y="374"/>
                    </a:cubicBezTo>
                    <a:cubicBezTo>
                      <a:pt x="102" y="349"/>
                      <a:pt x="61" y="320"/>
                      <a:pt x="33" y="277"/>
                    </a:cubicBezTo>
                    <a:cubicBezTo>
                      <a:pt x="0" y="225"/>
                      <a:pt x="1" y="168"/>
                      <a:pt x="36" y="118"/>
                    </a:cubicBezTo>
                    <a:cubicBezTo>
                      <a:pt x="69" y="71"/>
                      <a:pt x="115" y="41"/>
                      <a:pt x="165" y="15"/>
                    </a:cubicBezTo>
                    <a:cubicBezTo>
                      <a:pt x="176" y="9"/>
                      <a:pt x="188" y="4"/>
                      <a:pt x="197" y="0"/>
                    </a:cubicBezTo>
                    <a:cubicBezTo>
                      <a:pt x="227" y="45"/>
                      <a:pt x="257" y="87"/>
                      <a:pt x="287" y="132"/>
                    </a:cubicBezTo>
                    <a:cubicBezTo>
                      <a:pt x="287" y="132"/>
                      <a:pt x="284" y="135"/>
                      <a:pt x="282" y="138"/>
                    </a:cubicBezTo>
                    <a:cubicBezTo>
                      <a:pt x="248" y="178"/>
                      <a:pt x="249" y="224"/>
                      <a:pt x="284" y="263"/>
                    </a:cubicBezTo>
                    <a:cubicBezTo>
                      <a:pt x="316" y="299"/>
                      <a:pt x="357" y="319"/>
                      <a:pt x="402" y="334"/>
                    </a:cubicBezTo>
                    <a:cubicBezTo>
                      <a:pt x="501" y="369"/>
                      <a:pt x="604" y="377"/>
                      <a:pt x="708" y="369"/>
                    </a:cubicBezTo>
                    <a:cubicBezTo>
                      <a:pt x="775" y="364"/>
                      <a:pt x="841" y="354"/>
                      <a:pt x="903" y="327"/>
                    </a:cubicBezTo>
                    <a:cubicBezTo>
                      <a:pt x="930" y="316"/>
                      <a:pt x="957" y="301"/>
                      <a:pt x="981" y="283"/>
                    </a:cubicBezTo>
                    <a:cubicBezTo>
                      <a:pt x="1028" y="249"/>
                      <a:pt x="1052" y="193"/>
                      <a:pt x="1003"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3">
                <a:extLst>
                  <a:ext uri="{FF2B5EF4-FFF2-40B4-BE49-F238E27FC236}">
                    <a16:creationId xmlns:a16="http://schemas.microsoft.com/office/drawing/2014/main" id="{6CE774F7-2CEA-EF27-BC38-0C2DAF7070F6}"/>
                  </a:ext>
                </a:extLst>
              </p:cNvPr>
              <p:cNvSpPr>
                <a:spLocks noEditPoints="1"/>
              </p:cNvSpPr>
              <p:nvPr/>
            </p:nvSpPr>
            <p:spPr bwMode="auto">
              <a:xfrm>
                <a:off x="7095296" y="3509468"/>
                <a:ext cx="749526" cy="237403"/>
              </a:xfrm>
              <a:custGeom>
                <a:avLst/>
                <a:gdLst>
                  <a:gd name="T0" fmla="*/ 510 w 1018"/>
                  <a:gd name="T1" fmla="*/ 0 h 323"/>
                  <a:gd name="T2" fmla="*/ 854 w 1018"/>
                  <a:gd name="T3" fmla="*/ 43 h 323"/>
                  <a:gd name="T4" fmla="*/ 969 w 1018"/>
                  <a:gd name="T5" fmla="*/ 95 h 323"/>
                  <a:gd name="T6" fmla="*/ 1002 w 1018"/>
                  <a:gd name="T7" fmla="*/ 126 h 323"/>
                  <a:gd name="T8" fmla="*/ 1000 w 1018"/>
                  <a:gd name="T9" fmla="*/ 191 h 323"/>
                  <a:gd name="T10" fmla="*/ 932 w 1018"/>
                  <a:gd name="T11" fmla="*/ 241 h 323"/>
                  <a:gd name="T12" fmla="*/ 748 w 1018"/>
                  <a:gd name="T13" fmla="*/ 295 h 323"/>
                  <a:gd name="T14" fmla="*/ 232 w 1018"/>
                  <a:gd name="T15" fmla="*/ 288 h 323"/>
                  <a:gd name="T16" fmla="*/ 69 w 1018"/>
                  <a:gd name="T17" fmla="*/ 231 h 323"/>
                  <a:gd name="T18" fmla="*/ 28 w 1018"/>
                  <a:gd name="T19" fmla="*/ 199 h 323"/>
                  <a:gd name="T20" fmla="*/ 28 w 1018"/>
                  <a:gd name="T21" fmla="*/ 115 h 323"/>
                  <a:gd name="T22" fmla="*/ 79 w 1018"/>
                  <a:gd name="T23" fmla="*/ 78 h 323"/>
                  <a:gd name="T24" fmla="*/ 252 w 1018"/>
                  <a:gd name="T25" fmla="*/ 23 h 323"/>
                  <a:gd name="T26" fmla="*/ 510 w 1018"/>
                  <a:gd name="T27" fmla="*/ 0 h 323"/>
                  <a:gd name="T28" fmla="*/ 498 w 1018"/>
                  <a:gd name="T29" fmla="*/ 286 h 323"/>
                  <a:gd name="T30" fmla="*/ 544 w 1018"/>
                  <a:gd name="T31" fmla="*/ 286 h 323"/>
                  <a:gd name="T32" fmla="*/ 785 w 1018"/>
                  <a:gd name="T33" fmla="*/ 259 h 323"/>
                  <a:gd name="T34" fmla="*/ 907 w 1018"/>
                  <a:gd name="T35" fmla="*/ 211 h 323"/>
                  <a:gd name="T36" fmla="*/ 906 w 1018"/>
                  <a:gd name="T37" fmla="*/ 124 h 323"/>
                  <a:gd name="T38" fmla="*/ 892 w 1018"/>
                  <a:gd name="T39" fmla="*/ 115 h 323"/>
                  <a:gd name="T40" fmla="*/ 809 w 1018"/>
                  <a:gd name="T41" fmla="*/ 84 h 323"/>
                  <a:gd name="T42" fmla="*/ 567 w 1018"/>
                  <a:gd name="T43" fmla="*/ 51 h 323"/>
                  <a:gd name="T44" fmla="*/ 219 w 1018"/>
                  <a:gd name="T45" fmla="*/ 84 h 323"/>
                  <a:gd name="T46" fmla="*/ 116 w 1018"/>
                  <a:gd name="T47" fmla="*/ 130 h 323"/>
                  <a:gd name="T48" fmla="*/ 116 w 1018"/>
                  <a:gd name="T49" fmla="*/ 206 h 323"/>
                  <a:gd name="T50" fmla="*/ 185 w 1018"/>
                  <a:gd name="T51" fmla="*/ 241 h 323"/>
                  <a:gd name="T52" fmla="*/ 498 w 1018"/>
                  <a:gd name="T53" fmla="*/ 28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8" h="323">
                    <a:moveTo>
                      <a:pt x="510" y="0"/>
                    </a:moveTo>
                    <a:cubicBezTo>
                      <a:pt x="626" y="0"/>
                      <a:pt x="741" y="11"/>
                      <a:pt x="854" y="43"/>
                    </a:cubicBezTo>
                    <a:cubicBezTo>
                      <a:pt x="894" y="55"/>
                      <a:pt x="934" y="70"/>
                      <a:pt x="969" y="95"/>
                    </a:cubicBezTo>
                    <a:cubicBezTo>
                      <a:pt x="981" y="103"/>
                      <a:pt x="992" y="114"/>
                      <a:pt x="1002" y="126"/>
                    </a:cubicBezTo>
                    <a:cubicBezTo>
                      <a:pt x="1018" y="148"/>
                      <a:pt x="1016" y="170"/>
                      <a:pt x="1000" y="191"/>
                    </a:cubicBezTo>
                    <a:cubicBezTo>
                      <a:pt x="982" y="214"/>
                      <a:pt x="958" y="229"/>
                      <a:pt x="932" y="241"/>
                    </a:cubicBezTo>
                    <a:cubicBezTo>
                      <a:pt x="874" y="269"/>
                      <a:pt x="812" y="285"/>
                      <a:pt x="748" y="295"/>
                    </a:cubicBezTo>
                    <a:cubicBezTo>
                      <a:pt x="576" y="323"/>
                      <a:pt x="404" y="322"/>
                      <a:pt x="232" y="288"/>
                    </a:cubicBezTo>
                    <a:cubicBezTo>
                      <a:pt x="175" y="276"/>
                      <a:pt x="120" y="260"/>
                      <a:pt x="69" y="231"/>
                    </a:cubicBezTo>
                    <a:cubicBezTo>
                      <a:pt x="54" y="222"/>
                      <a:pt x="40" y="212"/>
                      <a:pt x="28" y="199"/>
                    </a:cubicBezTo>
                    <a:cubicBezTo>
                      <a:pt x="1" y="172"/>
                      <a:pt x="0" y="142"/>
                      <a:pt x="28" y="115"/>
                    </a:cubicBezTo>
                    <a:cubicBezTo>
                      <a:pt x="43" y="101"/>
                      <a:pt x="61" y="88"/>
                      <a:pt x="79" y="78"/>
                    </a:cubicBezTo>
                    <a:cubicBezTo>
                      <a:pt x="133" y="49"/>
                      <a:pt x="192" y="34"/>
                      <a:pt x="252" y="23"/>
                    </a:cubicBezTo>
                    <a:cubicBezTo>
                      <a:pt x="337" y="6"/>
                      <a:pt x="423" y="0"/>
                      <a:pt x="510" y="0"/>
                    </a:cubicBezTo>
                    <a:close/>
                    <a:moveTo>
                      <a:pt x="498" y="286"/>
                    </a:moveTo>
                    <a:cubicBezTo>
                      <a:pt x="513" y="286"/>
                      <a:pt x="528" y="286"/>
                      <a:pt x="544" y="286"/>
                    </a:cubicBezTo>
                    <a:cubicBezTo>
                      <a:pt x="625" y="285"/>
                      <a:pt x="705" y="278"/>
                      <a:pt x="785" y="259"/>
                    </a:cubicBezTo>
                    <a:cubicBezTo>
                      <a:pt x="828" y="249"/>
                      <a:pt x="870" y="237"/>
                      <a:pt x="907" y="211"/>
                    </a:cubicBezTo>
                    <a:cubicBezTo>
                      <a:pt x="946" y="183"/>
                      <a:pt x="945" y="152"/>
                      <a:pt x="906" y="124"/>
                    </a:cubicBezTo>
                    <a:cubicBezTo>
                      <a:pt x="902" y="121"/>
                      <a:pt x="897" y="118"/>
                      <a:pt x="892" y="115"/>
                    </a:cubicBezTo>
                    <a:cubicBezTo>
                      <a:pt x="864" y="104"/>
                      <a:pt x="837" y="92"/>
                      <a:pt x="809" y="84"/>
                    </a:cubicBezTo>
                    <a:cubicBezTo>
                      <a:pt x="730" y="61"/>
                      <a:pt x="649" y="53"/>
                      <a:pt x="567" y="51"/>
                    </a:cubicBezTo>
                    <a:cubicBezTo>
                      <a:pt x="450" y="47"/>
                      <a:pt x="333" y="53"/>
                      <a:pt x="219" y="84"/>
                    </a:cubicBezTo>
                    <a:cubicBezTo>
                      <a:pt x="183" y="93"/>
                      <a:pt x="147" y="105"/>
                      <a:pt x="116" y="130"/>
                    </a:cubicBezTo>
                    <a:cubicBezTo>
                      <a:pt x="86" y="154"/>
                      <a:pt x="85" y="184"/>
                      <a:pt x="116" y="206"/>
                    </a:cubicBezTo>
                    <a:cubicBezTo>
                      <a:pt x="137" y="220"/>
                      <a:pt x="161" y="233"/>
                      <a:pt x="185" y="241"/>
                    </a:cubicBezTo>
                    <a:cubicBezTo>
                      <a:pt x="286" y="276"/>
                      <a:pt x="391" y="284"/>
                      <a:pt x="498" y="2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7">
                <a:extLst>
                  <a:ext uri="{FF2B5EF4-FFF2-40B4-BE49-F238E27FC236}">
                    <a16:creationId xmlns:a16="http://schemas.microsoft.com/office/drawing/2014/main" id="{0D4C0F7B-E6EE-E309-429C-A28BEDDA220F}"/>
                  </a:ext>
                </a:extLst>
              </p:cNvPr>
              <p:cNvSpPr>
                <a:spLocks/>
              </p:cNvSpPr>
              <p:nvPr/>
            </p:nvSpPr>
            <p:spPr bwMode="auto">
              <a:xfrm>
                <a:off x="7197721" y="4041441"/>
                <a:ext cx="552616" cy="154034"/>
              </a:xfrm>
              <a:custGeom>
                <a:avLst/>
                <a:gdLst>
                  <a:gd name="T0" fmla="*/ 719 w 751"/>
                  <a:gd name="T1" fmla="*/ 3 h 210"/>
                  <a:gd name="T2" fmla="*/ 725 w 751"/>
                  <a:gd name="T3" fmla="*/ 102 h 210"/>
                  <a:gd name="T4" fmla="*/ 625 w 751"/>
                  <a:gd name="T5" fmla="*/ 167 h 210"/>
                  <a:gd name="T6" fmla="*/ 359 w 751"/>
                  <a:gd name="T7" fmla="*/ 209 h 210"/>
                  <a:gd name="T8" fmla="*/ 126 w 751"/>
                  <a:gd name="T9" fmla="*/ 167 h 210"/>
                  <a:gd name="T10" fmla="*/ 29 w 751"/>
                  <a:gd name="T11" fmla="*/ 105 h 210"/>
                  <a:gd name="T12" fmla="*/ 35 w 751"/>
                  <a:gd name="T13" fmla="*/ 0 h 210"/>
                  <a:gd name="T14" fmla="*/ 376 w 751"/>
                  <a:gd name="T15" fmla="*/ 140 h 210"/>
                  <a:gd name="T16" fmla="*/ 719 w 751"/>
                  <a:gd name="T17" fmla="*/ 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210">
                    <a:moveTo>
                      <a:pt x="719" y="3"/>
                    </a:moveTo>
                    <a:cubicBezTo>
                      <a:pt x="748" y="33"/>
                      <a:pt x="751" y="70"/>
                      <a:pt x="725" y="102"/>
                    </a:cubicBezTo>
                    <a:cubicBezTo>
                      <a:pt x="699" y="134"/>
                      <a:pt x="663" y="152"/>
                      <a:pt x="625" y="167"/>
                    </a:cubicBezTo>
                    <a:cubicBezTo>
                      <a:pt x="539" y="200"/>
                      <a:pt x="450" y="210"/>
                      <a:pt x="359" y="209"/>
                    </a:cubicBezTo>
                    <a:cubicBezTo>
                      <a:pt x="279" y="207"/>
                      <a:pt x="201" y="197"/>
                      <a:pt x="126" y="167"/>
                    </a:cubicBezTo>
                    <a:cubicBezTo>
                      <a:pt x="90" y="153"/>
                      <a:pt x="55" y="136"/>
                      <a:pt x="29" y="105"/>
                    </a:cubicBezTo>
                    <a:cubicBezTo>
                      <a:pt x="0" y="71"/>
                      <a:pt x="2" y="32"/>
                      <a:pt x="35" y="0"/>
                    </a:cubicBezTo>
                    <a:cubicBezTo>
                      <a:pt x="129" y="93"/>
                      <a:pt x="243" y="142"/>
                      <a:pt x="376" y="140"/>
                    </a:cubicBezTo>
                    <a:cubicBezTo>
                      <a:pt x="508" y="139"/>
                      <a:pt x="624" y="97"/>
                      <a:pt x="7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1">
                <a:extLst>
                  <a:ext uri="{FF2B5EF4-FFF2-40B4-BE49-F238E27FC236}">
                    <a16:creationId xmlns:a16="http://schemas.microsoft.com/office/drawing/2014/main" id="{E1D8FA10-BDFF-34B0-C545-97DF862C9CB7}"/>
                  </a:ext>
                </a:extLst>
              </p:cNvPr>
              <p:cNvSpPr>
                <a:spLocks/>
              </p:cNvSpPr>
              <p:nvPr/>
            </p:nvSpPr>
            <p:spPr bwMode="auto">
              <a:xfrm>
                <a:off x="7808298" y="3668266"/>
                <a:ext cx="225493" cy="286630"/>
              </a:xfrm>
              <a:custGeom>
                <a:avLst/>
                <a:gdLst>
                  <a:gd name="T0" fmla="*/ 0 w 307"/>
                  <a:gd name="T1" fmla="*/ 373 h 389"/>
                  <a:gd name="T2" fmla="*/ 26 w 307"/>
                  <a:gd name="T3" fmla="*/ 307 h 389"/>
                  <a:gd name="T4" fmla="*/ 89 w 307"/>
                  <a:gd name="T5" fmla="*/ 302 h 389"/>
                  <a:gd name="T6" fmla="*/ 195 w 307"/>
                  <a:gd name="T7" fmla="*/ 211 h 389"/>
                  <a:gd name="T8" fmla="*/ 159 w 307"/>
                  <a:gd name="T9" fmla="*/ 119 h 389"/>
                  <a:gd name="T10" fmla="*/ 84 w 307"/>
                  <a:gd name="T11" fmla="*/ 130 h 389"/>
                  <a:gd name="T12" fmla="*/ 74 w 307"/>
                  <a:gd name="T13" fmla="*/ 136 h 389"/>
                  <a:gd name="T14" fmla="*/ 76 w 307"/>
                  <a:gd name="T15" fmla="*/ 43 h 389"/>
                  <a:gd name="T16" fmla="*/ 84 w 307"/>
                  <a:gd name="T17" fmla="*/ 30 h 389"/>
                  <a:gd name="T18" fmla="*/ 291 w 307"/>
                  <a:gd name="T19" fmla="*/ 137 h 389"/>
                  <a:gd name="T20" fmla="*/ 247 w 307"/>
                  <a:gd name="T21" fmla="*/ 300 h 389"/>
                  <a:gd name="T22" fmla="*/ 17 w 307"/>
                  <a:gd name="T23" fmla="*/ 377 h 389"/>
                  <a:gd name="T24" fmla="*/ 0 w 307"/>
                  <a:gd name="T25" fmla="*/ 37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389">
                    <a:moveTo>
                      <a:pt x="0" y="373"/>
                    </a:moveTo>
                    <a:cubicBezTo>
                      <a:pt x="9" y="349"/>
                      <a:pt x="18" y="328"/>
                      <a:pt x="26" y="307"/>
                    </a:cubicBezTo>
                    <a:cubicBezTo>
                      <a:pt x="47" y="305"/>
                      <a:pt x="69" y="306"/>
                      <a:pt x="89" y="302"/>
                    </a:cubicBezTo>
                    <a:cubicBezTo>
                      <a:pt x="141" y="292"/>
                      <a:pt x="179" y="264"/>
                      <a:pt x="195" y="211"/>
                    </a:cubicBezTo>
                    <a:cubicBezTo>
                      <a:pt x="208" y="171"/>
                      <a:pt x="192" y="131"/>
                      <a:pt x="159" y="119"/>
                    </a:cubicBezTo>
                    <a:cubicBezTo>
                      <a:pt x="132" y="109"/>
                      <a:pt x="108" y="117"/>
                      <a:pt x="84" y="130"/>
                    </a:cubicBezTo>
                    <a:cubicBezTo>
                      <a:pt x="80" y="132"/>
                      <a:pt x="76" y="134"/>
                      <a:pt x="74" y="136"/>
                    </a:cubicBezTo>
                    <a:cubicBezTo>
                      <a:pt x="75" y="105"/>
                      <a:pt x="75" y="74"/>
                      <a:pt x="76" y="43"/>
                    </a:cubicBezTo>
                    <a:cubicBezTo>
                      <a:pt x="77" y="38"/>
                      <a:pt x="80" y="31"/>
                      <a:pt x="84" y="30"/>
                    </a:cubicBezTo>
                    <a:cubicBezTo>
                      <a:pt x="187" y="0"/>
                      <a:pt x="269" y="55"/>
                      <a:pt x="291" y="137"/>
                    </a:cubicBezTo>
                    <a:cubicBezTo>
                      <a:pt x="307" y="199"/>
                      <a:pt x="289" y="254"/>
                      <a:pt x="247" y="300"/>
                    </a:cubicBezTo>
                    <a:cubicBezTo>
                      <a:pt x="185" y="369"/>
                      <a:pt x="106" y="389"/>
                      <a:pt x="17" y="377"/>
                    </a:cubicBezTo>
                    <a:cubicBezTo>
                      <a:pt x="12" y="377"/>
                      <a:pt x="6" y="374"/>
                      <a:pt x="0" y="3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4">
                <a:extLst>
                  <a:ext uri="{FF2B5EF4-FFF2-40B4-BE49-F238E27FC236}">
                    <a16:creationId xmlns:a16="http://schemas.microsoft.com/office/drawing/2014/main" id="{C57B5A8B-AE67-BD45-D43E-ABDB9E5D88F0}"/>
                  </a:ext>
                </a:extLst>
              </p:cNvPr>
              <p:cNvSpPr>
                <a:spLocks/>
              </p:cNvSpPr>
              <p:nvPr/>
            </p:nvSpPr>
            <p:spPr bwMode="auto">
              <a:xfrm>
                <a:off x="7225511" y="3012431"/>
                <a:ext cx="316802" cy="466072"/>
              </a:xfrm>
              <a:custGeom>
                <a:avLst/>
                <a:gdLst>
                  <a:gd name="T0" fmla="*/ 0 w 430"/>
                  <a:gd name="T1" fmla="*/ 0 h 634"/>
                  <a:gd name="T2" fmla="*/ 154 w 430"/>
                  <a:gd name="T3" fmla="*/ 57 h 634"/>
                  <a:gd name="T4" fmla="*/ 304 w 430"/>
                  <a:gd name="T5" fmla="*/ 116 h 634"/>
                  <a:gd name="T6" fmla="*/ 426 w 430"/>
                  <a:gd name="T7" fmla="*/ 354 h 634"/>
                  <a:gd name="T8" fmla="*/ 401 w 430"/>
                  <a:gd name="T9" fmla="*/ 443 h 634"/>
                  <a:gd name="T10" fmla="*/ 375 w 430"/>
                  <a:gd name="T11" fmla="*/ 527 h 634"/>
                  <a:gd name="T12" fmla="*/ 384 w 430"/>
                  <a:gd name="T13" fmla="*/ 623 h 634"/>
                  <a:gd name="T14" fmla="*/ 386 w 430"/>
                  <a:gd name="T15" fmla="*/ 634 h 634"/>
                  <a:gd name="T16" fmla="*/ 353 w 430"/>
                  <a:gd name="T17" fmla="*/ 520 h 634"/>
                  <a:gd name="T18" fmla="*/ 376 w 430"/>
                  <a:gd name="T19" fmla="*/ 406 h 634"/>
                  <a:gd name="T20" fmla="*/ 264 w 430"/>
                  <a:gd name="T21" fmla="*/ 144 h 634"/>
                  <a:gd name="T22" fmla="*/ 123 w 430"/>
                  <a:gd name="T23" fmla="*/ 83 h 634"/>
                  <a:gd name="T24" fmla="*/ 0 w 430"/>
                  <a:gd name="T2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634">
                    <a:moveTo>
                      <a:pt x="0" y="0"/>
                    </a:moveTo>
                    <a:cubicBezTo>
                      <a:pt x="46" y="31"/>
                      <a:pt x="101" y="42"/>
                      <a:pt x="154" y="57"/>
                    </a:cubicBezTo>
                    <a:cubicBezTo>
                      <a:pt x="206" y="72"/>
                      <a:pt x="258" y="86"/>
                      <a:pt x="304" y="116"/>
                    </a:cubicBezTo>
                    <a:cubicBezTo>
                      <a:pt x="389" y="172"/>
                      <a:pt x="430" y="253"/>
                      <a:pt x="426" y="354"/>
                    </a:cubicBezTo>
                    <a:cubicBezTo>
                      <a:pt x="424" y="384"/>
                      <a:pt x="410" y="414"/>
                      <a:pt x="401" y="443"/>
                    </a:cubicBezTo>
                    <a:cubicBezTo>
                      <a:pt x="393" y="471"/>
                      <a:pt x="382" y="499"/>
                      <a:pt x="375" y="527"/>
                    </a:cubicBezTo>
                    <a:cubicBezTo>
                      <a:pt x="368" y="559"/>
                      <a:pt x="374" y="592"/>
                      <a:pt x="384" y="623"/>
                    </a:cubicBezTo>
                    <a:cubicBezTo>
                      <a:pt x="385" y="627"/>
                      <a:pt x="386" y="630"/>
                      <a:pt x="386" y="634"/>
                    </a:cubicBezTo>
                    <a:cubicBezTo>
                      <a:pt x="357" y="601"/>
                      <a:pt x="347" y="562"/>
                      <a:pt x="353" y="520"/>
                    </a:cubicBezTo>
                    <a:cubicBezTo>
                      <a:pt x="359" y="482"/>
                      <a:pt x="367" y="443"/>
                      <a:pt x="376" y="406"/>
                    </a:cubicBezTo>
                    <a:cubicBezTo>
                      <a:pt x="402" y="293"/>
                      <a:pt x="361" y="210"/>
                      <a:pt x="264" y="144"/>
                    </a:cubicBezTo>
                    <a:cubicBezTo>
                      <a:pt x="221" y="115"/>
                      <a:pt x="171" y="100"/>
                      <a:pt x="123" y="83"/>
                    </a:cubicBezTo>
                    <a:cubicBezTo>
                      <a:pt x="75" y="66"/>
                      <a:pt x="31" y="4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
                <a:extLst>
                  <a:ext uri="{FF2B5EF4-FFF2-40B4-BE49-F238E27FC236}">
                    <a16:creationId xmlns:a16="http://schemas.microsoft.com/office/drawing/2014/main" id="{CA764DC3-1C4D-CB66-1C2B-4DFDF5D08CDE}"/>
                  </a:ext>
                </a:extLst>
              </p:cNvPr>
              <p:cNvSpPr>
                <a:spLocks/>
              </p:cNvSpPr>
              <p:nvPr/>
            </p:nvSpPr>
            <p:spPr bwMode="auto">
              <a:xfrm>
                <a:off x="7389866" y="3000521"/>
                <a:ext cx="215171" cy="238197"/>
              </a:xfrm>
              <a:custGeom>
                <a:avLst/>
                <a:gdLst>
                  <a:gd name="T0" fmla="*/ 0 w 292"/>
                  <a:gd name="T1" fmla="*/ 17 h 323"/>
                  <a:gd name="T2" fmla="*/ 269 w 292"/>
                  <a:gd name="T3" fmla="*/ 154 h 323"/>
                  <a:gd name="T4" fmla="*/ 283 w 292"/>
                  <a:gd name="T5" fmla="*/ 323 h 323"/>
                  <a:gd name="T6" fmla="*/ 192 w 292"/>
                  <a:gd name="T7" fmla="*/ 125 h 323"/>
                  <a:gd name="T8" fmla="*/ 0 w 292"/>
                  <a:gd name="T9" fmla="*/ 17 h 323"/>
                </a:gdLst>
                <a:ahLst/>
                <a:cxnLst>
                  <a:cxn ang="0">
                    <a:pos x="T0" y="T1"/>
                  </a:cxn>
                  <a:cxn ang="0">
                    <a:pos x="T2" y="T3"/>
                  </a:cxn>
                  <a:cxn ang="0">
                    <a:pos x="T4" y="T5"/>
                  </a:cxn>
                  <a:cxn ang="0">
                    <a:pos x="T6" y="T7"/>
                  </a:cxn>
                  <a:cxn ang="0">
                    <a:pos x="T8" y="T9"/>
                  </a:cxn>
                </a:cxnLst>
                <a:rect l="0" t="0" r="r" b="b"/>
                <a:pathLst>
                  <a:path w="292" h="323">
                    <a:moveTo>
                      <a:pt x="0" y="17"/>
                    </a:moveTo>
                    <a:cubicBezTo>
                      <a:pt x="92" y="0"/>
                      <a:pt x="224" y="36"/>
                      <a:pt x="269" y="154"/>
                    </a:cubicBezTo>
                    <a:cubicBezTo>
                      <a:pt x="286" y="198"/>
                      <a:pt x="292" y="262"/>
                      <a:pt x="283" y="323"/>
                    </a:cubicBezTo>
                    <a:cubicBezTo>
                      <a:pt x="271" y="248"/>
                      <a:pt x="245" y="181"/>
                      <a:pt x="192" y="125"/>
                    </a:cubicBezTo>
                    <a:cubicBezTo>
                      <a:pt x="141" y="70"/>
                      <a:pt x="76" y="36"/>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7">
                <a:extLst>
                  <a:ext uri="{FF2B5EF4-FFF2-40B4-BE49-F238E27FC236}">
                    <a16:creationId xmlns:a16="http://schemas.microsoft.com/office/drawing/2014/main" id="{DF1C48C8-87C1-1EA9-ECFD-7092CEC716F2}"/>
                  </a:ext>
                </a:extLst>
              </p:cNvPr>
              <p:cNvSpPr>
                <a:spLocks/>
              </p:cNvSpPr>
              <p:nvPr/>
            </p:nvSpPr>
            <p:spPr bwMode="auto">
              <a:xfrm>
                <a:off x="7282678" y="3129941"/>
                <a:ext cx="191351" cy="196115"/>
              </a:xfrm>
              <a:custGeom>
                <a:avLst/>
                <a:gdLst>
                  <a:gd name="T0" fmla="*/ 0 w 260"/>
                  <a:gd name="T1" fmla="*/ 16 h 266"/>
                  <a:gd name="T2" fmla="*/ 232 w 260"/>
                  <a:gd name="T3" fmla="*/ 266 h 266"/>
                  <a:gd name="T4" fmla="*/ 0 w 260"/>
                  <a:gd name="T5" fmla="*/ 16 h 266"/>
                </a:gdLst>
                <a:ahLst/>
                <a:cxnLst>
                  <a:cxn ang="0">
                    <a:pos x="T0" y="T1"/>
                  </a:cxn>
                  <a:cxn ang="0">
                    <a:pos x="T2" y="T3"/>
                  </a:cxn>
                  <a:cxn ang="0">
                    <a:pos x="T4" y="T5"/>
                  </a:cxn>
                </a:cxnLst>
                <a:rect l="0" t="0" r="r" b="b"/>
                <a:pathLst>
                  <a:path w="260" h="266">
                    <a:moveTo>
                      <a:pt x="0" y="16"/>
                    </a:moveTo>
                    <a:cubicBezTo>
                      <a:pt x="119" y="0"/>
                      <a:pt x="260" y="64"/>
                      <a:pt x="232" y="266"/>
                    </a:cubicBezTo>
                    <a:cubicBezTo>
                      <a:pt x="210" y="133"/>
                      <a:pt x="132" y="53"/>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id="{1D8217CD-93C3-D859-F2F1-C0D31C8B29CB}"/>
                  </a:ext>
                </a:extLst>
              </p:cNvPr>
              <p:cNvSpPr>
                <a:spLocks/>
              </p:cNvSpPr>
              <p:nvPr/>
            </p:nvSpPr>
            <p:spPr bwMode="auto">
              <a:xfrm>
                <a:off x="7574072" y="3788952"/>
                <a:ext cx="204849" cy="283454"/>
              </a:xfrm>
              <a:custGeom>
                <a:avLst/>
                <a:gdLst>
                  <a:gd name="T0" fmla="*/ 118 w 278"/>
                  <a:gd name="T1" fmla="*/ 48 h 385"/>
                  <a:gd name="T2" fmla="*/ 264 w 278"/>
                  <a:gd name="T3" fmla="*/ 0 h 385"/>
                  <a:gd name="T4" fmla="*/ 0 w 278"/>
                  <a:gd name="T5" fmla="*/ 385 h 385"/>
                  <a:gd name="T6" fmla="*/ 118 w 278"/>
                  <a:gd name="T7" fmla="*/ 48 h 385"/>
                </a:gdLst>
                <a:ahLst/>
                <a:cxnLst>
                  <a:cxn ang="0">
                    <a:pos x="T0" y="T1"/>
                  </a:cxn>
                  <a:cxn ang="0">
                    <a:pos x="T2" y="T3"/>
                  </a:cxn>
                  <a:cxn ang="0">
                    <a:pos x="T4" y="T5"/>
                  </a:cxn>
                  <a:cxn ang="0">
                    <a:pos x="T6" y="T7"/>
                  </a:cxn>
                </a:cxnLst>
                <a:rect l="0" t="0" r="r" b="b"/>
                <a:pathLst>
                  <a:path w="278" h="385">
                    <a:moveTo>
                      <a:pt x="118" y="48"/>
                    </a:moveTo>
                    <a:cubicBezTo>
                      <a:pt x="167" y="36"/>
                      <a:pt x="218" y="26"/>
                      <a:pt x="264" y="0"/>
                    </a:cubicBezTo>
                    <a:cubicBezTo>
                      <a:pt x="278" y="116"/>
                      <a:pt x="139" y="319"/>
                      <a:pt x="0" y="385"/>
                    </a:cubicBezTo>
                    <a:cubicBezTo>
                      <a:pt x="95" y="290"/>
                      <a:pt x="153" y="187"/>
                      <a:pt x="1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3">
                <a:extLst>
                  <a:ext uri="{FF2B5EF4-FFF2-40B4-BE49-F238E27FC236}">
                    <a16:creationId xmlns:a16="http://schemas.microsoft.com/office/drawing/2014/main" id="{1EA5FC44-6954-B2FC-65D1-5660EE1A9399}"/>
                  </a:ext>
                </a:extLst>
              </p:cNvPr>
              <p:cNvSpPr>
                <a:spLocks noEditPoints="1"/>
              </p:cNvSpPr>
              <p:nvPr/>
            </p:nvSpPr>
            <p:spPr bwMode="auto">
              <a:xfrm>
                <a:off x="7158022" y="3544404"/>
                <a:ext cx="633603" cy="175472"/>
              </a:xfrm>
              <a:custGeom>
                <a:avLst/>
                <a:gdLst>
                  <a:gd name="T0" fmla="*/ 413 w 861"/>
                  <a:gd name="T1" fmla="*/ 239 h 239"/>
                  <a:gd name="T2" fmla="*/ 100 w 861"/>
                  <a:gd name="T3" fmla="*/ 194 h 239"/>
                  <a:gd name="T4" fmla="*/ 31 w 861"/>
                  <a:gd name="T5" fmla="*/ 159 h 239"/>
                  <a:gd name="T6" fmla="*/ 31 w 861"/>
                  <a:gd name="T7" fmla="*/ 83 h 239"/>
                  <a:gd name="T8" fmla="*/ 134 w 861"/>
                  <a:gd name="T9" fmla="*/ 37 h 239"/>
                  <a:gd name="T10" fmla="*/ 482 w 861"/>
                  <a:gd name="T11" fmla="*/ 4 h 239"/>
                  <a:gd name="T12" fmla="*/ 724 w 861"/>
                  <a:gd name="T13" fmla="*/ 37 h 239"/>
                  <a:gd name="T14" fmla="*/ 807 w 861"/>
                  <a:gd name="T15" fmla="*/ 68 h 239"/>
                  <a:gd name="T16" fmla="*/ 821 w 861"/>
                  <a:gd name="T17" fmla="*/ 77 h 239"/>
                  <a:gd name="T18" fmla="*/ 822 w 861"/>
                  <a:gd name="T19" fmla="*/ 164 h 239"/>
                  <a:gd name="T20" fmla="*/ 700 w 861"/>
                  <a:gd name="T21" fmla="*/ 212 h 239"/>
                  <a:gd name="T22" fmla="*/ 459 w 861"/>
                  <a:gd name="T23" fmla="*/ 239 h 239"/>
                  <a:gd name="T24" fmla="*/ 413 w 861"/>
                  <a:gd name="T25" fmla="*/ 239 h 239"/>
                  <a:gd name="T26" fmla="*/ 266 w 861"/>
                  <a:gd name="T27" fmla="*/ 218 h 239"/>
                  <a:gd name="T28" fmla="*/ 233 w 861"/>
                  <a:gd name="T29" fmla="*/ 193 h 239"/>
                  <a:gd name="T30" fmla="*/ 234 w 861"/>
                  <a:gd name="T31" fmla="*/ 108 h 239"/>
                  <a:gd name="T32" fmla="*/ 292 w 861"/>
                  <a:gd name="T33" fmla="*/ 75 h 239"/>
                  <a:gd name="T34" fmla="*/ 400 w 861"/>
                  <a:gd name="T35" fmla="*/ 47 h 239"/>
                  <a:gd name="T36" fmla="*/ 305 w 861"/>
                  <a:gd name="T37" fmla="*/ 54 h 239"/>
                  <a:gd name="T38" fmla="*/ 162 w 861"/>
                  <a:gd name="T39" fmla="*/ 94 h 239"/>
                  <a:gd name="T40" fmla="*/ 127 w 861"/>
                  <a:gd name="T41" fmla="*/ 138 h 239"/>
                  <a:gd name="T42" fmla="*/ 162 w 861"/>
                  <a:gd name="T43" fmla="*/ 183 h 239"/>
                  <a:gd name="T44" fmla="*/ 266 w 861"/>
                  <a:gd name="T45" fmla="*/ 21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1" h="239">
                    <a:moveTo>
                      <a:pt x="413" y="239"/>
                    </a:moveTo>
                    <a:cubicBezTo>
                      <a:pt x="306" y="237"/>
                      <a:pt x="201" y="229"/>
                      <a:pt x="100" y="194"/>
                    </a:cubicBezTo>
                    <a:cubicBezTo>
                      <a:pt x="76" y="186"/>
                      <a:pt x="52" y="173"/>
                      <a:pt x="31" y="159"/>
                    </a:cubicBezTo>
                    <a:cubicBezTo>
                      <a:pt x="0" y="137"/>
                      <a:pt x="1" y="107"/>
                      <a:pt x="31" y="83"/>
                    </a:cubicBezTo>
                    <a:cubicBezTo>
                      <a:pt x="62" y="58"/>
                      <a:pt x="98" y="46"/>
                      <a:pt x="134" y="37"/>
                    </a:cubicBezTo>
                    <a:cubicBezTo>
                      <a:pt x="248" y="6"/>
                      <a:pt x="365" y="0"/>
                      <a:pt x="482" y="4"/>
                    </a:cubicBezTo>
                    <a:cubicBezTo>
                      <a:pt x="564" y="6"/>
                      <a:pt x="645" y="14"/>
                      <a:pt x="724" y="37"/>
                    </a:cubicBezTo>
                    <a:cubicBezTo>
                      <a:pt x="752" y="45"/>
                      <a:pt x="779" y="57"/>
                      <a:pt x="807" y="68"/>
                    </a:cubicBezTo>
                    <a:cubicBezTo>
                      <a:pt x="812" y="71"/>
                      <a:pt x="817" y="74"/>
                      <a:pt x="821" y="77"/>
                    </a:cubicBezTo>
                    <a:cubicBezTo>
                      <a:pt x="860" y="105"/>
                      <a:pt x="861" y="136"/>
                      <a:pt x="822" y="164"/>
                    </a:cubicBezTo>
                    <a:cubicBezTo>
                      <a:pt x="785" y="190"/>
                      <a:pt x="743" y="202"/>
                      <a:pt x="700" y="212"/>
                    </a:cubicBezTo>
                    <a:cubicBezTo>
                      <a:pt x="620" y="231"/>
                      <a:pt x="540" y="238"/>
                      <a:pt x="459" y="239"/>
                    </a:cubicBezTo>
                    <a:cubicBezTo>
                      <a:pt x="443" y="239"/>
                      <a:pt x="428" y="239"/>
                      <a:pt x="413" y="239"/>
                    </a:cubicBezTo>
                    <a:close/>
                    <a:moveTo>
                      <a:pt x="266" y="218"/>
                    </a:moveTo>
                    <a:cubicBezTo>
                      <a:pt x="254" y="208"/>
                      <a:pt x="243" y="201"/>
                      <a:pt x="233" y="193"/>
                    </a:cubicBezTo>
                    <a:cubicBezTo>
                      <a:pt x="205" y="166"/>
                      <a:pt x="204" y="133"/>
                      <a:pt x="234" y="108"/>
                    </a:cubicBezTo>
                    <a:cubicBezTo>
                      <a:pt x="251" y="94"/>
                      <a:pt x="271" y="82"/>
                      <a:pt x="292" y="75"/>
                    </a:cubicBezTo>
                    <a:cubicBezTo>
                      <a:pt x="327" y="63"/>
                      <a:pt x="364" y="56"/>
                      <a:pt x="400" y="47"/>
                    </a:cubicBezTo>
                    <a:cubicBezTo>
                      <a:pt x="369" y="49"/>
                      <a:pt x="337" y="50"/>
                      <a:pt x="305" y="54"/>
                    </a:cubicBezTo>
                    <a:cubicBezTo>
                      <a:pt x="255" y="61"/>
                      <a:pt x="206" y="69"/>
                      <a:pt x="162" y="94"/>
                    </a:cubicBezTo>
                    <a:cubicBezTo>
                      <a:pt x="145" y="104"/>
                      <a:pt x="127" y="115"/>
                      <a:pt x="127" y="138"/>
                    </a:cubicBezTo>
                    <a:cubicBezTo>
                      <a:pt x="126" y="162"/>
                      <a:pt x="145" y="173"/>
                      <a:pt x="162" y="183"/>
                    </a:cubicBezTo>
                    <a:cubicBezTo>
                      <a:pt x="193" y="201"/>
                      <a:pt x="228" y="210"/>
                      <a:pt x="266"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07">
                <a:extLst>
                  <a:ext uri="{FF2B5EF4-FFF2-40B4-BE49-F238E27FC236}">
                    <a16:creationId xmlns:a16="http://schemas.microsoft.com/office/drawing/2014/main" id="{4D1F975E-6A67-8B9C-467B-70CD8F4DDFCF}"/>
                  </a:ext>
                </a:extLst>
              </p:cNvPr>
              <p:cNvSpPr>
                <a:spLocks/>
              </p:cNvSpPr>
              <p:nvPr/>
            </p:nvSpPr>
            <p:spPr bwMode="auto">
              <a:xfrm>
                <a:off x="7250124" y="3578545"/>
                <a:ext cx="202467" cy="126244"/>
              </a:xfrm>
              <a:custGeom>
                <a:avLst/>
                <a:gdLst>
                  <a:gd name="T0" fmla="*/ 140 w 274"/>
                  <a:gd name="T1" fmla="*/ 171 h 171"/>
                  <a:gd name="T2" fmla="*/ 36 w 274"/>
                  <a:gd name="T3" fmla="*/ 136 h 171"/>
                  <a:gd name="T4" fmla="*/ 1 w 274"/>
                  <a:gd name="T5" fmla="*/ 91 h 171"/>
                  <a:gd name="T6" fmla="*/ 36 w 274"/>
                  <a:gd name="T7" fmla="*/ 47 h 171"/>
                  <a:gd name="T8" fmla="*/ 179 w 274"/>
                  <a:gd name="T9" fmla="*/ 7 h 171"/>
                  <a:gd name="T10" fmla="*/ 274 w 274"/>
                  <a:gd name="T11" fmla="*/ 0 h 171"/>
                  <a:gd name="T12" fmla="*/ 166 w 274"/>
                  <a:gd name="T13" fmla="*/ 28 h 171"/>
                  <a:gd name="T14" fmla="*/ 108 w 274"/>
                  <a:gd name="T15" fmla="*/ 61 h 171"/>
                  <a:gd name="T16" fmla="*/ 107 w 274"/>
                  <a:gd name="T17" fmla="*/ 146 h 171"/>
                  <a:gd name="T18" fmla="*/ 140 w 274"/>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171">
                    <a:moveTo>
                      <a:pt x="140" y="171"/>
                    </a:moveTo>
                    <a:cubicBezTo>
                      <a:pt x="102" y="163"/>
                      <a:pt x="67" y="154"/>
                      <a:pt x="36" y="136"/>
                    </a:cubicBezTo>
                    <a:cubicBezTo>
                      <a:pt x="19" y="126"/>
                      <a:pt x="0" y="115"/>
                      <a:pt x="1" y="91"/>
                    </a:cubicBezTo>
                    <a:cubicBezTo>
                      <a:pt x="1" y="68"/>
                      <a:pt x="19" y="57"/>
                      <a:pt x="36" y="47"/>
                    </a:cubicBezTo>
                    <a:cubicBezTo>
                      <a:pt x="80" y="22"/>
                      <a:pt x="129" y="14"/>
                      <a:pt x="179" y="7"/>
                    </a:cubicBezTo>
                    <a:cubicBezTo>
                      <a:pt x="211" y="3"/>
                      <a:pt x="243" y="2"/>
                      <a:pt x="274" y="0"/>
                    </a:cubicBezTo>
                    <a:cubicBezTo>
                      <a:pt x="238" y="9"/>
                      <a:pt x="201" y="16"/>
                      <a:pt x="166" y="28"/>
                    </a:cubicBezTo>
                    <a:cubicBezTo>
                      <a:pt x="145" y="35"/>
                      <a:pt x="125" y="47"/>
                      <a:pt x="108" y="61"/>
                    </a:cubicBezTo>
                    <a:cubicBezTo>
                      <a:pt x="78" y="86"/>
                      <a:pt x="79" y="119"/>
                      <a:pt x="107" y="146"/>
                    </a:cubicBezTo>
                    <a:cubicBezTo>
                      <a:pt x="117" y="154"/>
                      <a:pt x="128" y="161"/>
                      <a:pt x="140"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3" name="Freeform 12">
              <a:extLst>
                <a:ext uri="{FF2B5EF4-FFF2-40B4-BE49-F238E27FC236}">
                  <a16:creationId xmlns:a16="http://schemas.microsoft.com/office/drawing/2014/main" id="{00F6630A-F784-1A3A-4457-BEE523639E58}"/>
                </a:ext>
              </a:extLst>
            </p:cNvPr>
            <p:cNvSpPr>
              <a:spLocks noEditPoints="1"/>
            </p:cNvSpPr>
            <p:nvPr/>
          </p:nvSpPr>
          <p:spPr bwMode="auto">
            <a:xfrm>
              <a:off x="2193023" y="3442258"/>
              <a:ext cx="341638" cy="396348"/>
            </a:xfrm>
            <a:custGeom>
              <a:avLst/>
              <a:gdLst>
                <a:gd name="T0" fmla="*/ 441 w 536"/>
                <a:gd name="T1" fmla="*/ 222 h 620"/>
                <a:gd name="T2" fmla="*/ 450 w 536"/>
                <a:gd name="T3" fmla="*/ 255 h 620"/>
                <a:gd name="T4" fmla="*/ 431 w 536"/>
                <a:gd name="T5" fmla="*/ 247 h 620"/>
                <a:gd name="T6" fmla="*/ 378 w 536"/>
                <a:gd name="T7" fmla="*/ 226 h 620"/>
                <a:gd name="T8" fmla="*/ 364 w 536"/>
                <a:gd name="T9" fmla="*/ 209 h 620"/>
                <a:gd name="T10" fmla="*/ 354 w 536"/>
                <a:gd name="T11" fmla="*/ 200 h 620"/>
                <a:gd name="T12" fmla="*/ 352 w 536"/>
                <a:gd name="T13" fmla="*/ 199 h 620"/>
                <a:gd name="T14" fmla="*/ 343 w 536"/>
                <a:gd name="T15" fmla="*/ 192 h 620"/>
                <a:gd name="T16" fmla="*/ 327 w 536"/>
                <a:gd name="T17" fmla="*/ 182 h 620"/>
                <a:gd name="T18" fmla="*/ 293 w 536"/>
                <a:gd name="T19" fmla="*/ 130 h 620"/>
                <a:gd name="T20" fmla="*/ 285 w 536"/>
                <a:gd name="T21" fmla="*/ 112 h 620"/>
                <a:gd name="T22" fmla="*/ 325 w 536"/>
                <a:gd name="T23" fmla="*/ 123 h 620"/>
                <a:gd name="T24" fmla="*/ 304 w 536"/>
                <a:gd name="T25" fmla="*/ 66 h 620"/>
                <a:gd name="T26" fmla="*/ 328 w 536"/>
                <a:gd name="T27" fmla="*/ 78 h 620"/>
                <a:gd name="T28" fmla="*/ 356 w 536"/>
                <a:gd name="T29" fmla="*/ 61 h 620"/>
                <a:gd name="T30" fmla="*/ 345 w 536"/>
                <a:gd name="T31" fmla="*/ 109 h 620"/>
                <a:gd name="T32" fmla="*/ 374 w 536"/>
                <a:gd name="T33" fmla="*/ 88 h 620"/>
                <a:gd name="T34" fmla="*/ 376 w 536"/>
                <a:gd name="T35" fmla="*/ 60 h 620"/>
                <a:gd name="T36" fmla="*/ 344 w 536"/>
                <a:gd name="T37" fmla="*/ 6 h 620"/>
                <a:gd name="T38" fmla="*/ 371 w 536"/>
                <a:gd name="T39" fmla="*/ 19 h 620"/>
                <a:gd name="T40" fmla="*/ 378 w 536"/>
                <a:gd name="T41" fmla="*/ 0 h 620"/>
                <a:gd name="T42" fmla="*/ 403 w 536"/>
                <a:gd name="T43" fmla="*/ 67 h 620"/>
                <a:gd name="T44" fmla="*/ 431 w 536"/>
                <a:gd name="T45" fmla="*/ 68 h 620"/>
                <a:gd name="T46" fmla="*/ 400 w 536"/>
                <a:gd name="T47" fmla="*/ 105 h 620"/>
                <a:gd name="T48" fmla="*/ 479 w 536"/>
                <a:gd name="T49" fmla="*/ 143 h 620"/>
                <a:gd name="T50" fmla="*/ 518 w 536"/>
                <a:gd name="T51" fmla="*/ 126 h 620"/>
                <a:gd name="T52" fmla="*/ 515 w 536"/>
                <a:gd name="T53" fmla="*/ 151 h 620"/>
                <a:gd name="T54" fmla="*/ 535 w 536"/>
                <a:gd name="T55" fmla="*/ 172 h 620"/>
                <a:gd name="T56" fmla="*/ 484 w 536"/>
                <a:gd name="T57" fmla="*/ 170 h 620"/>
                <a:gd name="T58" fmla="*/ 471 w 536"/>
                <a:gd name="T59" fmla="*/ 188 h 620"/>
                <a:gd name="T60" fmla="*/ 399 w 536"/>
                <a:gd name="T61" fmla="*/ 194 h 620"/>
                <a:gd name="T62" fmla="*/ 414 w 536"/>
                <a:gd name="T63" fmla="*/ 193 h 620"/>
                <a:gd name="T64" fmla="*/ 506 w 536"/>
                <a:gd name="T65" fmla="*/ 190 h 620"/>
                <a:gd name="T66" fmla="*/ 520 w 536"/>
                <a:gd name="T67" fmla="*/ 217 h 620"/>
                <a:gd name="T68" fmla="*/ 521 w 536"/>
                <a:gd name="T69" fmla="*/ 230 h 620"/>
                <a:gd name="T70" fmla="*/ 511 w 536"/>
                <a:gd name="T71" fmla="*/ 251 h 620"/>
                <a:gd name="T72" fmla="*/ 98 w 536"/>
                <a:gd name="T73" fmla="*/ 587 h 620"/>
                <a:gd name="T74" fmla="*/ 164 w 536"/>
                <a:gd name="T75" fmla="*/ 531 h 620"/>
                <a:gd name="T76" fmla="*/ 176 w 536"/>
                <a:gd name="T77" fmla="*/ 519 h 620"/>
                <a:gd name="T78" fmla="*/ 211 w 536"/>
                <a:gd name="T79" fmla="*/ 408 h 620"/>
                <a:gd name="T80" fmla="*/ 333 w 536"/>
                <a:gd name="T81" fmla="*/ 382 h 620"/>
                <a:gd name="T82" fmla="*/ 347 w 536"/>
                <a:gd name="T83" fmla="*/ 369 h 620"/>
                <a:gd name="T84" fmla="*/ 365 w 536"/>
                <a:gd name="T85" fmla="*/ 225 h 620"/>
                <a:gd name="T86" fmla="*/ 350 w 536"/>
                <a:gd name="T87" fmla="*/ 211 h 620"/>
                <a:gd name="T88" fmla="*/ 346 w 536"/>
                <a:gd name="T89" fmla="*/ 208 h 620"/>
                <a:gd name="T90" fmla="*/ 343 w 536"/>
                <a:gd name="T91" fmla="*/ 206 h 620"/>
                <a:gd name="T92" fmla="*/ 326 w 536"/>
                <a:gd name="T93" fmla="*/ 193 h 620"/>
                <a:gd name="T94" fmla="*/ 212 w 536"/>
                <a:gd name="T95" fmla="*/ 202 h 620"/>
                <a:gd name="T96" fmla="*/ 200 w 536"/>
                <a:gd name="T97" fmla="*/ 217 h 620"/>
                <a:gd name="T98" fmla="*/ 188 w 536"/>
                <a:gd name="T99" fmla="*/ 235 h 620"/>
                <a:gd name="T100" fmla="*/ 196 w 536"/>
                <a:gd name="T101" fmla="*/ 340 h 620"/>
                <a:gd name="T102" fmla="*/ 137 w 536"/>
                <a:gd name="T103" fmla="*/ 321 h 620"/>
                <a:gd name="T104" fmla="*/ 137 w 536"/>
                <a:gd name="T105" fmla="*/ 438 h 620"/>
                <a:gd name="T106" fmla="*/ 73 w 536"/>
                <a:gd name="T107" fmla="*/ 431 h 620"/>
                <a:gd name="T108" fmla="*/ 68 w 536"/>
                <a:gd name="T109" fmla="*/ 510 h 620"/>
                <a:gd name="T110" fmla="*/ 26 w 536"/>
                <a:gd name="T111" fmla="*/ 513 h 620"/>
                <a:gd name="T112" fmla="*/ 17 w 536"/>
                <a:gd name="T113" fmla="*/ 607 h 620"/>
                <a:gd name="T114" fmla="*/ 18 w 536"/>
                <a:gd name="T115" fmla="*/ 607 h 620"/>
                <a:gd name="T116" fmla="*/ 74 w 536"/>
                <a:gd name="T117" fmla="*/ 57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6" h="620">
                  <a:moveTo>
                    <a:pt x="511" y="251"/>
                  </a:moveTo>
                  <a:cubicBezTo>
                    <a:pt x="485" y="234"/>
                    <a:pt x="462" y="225"/>
                    <a:pt x="441" y="222"/>
                  </a:cubicBezTo>
                  <a:cubicBezTo>
                    <a:pt x="452" y="237"/>
                    <a:pt x="452" y="237"/>
                    <a:pt x="452" y="237"/>
                  </a:cubicBezTo>
                  <a:cubicBezTo>
                    <a:pt x="457" y="244"/>
                    <a:pt x="456" y="252"/>
                    <a:pt x="450" y="255"/>
                  </a:cubicBezTo>
                  <a:cubicBezTo>
                    <a:pt x="445" y="257"/>
                    <a:pt x="438" y="255"/>
                    <a:pt x="433" y="250"/>
                  </a:cubicBezTo>
                  <a:cubicBezTo>
                    <a:pt x="432" y="249"/>
                    <a:pt x="431" y="248"/>
                    <a:pt x="431" y="247"/>
                  </a:cubicBezTo>
                  <a:cubicBezTo>
                    <a:pt x="412" y="220"/>
                    <a:pt x="412" y="220"/>
                    <a:pt x="412" y="220"/>
                  </a:cubicBezTo>
                  <a:cubicBezTo>
                    <a:pt x="400" y="220"/>
                    <a:pt x="388" y="223"/>
                    <a:pt x="378" y="226"/>
                  </a:cubicBezTo>
                  <a:cubicBezTo>
                    <a:pt x="376" y="223"/>
                    <a:pt x="374" y="220"/>
                    <a:pt x="371" y="217"/>
                  </a:cubicBezTo>
                  <a:cubicBezTo>
                    <a:pt x="369" y="215"/>
                    <a:pt x="366" y="212"/>
                    <a:pt x="364" y="209"/>
                  </a:cubicBezTo>
                  <a:cubicBezTo>
                    <a:pt x="361" y="207"/>
                    <a:pt x="359" y="205"/>
                    <a:pt x="357" y="203"/>
                  </a:cubicBezTo>
                  <a:cubicBezTo>
                    <a:pt x="356" y="202"/>
                    <a:pt x="355" y="201"/>
                    <a:pt x="354" y="200"/>
                  </a:cubicBezTo>
                  <a:cubicBezTo>
                    <a:pt x="353" y="200"/>
                    <a:pt x="353" y="200"/>
                    <a:pt x="353" y="200"/>
                  </a:cubicBezTo>
                  <a:cubicBezTo>
                    <a:pt x="352" y="199"/>
                    <a:pt x="352" y="199"/>
                    <a:pt x="352" y="199"/>
                  </a:cubicBezTo>
                  <a:cubicBezTo>
                    <a:pt x="351" y="198"/>
                    <a:pt x="351" y="198"/>
                    <a:pt x="350" y="198"/>
                  </a:cubicBezTo>
                  <a:cubicBezTo>
                    <a:pt x="348" y="196"/>
                    <a:pt x="345" y="194"/>
                    <a:pt x="343" y="192"/>
                  </a:cubicBezTo>
                  <a:cubicBezTo>
                    <a:pt x="340" y="190"/>
                    <a:pt x="336" y="187"/>
                    <a:pt x="333" y="185"/>
                  </a:cubicBezTo>
                  <a:cubicBezTo>
                    <a:pt x="331" y="184"/>
                    <a:pt x="329" y="183"/>
                    <a:pt x="327" y="182"/>
                  </a:cubicBezTo>
                  <a:cubicBezTo>
                    <a:pt x="329" y="173"/>
                    <a:pt x="330" y="164"/>
                    <a:pt x="330" y="154"/>
                  </a:cubicBezTo>
                  <a:cubicBezTo>
                    <a:pt x="293" y="130"/>
                    <a:pt x="293" y="130"/>
                    <a:pt x="293" y="130"/>
                  </a:cubicBezTo>
                  <a:cubicBezTo>
                    <a:pt x="292" y="130"/>
                    <a:pt x="291" y="129"/>
                    <a:pt x="290" y="128"/>
                  </a:cubicBezTo>
                  <a:cubicBezTo>
                    <a:pt x="285" y="123"/>
                    <a:pt x="283" y="116"/>
                    <a:pt x="285" y="112"/>
                  </a:cubicBezTo>
                  <a:cubicBezTo>
                    <a:pt x="288" y="106"/>
                    <a:pt x="296" y="105"/>
                    <a:pt x="303" y="109"/>
                  </a:cubicBezTo>
                  <a:cubicBezTo>
                    <a:pt x="325" y="123"/>
                    <a:pt x="325" y="123"/>
                    <a:pt x="325" y="123"/>
                  </a:cubicBezTo>
                  <a:cubicBezTo>
                    <a:pt x="321" y="110"/>
                    <a:pt x="315" y="97"/>
                    <a:pt x="304" y="84"/>
                  </a:cubicBezTo>
                  <a:cubicBezTo>
                    <a:pt x="299" y="78"/>
                    <a:pt x="299" y="70"/>
                    <a:pt x="304" y="66"/>
                  </a:cubicBezTo>
                  <a:cubicBezTo>
                    <a:pt x="310" y="63"/>
                    <a:pt x="318" y="65"/>
                    <a:pt x="324" y="72"/>
                  </a:cubicBezTo>
                  <a:cubicBezTo>
                    <a:pt x="325" y="74"/>
                    <a:pt x="327" y="76"/>
                    <a:pt x="328" y="78"/>
                  </a:cubicBezTo>
                  <a:cubicBezTo>
                    <a:pt x="338" y="62"/>
                    <a:pt x="338" y="62"/>
                    <a:pt x="338" y="62"/>
                  </a:cubicBezTo>
                  <a:cubicBezTo>
                    <a:pt x="341" y="56"/>
                    <a:pt x="349" y="56"/>
                    <a:pt x="356" y="61"/>
                  </a:cubicBezTo>
                  <a:cubicBezTo>
                    <a:pt x="362" y="66"/>
                    <a:pt x="365" y="74"/>
                    <a:pt x="362" y="80"/>
                  </a:cubicBezTo>
                  <a:cubicBezTo>
                    <a:pt x="345" y="109"/>
                    <a:pt x="345" y="109"/>
                    <a:pt x="345" y="109"/>
                  </a:cubicBezTo>
                  <a:cubicBezTo>
                    <a:pt x="352" y="123"/>
                    <a:pt x="355" y="137"/>
                    <a:pt x="356" y="150"/>
                  </a:cubicBezTo>
                  <a:cubicBezTo>
                    <a:pt x="364" y="131"/>
                    <a:pt x="371" y="110"/>
                    <a:pt x="374" y="88"/>
                  </a:cubicBezTo>
                  <a:cubicBezTo>
                    <a:pt x="374" y="88"/>
                    <a:pt x="374" y="88"/>
                    <a:pt x="374" y="88"/>
                  </a:cubicBezTo>
                  <a:cubicBezTo>
                    <a:pt x="376" y="79"/>
                    <a:pt x="376" y="69"/>
                    <a:pt x="376" y="60"/>
                  </a:cubicBezTo>
                  <a:cubicBezTo>
                    <a:pt x="345" y="25"/>
                    <a:pt x="345" y="25"/>
                    <a:pt x="345" y="25"/>
                  </a:cubicBezTo>
                  <a:cubicBezTo>
                    <a:pt x="340" y="18"/>
                    <a:pt x="339" y="10"/>
                    <a:pt x="344" y="6"/>
                  </a:cubicBezTo>
                  <a:cubicBezTo>
                    <a:pt x="349" y="2"/>
                    <a:pt x="358" y="4"/>
                    <a:pt x="363" y="11"/>
                  </a:cubicBezTo>
                  <a:cubicBezTo>
                    <a:pt x="371" y="19"/>
                    <a:pt x="371" y="19"/>
                    <a:pt x="371" y="19"/>
                  </a:cubicBezTo>
                  <a:cubicBezTo>
                    <a:pt x="371" y="18"/>
                    <a:pt x="370" y="16"/>
                    <a:pt x="369" y="14"/>
                  </a:cubicBezTo>
                  <a:cubicBezTo>
                    <a:pt x="367" y="6"/>
                    <a:pt x="371" y="0"/>
                    <a:pt x="378" y="0"/>
                  </a:cubicBezTo>
                  <a:cubicBezTo>
                    <a:pt x="385" y="0"/>
                    <a:pt x="393" y="6"/>
                    <a:pt x="395" y="13"/>
                  </a:cubicBezTo>
                  <a:cubicBezTo>
                    <a:pt x="401" y="31"/>
                    <a:pt x="403" y="49"/>
                    <a:pt x="403" y="67"/>
                  </a:cubicBezTo>
                  <a:cubicBezTo>
                    <a:pt x="412" y="62"/>
                    <a:pt x="412" y="62"/>
                    <a:pt x="412" y="62"/>
                  </a:cubicBezTo>
                  <a:cubicBezTo>
                    <a:pt x="418" y="59"/>
                    <a:pt x="426" y="61"/>
                    <a:pt x="431" y="68"/>
                  </a:cubicBezTo>
                  <a:cubicBezTo>
                    <a:pt x="436" y="75"/>
                    <a:pt x="436" y="83"/>
                    <a:pt x="431" y="86"/>
                  </a:cubicBezTo>
                  <a:cubicBezTo>
                    <a:pt x="400" y="105"/>
                    <a:pt x="400" y="105"/>
                    <a:pt x="400" y="105"/>
                  </a:cubicBezTo>
                  <a:cubicBezTo>
                    <a:pt x="396" y="128"/>
                    <a:pt x="389" y="150"/>
                    <a:pt x="381" y="169"/>
                  </a:cubicBezTo>
                  <a:cubicBezTo>
                    <a:pt x="408" y="153"/>
                    <a:pt x="442" y="140"/>
                    <a:pt x="479" y="143"/>
                  </a:cubicBezTo>
                  <a:cubicBezTo>
                    <a:pt x="499" y="124"/>
                    <a:pt x="499" y="124"/>
                    <a:pt x="499" y="124"/>
                  </a:cubicBezTo>
                  <a:cubicBezTo>
                    <a:pt x="503" y="119"/>
                    <a:pt x="512" y="120"/>
                    <a:pt x="518" y="126"/>
                  </a:cubicBezTo>
                  <a:cubicBezTo>
                    <a:pt x="524" y="132"/>
                    <a:pt x="525" y="141"/>
                    <a:pt x="521" y="145"/>
                  </a:cubicBezTo>
                  <a:cubicBezTo>
                    <a:pt x="515" y="151"/>
                    <a:pt x="515" y="151"/>
                    <a:pt x="515" y="151"/>
                  </a:cubicBezTo>
                  <a:cubicBezTo>
                    <a:pt x="518" y="152"/>
                    <a:pt x="520" y="153"/>
                    <a:pt x="523" y="154"/>
                  </a:cubicBezTo>
                  <a:cubicBezTo>
                    <a:pt x="531" y="157"/>
                    <a:pt x="536" y="165"/>
                    <a:pt x="535" y="172"/>
                  </a:cubicBezTo>
                  <a:cubicBezTo>
                    <a:pt x="534" y="179"/>
                    <a:pt x="527" y="182"/>
                    <a:pt x="520" y="179"/>
                  </a:cubicBezTo>
                  <a:cubicBezTo>
                    <a:pt x="508" y="174"/>
                    <a:pt x="496" y="171"/>
                    <a:pt x="484" y="170"/>
                  </a:cubicBezTo>
                  <a:cubicBezTo>
                    <a:pt x="490" y="175"/>
                    <a:pt x="492" y="183"/>
                    <a:pt x="489" y="188"/>
                  </a:cubicBezTo>
                  <a:cubicBezTo>
                    <a:pt x="486" y="193"/>
                    <a:pt x="478" y="194"/>
                    <a:pt x="471" y="188"/>
                  </a:cubicBezTo>
                  <a:cubicBezTo>
                    <a:pt x="450" y="173"/>
                    <a:pt x="450" y="173"/>
                    <a:pt x="450" y="173"/>
                  </a:cubicBezTo>
                  <a:cubicBezTo>
                    <a:pt x="432" y="177"/>
                    <a:pt x="414" y="185"/>
                    <a:pt x="399" y="194"/>
                  </a:cubicBezTo>
                  <a:cubicBezTo>
                    <a:pt x="404" y="193"/>
                    <a:pt x="408" y="193"/>
                    <a:pt x="412" y="193"/>
                  </a:cubicBezTo>
                  <a:cubicBezTo>
                    <a:pt x="413" y="193"/>
                    <a:pt x="414" y="193"/>
                    <a:pt x="414" y="193"/>
                  </a:cubicBezTo>
                  <a:cubicBezTo>
                    <a:pt x="430" y="193"/>
                    <a:pt x="446" y="196"/>
                    <a:pt x="464" y="202"/>
                  </a:cubicBezTo>
                  <a:cubicBezTo>
                    <a:pt x="506" y="190"/>
                    <a:pt x="506" y="190"/>
                    <a:pt x="506" y="190"/>
                  </a:cubicBezTo>
                  <a:cubicBezTo>
                    <a:pt x="512" y="189"/>
                    <a:pt x="520" y="193"/>
                    <a:pt x="524" y="200"/>
                  </a:cubicBezTo>
                  <a:cubicBezTo>
                    <a:pt x="528" y="207"/>
                    <a:pt x="526" y="215"/>
                    <a:pt x="520" y="217"/>
                  </a:cubicBezTo>
                  <a:cubicBezTo>
                    <a:pt x="505" y="221"/>
                    <a:pt x="505" y="221"/>
                    <a:pt x="505" y="221"/>
                  </a:cubicBezTo>
                  <a:cubicBezTo>
                    <a:pt x="510" y="223"/>
                    <a:pt x="515" y="227"/>
                    <a:pt x="521" y="230"/>
                  </a:cubicBezTo>
                  <a:cubicBezTo>
                    <a:pt x="528" y="235"/>
                    <a:pt x="531" y="243"/>
                    <a:pt x="528" y="249"/>
                  </a:cubicBezTo>
                  <a:cubicBezTo>
                    <a:pt x="526" y="255"/>
                    <a:pt x="518" y="256"/>
                    <a:pt x="511" y="251"/>
                  </a:cubicBezTo>
                  <a:close/>
                  <a:moveTo>
                    <a:pt x="74" y="572"/>
                  </a:moveTo>
                  <a:cubicBezTo>
                    <a:pt x="74" y="571"/>
                    <a:pt x="85" y="578"/>
                    <a:pt x="98" y="587"/>
                  </a:cubicBezTo>
                  <a:cubicBezTo>
                    <a:pt x="102" y="584"/>
                    <a:pt x="105" y="582"/>
                    <a:pt x="108" y="580"/>
                  </a:cubicBezTo>
                  <a:cubicBezTo>
                    <a:pt x="122" y="567"/>
                    <a:pt x="140" y="552"/>
                    <a:pt x="164" y="531"/>
                  </a:cubicBezTo>
                  <a:cubicBezTo>
                    <a:pt x="146" y="514"/>
                    <a:pt x="130" y="490"/>
                    <a:pt x="131" y="489"/>
                  </a:cubicBezTo>
                  <a:cubicBezTo>
                    <a:pt x="132" y="488"/>
                    <a:pt x="156" y="505"/>
                    <a:pt x="176" y="519"/>
                  </a:cubicBezTo>
                  <a:cubicBezTo>
                    <a:pt x="201" y="498"/>
                    <a:pt x="224" y="478"/>
                    <a:pt x="250" y="455"/>
                  </a:cubicBezTo>
                  <a:cubicBezTo>
                    <a:pt x="231" y="437"/>
                    <a:pt x="210" y="410"/>
                    <a:pt x="211" y="408"/>
                  </a:cubicBezTo>
                  <a:cubicBezTo>
                    <a:pt x="212" y="407"/>
                    <a:pt x="241" y="427"/>
                    <a:pt x="263" y="443"/>
                  </a:cubicBezTo>
                  <a:cubicBezTo>
                    <a:pt x="290" y="419"/>
                    <a:pt x="313" y="400"/>
                    <a:pt x="333" y="382"/>
                  </a:cubicBezTo>
                  <a:cubicBezTo>
                    <a:pt x="314" y="364"/>
                    <a:pt x="281" y="326"/>
                    <a:pt x="282" y="325"/>
                  </a:cubicBezTo>
                  <a:cubicBezTo>
                    <a:pt x="283" y="323"/>
                    <a:pt x="327" y="353"/>
                    <a:pt x="347" y="369"/>
                  </a:cubicBezTo>
                  <a:cubicBezTo>
                    <a:pt x="365" y="353"/>
                    <a:pt x="377" y="343"/>
                    <a:pt x="377" y="343"/>
                  </a:cubicBezTo>
                  <a:cubicBezTo>
                    <a:pt x="411" y="312"/>
                    <a:pt x="402" y="265"/>
                    <a:pt x="365" y="225"/>
                  </a:cubicBezTo>
                  <a:cubicBezTo>
                    <a:pt x="362" y="223"/>
                    <a:pt x="360" y="220"/>
                    <a:pt x="357" y="217"/>
                  </a:cubicBezTo>
                  <a:cubicBezTo>
                    <a:pt x="355" y="215"/>
                    <a:pt x="352" y="213"/>
                    <a:pt x="350" y="211"/>
                  </a:cubicBezTo>
                  <a:cubicBezTo>
                    <a:pt x="349" y="210"/>
                    <a:pt x="348" y="209"/>
                    <a:pt x="347" y="208"/>
                  </a:cubicBezTo>
                  <a:cubicBezTo>
                    <a:pt x="346" y="208"/>
                    <a:pt x="346" y="208"/>
                    <a:pt x="346" y="208"/>
                  </a:cubicBezTo>
                  <a:cubicBezTo>
                    <a:pt x="345" y="207"/>
                    <a:pt x="345" y="207"/>
                    <a:pt x="345" y="207"/>
                  </a:cubicBezTo>
                  <a:cubicBezTo>
                    <a:pt x="344" y="206"/>
                    <a:pt x="344" y="206"/>
                    <a:pt x="343" y="206"/>
                  </a:cubicBezTo>
                  <a:cubicBezTo>
                    <a:pt x="341" y="204"/>
                    <a:pt x="339" y="202"/>
                    <a:pt x="336" y="200"/>
                  </a:cubicBezTo>
                  <a:cubicBezTo>
                    <a:pt x="333" y="198"/>
                    <a:pt x="330" y="195"/>
                    <a:pt x="326" y="193"/>
                  </a:cubicBezTo>
                  <a:cubicBezTo>
                    <a:pt x="282" y="165"/>
                    <a:pt x="234" y="163"/>
                    <a:pt x="210" y="200"/>
                  </a:cubicBezTo>
                  <a:cubicBezTo>
                    <a:pt x="211" y="200"/>
                    <a:pt x="211" y="201"/>
                    <a:pt x="212" y="202"/>
                  </a:cubicBezTo>
                  <a:cubicBezTo>
                    <a:pt x="231" y="219"/>
                    <a:pt x="270" y="256"/>
                    <a:pt x="268" y="257"/>
                  </a:cubicBezTo>
                  <a:cubicBezTo>
                    <a:pt x="267" y="258"/>
                    <a:pt x="221" y="232"/>
                    <a:pt x="200" y="217"/>
                  </a:cubicBezTo>
                  <a:cubicBezTo>
                    <a:pt x="200" y="217"/>
                    <a:pt x="199" y="216"/>
                    <a:pt x="199" y="216"/>
                  </a:cubicBezTo>
                  <a:cubicBezTo>
                    <a:pt x="196" y="221"/>
                    <a:pt x="193" y="227"/>
                    <a:pt x="188" y="235"/>
                  </a:cubicBezTo>
                  <a:cubicBezTo>
                    <a:pt x="178" y="252"/>
                    <a:pt x="168" y="271"/>
                    <a:pt x="153" y="297"/>
                  </a:cubicBezTo>
                  <a:cubicBezTo>
                    <a:pt x="172" y="315"/>
                    <a:pt x="197" y="339"/>
                    <a:pt x="196" y="340"/>
                  </a:cubicBezTo>
                  <a:cubicBezTo>
                    <a:pt x="196" y="341"/>
                    <a:pt x="165" y="327"/>
                    <a:pt x="143" y="311"/>
                  </a:cubicBezTo>
                  <a:cubicBezTo>
                    <a:pt x="141" y="315"/>
                    <a:pt x="139" y="318"/>
                    <a:pt x="137" y="321"/>
                  </a:cubicBezTo>
                  <a:cubicBezTo>
                    <a:pt x="123" y="347"/>
                    <a:pt x="110" y="370"/>
                    <a:pt x="95" y="396"/>
                  </a:cubicBezTo>
                  <a:cubicBezTo>
                    <a:pt x="114" y="414"/>
                    <a:pt x="138" y="437"/>
                    <a:pt x="137" y="438"/>
                  </a:cubicBezTo>
                  <a:cubicBezTo>
                    <a:pt x="136" y="439"/>
                    <a:pt x="107" y="425"/>
                    <a:pt x="85" y="410"/>
                  </a:cubicBezTo>
                  <a:cubicBezTo>
                    <a:pt x="81" y="417"/>
                    <a:pt x="77" y="424"/>
                    <a:pt x="73" y="431"/>
                  </a:cubicBezTo>
                  <a:cubicBezTo>
                    <a:pt x="61" y="452"/>
                    <a:pt x="53" y="468"/>
                    <a:pt x="43" y="485"/>
                  </a:cubicBezTo>
                  <a:cubicBezTo>
                    <a:pt x="57" y="498"/>
                    <a:pt x="69" y="510"/>
                    <a:pt x="68" y="510"/>
                  </a:cubicBezTo>
                  <a:cubicBezTo>
                    <a:pt x="67" y="511"/>
                    <a:pt x="51" y="507"/>
                    <a:pt x="35" y="496"/>
                  </a:cubicBezTo>
                  <a:cubicBezTo>
                    <a:pt x="31" y="504"/>
                    <a:pt x="30" y="507"/>
                    <a:pt x="26" y="513"/>
                  </a:cubicBezTo>
                  <a:cubicBezTo>
                    <a:pt x="25" y="516"/>
                    <a:pt x="23" y="520"/>
                    <a:pt x="20" y="525"/>
                  </a:cubicBezTo>
                  <a:cubicBezTo>
                    <a:pt x="10" y="550"/>
                    <a:pt x="0" y="593"/>
                    <a:pt x="17" y="607"/>
                  </a:cubicBezTo>
                  <a:cubicBezTo>
                    <a:pt x="18" y="607"/>
                    <a:pt x="18" y="607"/>
                    <a:pt x="18" y="607"/>
                  </a:cubicBezTo>
                  <a:cubicBezTo>
                    <a:pt x="18" y="607"/>
                    <a:pt x="18" y="607"/>
                    <a:pt x="18" y="607"/>
                  </a:cubicBezTo>
                  <a:cubicBezTo>
                    <a:pt x="34" y="620"/>
                    <a:pt x="66" y="609"/>
                    <a:pt x="89" y="595"/>
                  </a:cubicBezTo>
                  <a:cubicBezTo>
                    <a:pt x="78" y="585"/>
                    <a:pt x="73" y="572"/>
                    <a:pt x="74" y="572"/>
                  </a:cubicBezTo>
                  <a:close/>
                </a:path>
              </a:pathLst>
            </a:custGeom>
            <a:solidFill>
              <a:srgbClr val="ED7D3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4" name="Group 105">
              <a:extLst>
                <a:ext uri="{FF2B5EF4-FFF2-40B4-BE49-F238E27FC236}">
                  <a16:creationId xmlns:a16="http://schemas.microsoft.com/office/drawing/2014/main" id="{3B647E13-48DF-5A2F-C931-F64BC2AD693A}"/>
                </a:ext>
              </a:extLst>
            </p:cNvPr>
            <p:cNvGrpSpPr>
              <a:grpSpLocks noChangeAspect="1"/>
            </p:cNvGrpSpPr>
            <p:nvPr/>
          </p:nvGrpSpPr>
          <p:grpSpPr bwMode="auto">
            <a:xfrm>
              <a:off x="2773750" y="4069597"/>
              <a:ext cx="246301" cy="478328"/>
              <a:chOff x="2163" y="230"/>
              <a:chExt cx="1432" cy="2781"/>
            </a:xfrm>
          </p:grpSpPr>
          <p:sp>
            <p:nvSpPr>
              <p:cNvPr id="95" name="Freeform 106">
                <a:extLst>
                  <a:ext uri="{FF2B5EF4-FFF2-40B4-BE49-F238E27FC236}">
                    <a16:creationId xmlns:a16="http://schemas.microsoft.com/office/drawing/2014/main" id="{E93B0B47-AD3E-C172-8D88-A42A167E0BE6}"/>
                  </a:ext>
                </a:extLst>
              </p:cNvPr>
              <p:cNvSpPr>
                <a:spLocks noEditPoints="1"/>
              </p:cNvSpPr>
              <p:nvPr/>
            </p:nvSpPr>
            <p:spPr bwMode="auto">
              <a:xfrm>
                <a:off x="2163" y="230"/>
                <a:ext cx="1432" cy="2781"/>
              </a:xfrm>
              <a:custGeom>
                <a:avLst/>
                <a:gdLst>
                  <a:gd name="T0" fmla="*/ 923 w 950"/>
                  <a:gd name="T1" fmla="*/ 949 h 1845"/>
                  <a:gd name="T2" fmla="*/ 890 w 950"/>
                  <a:gd name="T3" fmla="*/ 1519 h 1845"/>
                  <a:gd name="T4" fmla="*/ 874 w 950"/>
                  <a:gd name="T5" fmla="*/ 1553 h 1845"/>
                  <a:gd name="T6" fmla="*/ 565 w 950"/>
                  <a:gd name="T7" fmla="*/ 1831 h 1845"/>
                  <a:gd name="T8" fmla="*/ 522 w 950"/>
                  <a:gd name="T9" fmla="*/ 1835 h 1845"/>
                  <a:gd name="T10" fmla="*/ 116 w 950"/>
                  <a:gd name="T11" fmla="*/ 1601 h 1845"/>
                  <a:gd name="T12" fmla="*/ 94 w 950"/>
                  <a:gd name="T13" fmla="*/ 1566 h 1845"/>
                  <a:gd name="T14" fmla="*/ 46 w 950"/>
                  <a:gd name="T15" fmla="*/ 1025 h 1845"/>
                  <a:gd name="T16" fmla="*/ 1 w 950"/>
                  <a:gd name="T17" fmla="*/ 503 h 1845"/>
                  <a:gd name="T18" fmla="*/ 11 w 950"/>
                  <a:gd name="T19" fmla="*/ 466 h 1845"/>
                  <a:gd name="T20" fmla="*/ 203 w 950"/>
                  <a:gd name="T21" fmla="*/ 175 h 1845"/>
                  <a:gd name="T22" fmla="*/ 210 w 950"/>
                  <a:gd name="T23" fmla="*/ 139 h 1845"/>
                  <a:gd name="T24" fmla="*/ 196 w 950"/>
                  <a:gd name="T25" fmla="*/ 79 h 1845"/>
                  <a:gd name="T26" fmla="*/ 220 w 950"/>
                  <a:gd name="T27" fmla="*/ 46 h 1845"/>
                  <a:gd name="T28" fmla="*/ 602 w 950"/>
                  <a:gd name="T29" fmla="*/ 14 h 1845"/>
                  <a:gd name="T30" fmla="*/ 754 w 950"/>
                  <a:gd name="T31" fmla="*/ 2 h 1845"/>
                  <a:gd name="T32" fmla="*/ 790 w 950"/>
                  <a:gd name="T33" fmla="*/ 33 h 1845"/>
                  <a:gd name="T34" fmla="*/ 793 w 950"/>
                  <a:gd name="T35" fmla="*/ 74 h 1845"/>
                  <a:gd name="T36" fmla="*/ 827 w 950"/>
                  <a:gd name="T37" fmla="*/ 190 h 1845"/>
                  <a:gd name="T38" fmla="*/ 943 w 950"/>
                  <a:gd name="T39" fmla="*/ 437 h 1845"/>
                  <a:gd name="T40" fmla="*/ 950 w 950"/>
                  <a:gd name="T41" fmla="*/ 470 h 1845"/>
                  <a:gd name="T42" fmla="*/ 923 w 950"/>
                  <a:gd name="T43" fmla="*/ 949 h 1845"/>
                  <a:gd name="T44" fmla="*/ 49 w 950"/>
                  <a:gd name="T45" fmla="*/ 506 h 1845"/>
                  <a:gd name="T46" fmla="*/ 59 w 950"/>
                  <a:gd name="T47" fmla="*/ 622 h 1845"/>
                  <a:gd name="T48" fmla="*/ 96 w 950"/>
                  <a:gd name="T49" fmla="*/ 1054 h 1845"/>
                  <a:gd name="T50" fmla="*/ 139 w 950"/>
                  <a:gd name="T51" fmla="*/ 1541 h 1845"/>
                  <a:gd name="T52" fmla="*/ 156 w 950"/>
                  <a:gd name="T53" fmla="*/ 1569 h 1845"/>
                  <a:gd name="T54" fmla="*/ 509 w 950"/>
                  <a:gd name="T55" fmla="*/ 1773 h 1845"/>
                  <a:gd name="T56" fmla="*/ 529 w 950"/>
                  <a:gd name="T57" fmla="*/ 1783 h 1845"/>
                  <a:gd name="T58" fmla="*/ 529 w 950"/>
                  <a:gd name="T59" fmla="*/ 553 h 1845"/>
                  <a:gd name="T60" fmla="*/ 49 w 950"/>
                  <a:gd name="T61" fmla="*/ 506 h 1845"/>
                  <a:gd name="T62" fmla="*/ 60 w 950"/>
                  <a:gd name="T63" fmla="*/ 478 h 1845"/>
                  <a:gd name="T64" fmla="*/ 88 w 950"/>
                  <a:gd name="T65" fmla="*/ 482 h 1845"/>
                  <a:gd name="T66" fmla="*/ 517 w 950"/>
                  <a:gd name="T67" fmla="*/ 524 h 1845"/>
                  <a:gd name="T68" fmla="*/ 547 w 950"/>
                  <a:gd name="T69" fmla="*/ 509 h 1845"/>
                  <a:gd name="T70" fmla="*/ 734 w 950"/>
                  <a:gd name="T71" fmla="*/ 181 h 1845"/>
                  <a:gd name="T72" fmla="*/ 743 w 950"/>
                  <a:gd name="T73" fmla="*/ 50 h 1845"/>
                  <a:gd name="T74" fmla="*/ 248 w 950"/>
                  <a:gd name="T75" fmla="*/ 91 h 1845"/>
                  <a:gd name="T76" fmla="*/ 258 w 950"/>
                  <a:gd name="T77" fmla="*/ 139 h 1845"/>
                  <a:gd name="T78" fmla="*/ 248 w 950"/>
                  <a:gd name="T79" fmla="*/ 193 h 1845"/>
                  <a:gd name="T80" fmla="*/ 73 w 950"/>
                  <a:gd name="T81" fmla="*/ 458 h 1845"/>
                  <a:gd name="T82" fmla="*/ 60 w 950"/>
                  <a:gd name="T83" fmla="*/ 478 h 1845"/>
                  <a:gd name="T84" fmla="*/ 885 w 950"/>
                  <a:gd name="T85" fmla="*/ 452 h 1845"/>
                  <a:gd name="T86" fmla="*/ 674 w 950"/>
                  <a:gd name="T87" fmla="*/ 343 h 1845"/>
                  <a:gd name="T88" fmla="*/ 573 w 950"/>
                  <a:gd name="T89" fmla="*/ 520 h 1845"/>
                  <a:gd name="T90" fmla="*/ 885 w 950"/>
                  <a:gd name="T91" fmla="*/ 452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0" h="1845">
                    <a:moveTo>
                      <a:pt x="923" y="949"/>
                    </a:moveTo>
                    <a:cubicBezTo>
                      <a:pt x="910" y="1169"/>
                      <a:pt x="901" y="1344"/>
                      <a:pt x="890" y="1519"/>
                    </a:cubicBezTo>
                    <a:cubicBezTo>
                      <a:pt x="889" y="1531"/>
                      <a:pt x="883" y="1545"/>
                      <a:pt x="874" y="1553"/>
                    </a:cubicBezTo>
                    <a:cubicBezTo>
                      <a:pt x="771" y="1646"/>
                      <a:pt x="668" y="1738"/>
                      <a:pt x="565" y="1831"/>
                    </a:cubicBezTo>
                    <a:cubicBezTo>
                      <a:pt x="551" y="1844"/>
                      <a:pt x="538" y="1845"/>
                      <a:pt x="522" y="1835"/>
                    </a:cubicBezTo>
                    <a:cubicBezTo>
                      <a:pt x="387" y="1757"/>
                      <a:pt x="251" y="1679"/>
                      <a:pt x="116" y="1601"/>
                    </a:cubicBezTo>
                    <a:cubicBezTo>
                      <a:pt x="101" y="1593"/>
                      <a:pt x="95" y="1583"/>
                      <a:pt x="94" y="1566"/>
                    </a:cubicBezTo>
                    <a:cubicBezTo>
                      <a:pt x="78" y="1386"/>
                      <a:pt x="62" y="1205"/>
                      <a:pt x="46" y="1025"/>
                    </a:cubicBezTo>
                    <a:cubicBezTo>
                      <a:pt x="31" y="851"/>
                      <a:pt x="15" y="677"/>
                      <a:pt x="1" y="503"/>
                    </a:cubicBezTo>
                    <a:cubicBezTo>
                      <a:pt x="0" y="491"/>
                      <a:pt x="4" y="477"/>
                      <a:pt x="11" y="466"/>
                    </a:cubicBezTo>
                    <a:cubicBezTo>
                      <a:pt x="74" y="369"/>
                      <a:pt x="139" y="271"/>
                      <a:pt x="203" y="175"/>
                    </a:cubicBezTo>
                    <a:cubicBezTo>
                      <a:pt x="211" y="163"/>
                      <a:pt x="213" y="152"/>
                      <a:pt x="210" y="139"/>
                    </a:cubicBezTo>
                    <a:cubicBezTo>
                      <a:pt x="204" y="119"/>
                      <a:pt x="200" y="99"/>
                      <a:pt x="196" y="79"/>
                    </a:cubicBezTo>
                    <a:cubicBezTo>
                      <a:pt x="192" y="59"/>
                      <a:pt x="200" y="48"/>
                      <a:pt x="220" y="46"/>
                    </a:cubicBezTo>
                    <a:cubicBezTo>
                      <a:pt x="348" y="35"/>
                      <a:pt x="475" y="25"/>
                      <a:pt x="602" y="14"/>
                    </a:cubicBezTo>
                    <a:cubicBezTo>
                      <a:pt x="653" y="10"/>
                      <a:pt x="703" y="6"/>
                      <a:pt x="754" y="2"/>
                    </a:cubicBezTo>
                    <a:cubicBezTo>
                      <a:pt x="781" y="0"/>
                      <a:pt x="787" y="6"/>
                      <a:pt x="790" y="33"/>
                    </a:cubicBezTo>
                    <a:cubicBezTo>
                      <a:pt x="791" y="46"/>
                      <a:pt x="794" y="60"/>
                      <a:pt x="793" y="74"/>
                    </a:cubicBezTo>
                    <a:cubicBezTo>
                      <a:pt x="792" y="117"/>
                      <a:pt x="809" y="153"/>
                      <a:pt x="827" y="190"/>
                    </a:cubicBezTo>
                    <a:cubicBezTo>
                      <a:pt x="866" y="272"/>
                      <a:pt x="905" y="355"/>
                      <a:pt x="943" y="437"/>
                    </a:cubicBezTo>
                    <a:cubicBezTo>
                      <a:pt x="948" y="447"/>
                      <a:pt x="950" y="459"/>
                      <a:pt x="950" y="470"/>
                    </a:cubicBezTo>
                    <a:cubicBezTo>
                      <a:pt x="940" y="645"/>
                      <a:pt x="930" y="819"/>
                      <a:pt x="923" y="949"/>
                    </a:cubicBezTo>
                    <a:close/>
                    <a:moveTo>
                      <a:pt x="49" y="506"/>
                    </a:moveTo>
                    <a:cubicBezTo>
                      <a:pt x="52" y="546"/>
                      <a:pt x="56" y="584"/>
                      <a:pt x="59" y="622"/>
                    </a:cubicBezTo>
                    <a:cubicBezTo>
                      <a:pt x="71" y="766"/>
                      <a:pt x="84" y="910"/>
                      <a:pt x="96" y="1054"/>
                    </a:cubicBezTo>
                    <a:cubicBezTo>
                      <a:pt x="111" y="1216"/>
                      <a:pt x="125" y="1379"/>
                      <a:pt x="139" y="1541"/>
                    </a:cubicBezTo>
                    <a:cubicBezTo>
                      <a:pt x="140" y="1555"/>
                      <a:pt x="144" y="1563"/>
                      <a:pt x="156" y="1569"/>
                    </a:cubicBezTo>
                    <a:cubicBezTo>
                      <a:pt x="274" y="1637"/>
                      <a:pt x="391" y="1705"/>
                      <a:pt x="509" y="1773"/>
                    </a:cubicBezTo>
                    <a:cubicBezTo>
                      <a:pt x="514" y="1776"/>
                      <a:pt x="520" y="1779"/>
                      <a:pt x="529" y="1783"/>
                    </a:cubicBezTo>
                    <a:cubicBezTo>
                      <a:pt x="529" y="1371"/>
                      <a:pt x="529" y="963"/>
                      <a:pt x="529" y="553"/>
                    </a:cubicBezTo>
                    <a:cubicBezTo>
                      <a:pt x="370" y="538"/>
                      <a:pt x="212" y="522"/>
                      <a:pt x="49" y="506"/>
                    </a:cubicBezTo>
                    <a:close/>
                    <a:moveTo>
                      <a:pt x="60" y="478"/>
                    </a:moveTo>
                    <a:cubicBezTo>
                      <a:pt x="71" y="479"/>
                      <a:pt x="79" y="481"/>
                      <a:pt x="88" y="482"/>
                    </a:cubicBezTo>
                    <a:cubicBezTo>
                      <a:pt x="231" y="496"/>
                      <a:pt x="374" y="509"/>
                      <a:pt x="517" y="524"/>
                    </a:cubicBezTo>
                    <a:cubicBezTo>
                      <a:pt x="532" y="525"/>
                      <a:pt x="540" y="522"/>
                      <a:pt x="547" y="509"/>
                    </a:cubicBezTo>
                    <a:cubicBezTo>
                      <a:pt x="609" y="399"/>
                      <a:pt x="669" y="288"/>
                      <a:pt x="734" y="181"/>
                    </a:cubicBezTo>
                    <a:cubicBezTo>
                      <a:pt x="762" y="136"/>
                      <a:pt x="743" y="94"/>
                      <a:pt x="743" y="50"/>
                    </a:cubicBezTo>
                    <a:cubicBezTo>
                      <a:pt x="576" y="64"/>
                      <a:pt x="413" y="78"/>
                      <a:pt x="248" y="91"/>
                    </a:cubicBezTo>
                    <a:cubicBezTo>
                      <a:pt x="251" y="108"/>
                      <a:pt x="254" y="124"/>
                      <a:pt x="258" y="139"/>
                    </a:cubicBezTo>
                    <a:cubicBezTo>
                      <a:pt x="265" y="159"/>
                      <a:pt x="260" y="175"/>
                      <a:pt x="248" y="193"/>
                    </a:cubicBezTo>
                    <a:cubicBezTo>
                      <a:pt x="189" y="281"/>
                      <a:pt x="131" y="369"/>
                      <a:pt x="73" y="458"/>
                    </a:cubicBezTo>
                    <a:cubicBezTo>
                      <a:pt x="69" y="464"/>
                      <a:pt x="65" y="470"/>
                      <a:pt x="60" y="478"/>
                    </a:cubicBezTo>
                    <a:close/>
                    <a:moveTo>
                      <a:pt x="885" y="452"/>
                    </a:moveTo>
                    <a:cubicBezTo>
                      <a:pt x="811" y="414"/>
                      <a:pt x="743" y="379"/>
                      <a:pt x="674" y="343"/>
                    </a:cubicBezTo>
                    <a:cubicBezTo>
                      <a:pt x="640" y="402"/>
                      <a:pt x="608" y="459"/>
                      <a:pt x="573" y="520"/>
                    </a:cubicBezTo>
                    <a:cubicBezTo>
                      <a:pt x="678" y="497"/>
                      <a:pt x="779" y="475"/>
                      <a:pt x="885" y="4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7">
                <a:extLst>
                  <a:ext uri="{FF2B5EF4-FFF2-40B4-BE49-F238E27FC236}">
                    <a16:creationId xmlns:a16="http://schemas.microsoft.com/office/drawing/2014/main" id="{3ACD0F6F-B30C-A28D-4D04-38DBFC527251}"/>
                  </a:ext>
                </a:extLst>
              </p:cNvPr>
              <p:cNvSpPr>
                <a:spLocks/>
              </p:cNvSpPr>
              <p:nvPr/>
            </p:nvSpPr>
            <p:spPr bwMode="auto">
              <a:xfrm>
                <a:off x="2237" y="992"/>
                <a:ext cx="724" cy="1925"/>
              </a:xfrm>
              <a:custGeom>
                <a:avLst/>
                <a:gdLst>
                  <a:gd name="T0" fmla="*/ 0 w 480"/>
                  <a:gd name="T1" fmla="*/ 0 h 1277"/>
                  <a:gd name="T2" fmla="*/ 480 w 480"/>
                  <a:gd name="T3" fmla="*/ 47 h 1277"/>
                  <a:gd name="T4" fmla="*/ 480 w 480"/>
                  <a:gd name="T5" fmla="*/ 1277 h 1277"/>
                  <a:gd name="T6" fmla="*/ 460 w 480"/>
                  <a:gd name="T7" fmla="*/ 1267 h 1277"/>
                  <a:gd name="T8" fmla="*/ 107 w 480"/>
                  <a:gd name="T9" fmla="*/ 1063 h 1277"/>
                  <a:gd name="T10" fmla="*/ 90 w 480"/>
                  <a:gd name="T11" fmla="*/ 1035 h 1277"/>
                  <a:gd name="T12" fmla="*/ 47 w 480"/>
                  <a:gd name="T13" fmla="*/ 548 h 1277"/>
                  <a:gd name="T14" fmla="*/ 10 w 480"/>
                  <a:gd name="T15" fmla="*/ 116 h 1277"/>
                  <a:gd name="T16" fmla="*/ 0 w 480"/>
                  <a:gd name="T17"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277">
                    <a:moveTo>
                      <a:pt x="0" y="0"/>
                    </a:moveTo>
                    <a:cubicBezTo>
                      <a:pt x="163" y="16"/>
                      <a:pt x="321" y="32"/>
                      <a:pt x="480" y="47"/>
                    </a:cubicBezTo>
                    <a:cubicBezTo>
                      <a:pt x="480" y="457"/>
                      <a:pt x="480" y="865"/>
                      <a:pt x="480" y="1277"/>
                    </a:cubicBezTo>
                    <a:cubicBezTo>
                      <a:pt x="471" y="1273"/>
                      <a:pt x="465" y="1270"/>
                      <a:pt x="460" y="1267"/>
                    </a:cubicBezTo>
                    <a:cubicBezTo>
                      <a:pt x="342" y="1199"/>
                      <a:pt x="225" y="1131"/>
                      <a:pt x="107" y="1063"/>
                    </a:cubicBezTo>
                    <a:cubicBezTo>
                      <a:pt x="95" y="1057"/>
                      <a:pt x="91" y="1049"/>
                      <a:pt x="90" y="1035"/>
                    </a:cubicBezTo>
                    <a:cubicBezTo>
                      <a:pt x="76" y="873"/>
                      <a:pt x="62" y="710"/>
                      <a:pt x="47" y="548"/>
                    </a:cubicBezTo>
                    <a:cubicBezTo>
                      <a:pt x="35" y="404"/>
                      <a:pt x="22" y="260"/>
                      <a:pt x="10" y="116"/>
                    </a:cubicBezTo>
                    <a:cubicBezTo>
                      <a:pt x="7" y="78"/>
                      <a:pt x="3" y="4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08">
                <a:extLst>
                  <a:ext uri="{FF2B5EF4-FFF2-40B4-BE49-F238E27FC236}">
                    <a16:creationId xmlns:a16="http://schemas.microsoft.com/office/drawing/2014/main" id="{5CDE1727-F108-E4CA-599F-70EF2EA46656}"/>
                  </a:ext>
                </a:extLst>
              </p:cNvPr>
              <p:cNvSpPr>
                <a:spLocks noEditPoints="1"/>
              </p:cNvSpPr>
              <p:nvPr/>
            </p:nvSpPr>
            <p:spPr bwMode="auto">
              <a:xfrm>
                <a:off x="2253" y="305"/>
                <a:ext cx="1059" cy="716"/>
              </a:xfrm>
              <a:custGeom>
                <a:avLst/>
                <a:gdLst>
                  <a:gd name="T0" fmla="*/ 0 w 702"/>
                  <a:gd name="T1" fmla="*/ 428 h 475"/>
                  <a:gd name="T2" fmla="*/ 13 w 702"/>
                  <a:gd name="T3" fmla="*/ 408 h 475"/>
                  <a:gd name="T4" fmla="*/ 188 w 702"/>
                  <a:gd name="T5" fmla="*/ 143 h 475"/>
                  <a:gd name="T6" fmla="*/ 198 w 702"/>
                  <a:gd name="T7" fmla="*/ 89 h 475"/>
                  <a:gd name="T8" fmla="*/ 188 w 702"/>
                  <a:gd name="T9" fmla="*/ 41 h 475"/>
                  <a:gd name="T10" fmla="*/ 683 w 702"/>
                  <a:gd name="T11" fmla="*/ 0 h 475"/>
                  <a:gd name="T12" fmla="*/ 674 w 702"/>
                  <a:gd name="T13" fmla="*/ 131 h 475"/>
                  <a:gd name="T14" fmla="*/ 487 w 702"/>
                  <a:gd name="T15" fmla="*/ 459 h 475"/>
                  <a:gd name="T16" fmla="*/ 457 w 702"/>
                  <a:gd name="T17" fmla="*/ 474 h 475"/>
                  <a:gd name="T18" fmla="*/ 28 w 702"/>
                  <a:gd name="T19" fmla="*/ 432 h 475"/>
                  <a:gd name="T20" fmla="*/ 0 w 702"/>
                  <a:gd name="T21" fmla="*/ 428 h 475"/>
                  <a:gd name="T22" fmla="*/ 575 w 702"/>
                  <a:gd name="T23" fmla="*/ 108 h 475"/>
                  <a:gd name="T24" fmla="*/ 620 w 702"/>
                  <a:gd name="T25" fmla="*/ 104 h 475"/>
                  <a:gd name="T26" fmla="*/ 634 w 702"/>
                  <a:gd name="T27" fmla="*/ 90 h 475"/>
                  <a:gd name="T28" fmla="*/ 619 w 702"/>
                  <a:gd name="T29" fmla="*/ 77 h 475"/>
                  <a:gd name="T30" fmla="*/ 560 w 702"/>
                  <a:gd name="T31" fmla="*/ 81 h 475"/>
                  <a:gd name="T32" fmla="*/ 549 w 702"/>
                  <a:gd name="T33" fmla="*/ 94 h 475"/>
                  <a:gd name="T34" fmla="*/ 561 w 702"/>
                  <a:gd name="T35" fmla="*/ 107 h 475"/>
                  <a:gd name="T36" fmla="*/ 575 w 702"/>
                  <a:gd name="T37" fmla="*/ 108 h 475"/>
                  <a:gd name="T38" fmla="*/ 446 w 702"/>
                  <a:gd name="T39" fmla="*/ 115 h 475"/>
                  <a:gd name="T40" fmla="*/ 446 w 702"/>
                  <a:gd name="T41" fmla="*/ 114 h 475"/>
                  <a:gd name="T42" fmla="*/ 475 w 702"/>
                  <a:gd name="T43" fmla="*/ 112 h 475"/>
                  <a:gd name="T44" fmla="*/ 490 w 702"/>
                  <a:gd name="T45" fmla="*/ 99 h 475"/>
                  <a:gd name="T46" fmla="*/ 475 w 702"/>
                  <a:gd name="T47" fmla="*/ 85 h 475"/>
                  <a:gd name="T48" fmla="*/ 417 w 702"/>
                  <a:gd name="T49" fmla="*/ 88 h 475"/>
                  <a:gd name="T50" fmla="*/ 405 w 702"/>
                  <a:gd name="T51" fmla="*/ 100 h 475"/>
                  <a:gd name="T52" fmla="*/ 418 w 702"/>
                  <a:gd name="T53" fmla="*/ 115 h 475"/>
                  <a:gd name="T54" fmla="*/ 446 w 702"/>
                  <a:gd name="T55" fmla="*/ 115 h 475"/>
                  <a:gd name="T56" fmla="*/ 310 w 702"/>
                  <a:gd name="T57" fmla="*/ 92 h 475"/>
                  <a:gd name="T58" fmla="*/ 274 w 702"/>
                  <a:gd name="T59" fmla="*/ 95 h 475"/>
                  <a:gd name="T60" fmla="*/ 261 w 702"/>
                  <a:gd name="T61" fmla="*/ 109 h 475"/>
                  <a:gd name="T62" fmla="*/ 275 w 702"/>
                  <a:gd name="T63" fmla="*/ 122 h 475"/>
                  <a:gd name="T64" fmla="*/ 333 w 702"/>
                  <a:gd name="T65" fmla="*/ 119 h 475"/>
                  <a:gd name="T66" fmla="*/ 346 w 702"/>
                  <a:gd name="T67" fmla="*/ 104 h 475"/>
                  <a:gd name="T68" fmla="*/ 331 w 702"/>
                  <a:gd name="T69" fmla="*/ 92 h 475"/>
                  <a:gd name="T70" fmla="*/ 310 w 702"/>
                  <a:gd name="T71" fmla="*/ 9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2" h="475">
                    <a:moveTo>
                      <a:pt x="0" y="428"/>
                    </a:moveTo>
                    <a:cubicBezTo>
                      <a:pt x="5" y="420"/>
                      <a:pt x="9" y="414"/>
                      <a:pt x="13" y="408"/>
                    </a:cubicBezTo>
                    <a:cubicBezTo>
                      <a:pt x="71" y="319"/>
                      <a:pt x="129" y="231"/>
                      <a:pt x="188" y="143"/>
                    </a:cubicBezTo>
                    <a:cubicBezTo>
                      <a:pt x="200" y="125"/>
                      <a:pt x="205" y="109"/>
                      <a:pt x="198" y="89"/>
                    </a:cubicBezTo>
                    <a:cubicBezTo>
                      <a:pt x="194" y="74"/>
                      <a:pt x="191" y="58"/>
                      <a:pt x="188" y="41"/>
                    </a:cubicBezTo>
                    <a:cubicBezTo>
                      <a:pt x="353" y="28"/>
                      <a:pt x="516" y="14"/>
                      <a:pt x="683" y="0"/>
                    </a:cubicBezTo>
                    <a:cubicBezTo>
                      <a:pt x="683" y="44"/>
                      <a:pt x="702" y="86"/>
                      <a:pt x="674" y="131"/>
                    </a:cubicBezTo>
                    <a:cubicBezTo>
                      <a:pt x="609" y="238"/>
                      <a:pt x="549" y="349"/>
                      <a:pt x="487" y="459"/>
                    </a:cubicBezTo>
                    <a:cubicBezTo>
                      <a:pt x="480" y="472"/>
                      <a:pt x="472" y="475"/>
                      <a:pt x="457" y="474"/>
                    </a:cubicBezTo>
                    <a:cubicBezTo>
                      <a:pt x="314" y="459"/>
                      <a:pt x="171" y="446"/>
                      <a:pt x="28" y="432"/>
                    </a:cubicBezTo>
                    <a:cubicBezTo>
                      <a:pt x="19" y="431"/>
                      <a:pt x="11" y="429"/>
                      <a:pt x="0" y="428"/>
                    </a:cubicBezTo>
                    <a:close/>
                    <a:moveTo>
                      <a:pt x="575" y="108"/>
                    </a:moveTo>
                    <a:cubicBezTo>
                      <a:pt x="591" y="107"/>
                      <a:pt x="606" y="107"/>
                      <a:pt x="620" y="104"/>
                    </a:cubicBezTo>
                    <a:cubicBezTo>
                      <a:pt x="625" y="103"/>
                      <a:pt x="629" y="95"/>
                      <a:pt x="634" y="90"/>
                    </a:cubicBezTo>
                    <a:cubicBezTo>
                      <a:pt x="629" y="86"/>
                      <a:pt x="624" y="77"/>
                      <a:pt x="619" y="77"/>
                    </a:cubicBezTo>
                    <a:cubicBezTo>
                      <a:pt x="600" y="77"/>
                      <a:pt x="580" y="78"/>
                      <a:pt x="560" y="81"/>
                    </a:cubicBezTo>
                    <a:cubicBezTo>
                      <a:pt x="555" y="81"/>
                      <a:pt x="549" y="89"/>
                      <a:pt x="549" y="94"/>
                    </a:cubicBezTo>
                    <a:cubicBezTo>
                      <a:pt x="549" y="99"/>
                      <a:pt x="555" y="105"/>
                      <a:pt x="561" y="107"/>
                    </a:cubicBezTo>
                    <a:cubicBezTo>
                      <a:pt x="565" y="109"/>
                      <a:pt x="571" y="108"/>
                      <a:pt x="575" y="108"/>
                    </a:cubicBezTo>
                    <a:close/>
                    <a:moveTo>
                      <a:pt x="446" y="115"/>
                    </a:moveTo>
                    <a:cubicBezTo>
                      <a:pt x="446" y="115"/>
                      <a:pt x="446" y="114"/>
                      <a:pt x="446" y="114"/>
                    </a:cubicBezTo>
                    <a:cubicBezTo>
                      <a:pt x="456" y="113"/>
                      <a:pt x="466" y="114"/>
                      <a:pt x="475" y="112"/>
                    </a:cubicBezTo>
                    <a:cubicBezTo>
                      <a:pt x="481" y="110"/>
                      <a:pt x="485" y="103"/>
                      <a:pt x="490" y="99"/>
                    </a:cubicBezTo>
                    <a:cubicBezTo>
                      <a:pt x="485" y="94"/>
                      <a:pt x="480" y="85"/>
                      <a:pt x="475" y="85"/>
                    </a:cubicBezTo>
                    <a:cubicBezTo>
                      <a:pt x="455" y="84"/>
                      <a:pt x="436" y="85"/>
                      <a:pt x="417" y="88"/>
                    </a:cubicBezTo>
                    <a:cubicBezTo>
                      <a:pt x="412" y="89"/>
                      <a:pt x="404" y="97"/>
                      <a:pt x="405" y="100"/>
                    </a:cubicBezTo>
                    <a:cubicBezTo>
                      <a:pt x="406" y="106"/>
                      <a:pt x="412" y="113"/>
                      <a:pt x="418" y="115"/>
                    </a:cubicBezTo>
                    <a:cubicBezTo>
                      <a:pt x="427" y="117"/>
                      <a:pt x="436" y="115"/>
                      <a:pt x="446" y="115"/>
                    </a:cubicBezTo>
                    <a:close/>
                    <a:moveTo>
                      <a:pt x="310" y="92"/>
                    </a:moveTo>
                    <a:cubicBezTo>
                      <a:pt x="296" y="93"/>
                      <a:pt x="284" y="92"/>
                      <a:pt x="274" y="95"/>
                    </a:cubicBezTo>
                    <a:cubicBezTo>
                      <a:pt x="268" y="96"/>
                      <a:pt x="261" y="105"/>
                      <a:pt x="261" y="109"/>
                    </a:cubicBezTo>
                    <a:cubicBezTo>
                      <a:pt x="262" y="114"/>
                      <a:pt x="270" y="122"/>
                      <a:pt x="275" y="122"/>
                    </a:cubicBezTo>
                    <a:cubicBezTo>
                      <a:pt x="295" y="123"/>
                      <a:pt x="314" y="122"/>
                      <a:pt x="333" y="119"/>
                    </a:cubicBezTo>
                    <a:cubicBezTo>
                      <a:pt x="338" y="118"/>
                      <a:pt x="342" y="109"/>
                      <a:pt x="346" y="104"/>
                    </a:cubicBezTo>
                    <a:cubicBezTo>
                      <a:pt x="341" y="100"/>
                      <a:pt x="337" y="94"/>
                      <a:pt x="331" y="92"/>
                    </a:cubicBezTo>
                    <a:cubicBezTo>
                      <a:pt x="324" y="90"/>
                      <a:pt x="315" y="92"/>
                      <a:pt x="310"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9">
                <a:extLst>
                  <a:ext uri="{FF2B5EF4-FFF2-40B4-BE49-F238E27FC236}">
                    <a16:creationId xmlns:a16="http://schemas.microsoft.com/office/drawing/2014/main" id="{30326111-C7F1-26CC-FDAF-47A41342B8F7}"/>
                  </a:ext>
                </a:extLst>
              </p:cNvPr>
              <p:cNvSpPr>
                <a:spLocks/>
              </p:cNvSpPr>
              <p:nvPr/>
            </p:nvSpPr>
            <p:spPr bwMode="auto">
              <a:xfrm>
                <a:off x="3027" y="747"/>
                <a:ext cx="470" cy="266"/>
              </a:xfrm>
              <a:custGeom>
                <a:avLst/>
                <a:gdLst>
                  <a:gd name="T0" fmla="*/ 312 w 312"/>
                  <a:gd name="T1" fmla="*/ 109 h 177"/>
                  <a:gd name="T2" fmla="*/ 0 w 312"/>
                  <a:gd name="T3" fmla="*/ 177 h 177"/>
                  <a:gd name="T4" fmla="*/ 101 w 312"/>
                  <a:gd name="T5" fmla="*/ 0 h 177"/>
                  <a:gd name="T6" fmla="*/ 312 w 312"/>
                  <a:gd name="T7" fmla="*/ 109 h 177"/>
                </a:gdLst>
                <a:ahLst/>
                <a:cxnLst>
                  <a:cxn ang="0">
                    <a:pos x="T0" y="T1"/>
                  </a:cxn>
                  <a:cxn ang="0">
                    <a:pos x="T2" y="T3"/>
                  </a:cxn>
                  <a:cxn ang="0">
                    <a:pos x="T4" y="T5"/>
                  </a:cxn>
                  <a:cxn ang="0">
                    <a:pos x="T6" y="T7"/>
                  </a:cxn>
                </a:cxnLst>
                <a:rect l="0" t="0" r="r" b="b"/>
                <a:pathLst>
                  <a:path w="312" h="177">
                    <a:moveTo>
                      <a:pt x="312" y="109"/>
                    </a:moveTo>
                    <a:cubicBezTo>
                      <a:pt x="206" y="132"/>
                      <a:pt x="105" y="154"/>
                      <a:pt x="0" y="177"/>
                    </a:cubicBezTo>
                    <a:cubicBezTo>
                      <a:pt x="35" y="116"/>
                      <a:pt x="67" y="59"/>
                      <a:pt x="101" y="0"/>
                    </a:cubicBezTo>
                    <a:cubicBezTo>
                      <a:pt x="170" y="36"/>
                      <a:pt x="238" y="71"/>
                      <a:pt x="312"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10">
                <a:extLst>
                  <a:ext uri="{FF2B5EF4-FFF2-40B4-BE49-F238E27FC236}">
                    <a16:creationId xmlns:a16="http://schemas.microsoft.com/office/drawing/2014/main" id="{C90A37DB-73A8-7448-70B4-AD9DD89159A8}"/>
                  </a:ext>
                </a:extLst>
              </p:cNvPr>
              <p:cNvSpPr>
                <a:spLocks/>
              </p:cNvSpPr>
              <p:nvPr/>
            </p:nvSpPr>
            <p:spPr bwMode="auto">
              <a:xfrm>
                <a:off x="3081" y="421"/>
                <a:ext cx="128" cy="48"/>
              </a:xfrm>
              <a:custGeom>
                <a:avLst/>
                <a:gdLst>
                  <a:gd name="T0" fmla="*/ 26 w 85"/>
                  <a:gd name="T1" fmla="*/ 31 h 32"/>
                  <a:gd name="T2" fmla="*/ 12 w 85"/>
                  <a:gd name="T3" fmla="*/ 30 h 32"/>
                  <a:gd name="T4" fmla="*/ 0 w 85"/>
                  <a:gd name="T5" fmla="*/ 17 h 32"/>
                  <a:gd name="T6" fmla="*/ 11 w 85"/>
                  <a:gd name="T7" fmla="*/ 4 h 32"/>
                  <a:gd name="T8" fmla="*/ 70 w 85"/>
                  <a:gd name="T9" fmla="*/ 0 h 32"/>
                  <a:gd name="T10" fmla="*/ 85 w 85"/>
                  <a:gd name="T11" fmla="*/ 13 h 32"/>
                  <a:gd name="T12" fmla="*/ 71 w 85"/>
                  <a:gd name="T13" fmla="*/ 27 h 32"/>
                  <a:gd name="T14" fmla="*/ 26 w 85"/>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2">
                    <a:moveTo>
                      <a:pt x="26" y="31"/>
                    </a:moveTo>
                    <a:cubicBezTo>
                      <a:pt x="22" y="31"/>
                      <a:pt x="16" y="32"/>
                      <a:pt x="12" y="30"/>
                    </a:cubicBezTo>
                    <a:cubicBezTo>
                      <a:pt x="6" y="28"/>
                      <a:pt x="0" y="22"/>
                      <a:pt x="0" y="17"/>
                    </a:cubicBezTo>
                    <a:cubicBezTo>
                      <a:pt x="0" y="12"/>
                      <a:pt x="6" y="4"/>
                      <a:pt x="11" y="4"/>
                    </a:cubicBezTo>
                    <a:cubicBezTo>
                      <a:pt x="31" y="1"/>
                      <a:pt x="51" y="0"/>
                      <a:pt x="70" y="0"/>
                    </a:cubicBezTo>
                    <a:cubicBezTo>
                      <a:pt x="75" y="0"/>
                      <a:pt x="80" y="9"/>
                      <a:pt x="85" y="13"/>
                    </a:cubicBezTo>
                    <a:cubicBezTo>
                      <a:pt x="80" y="18"/>
                      <a:pt x="76" y="26"/>
                      <a:pt x="71" y="27"/>
                    </a:cubicBezTo>
                    <a:cubicBezTo>
                      <a:pt x="57" y="30"/>
                      <a:pt x="42" y="30"/>
                      <a:pt x="26"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11">
                <a:extLst>
                  <a:ext uri="{FF2B5EF4-FFF2-40B4-BE49-F238E27FC236}">
                    <a16:creationId xmlns:a16="http://schemas.microsoft.com/office/drawing/2014/main" id="{1AE7C301-5BD7-D1FC-4AA5-15233A9CB34B}"/>
                  </a:ext>
                </a:extLst>
              </p:cNvPr>
              <p:cNvSpPr>
                <a:spLocks/>
              </p:cNvSpPr>
              <p:nvPr/>
            </p:nvSpPr>
            <p:spPr bwMode="auto">
              <a:xfrm>
                <a:off x="2863" y="432"/>
                <a:ext cx="129" cy="49"/>
              </a:xfrm>
              <a:custGeom>
                <a:avLst/>
                <a:gdLst>
                  <a:gd name="T0" fmla="*/ 42 w 86"/>
                  <a:gd name="T1" fmla="*/ 31 h 33"/>
                  <a:gd name="T2" fmla="*/ 14 w 86"/>
                  <a:gd name="T3" fmla="*/ 31 h 33"/>
                  <a:gd name="T4" fmla="*/ 1 w 86"/>
                  <a:gd name="T5" fmla="*/ 16 h 33"/>
                  <a:gd name="T6" fmla="*/ 13 w 86"/>
                  <a:gd name="T7" fmla="*/ 4 h 33"/>
                  <a:gd name="T8" fmla="*/ 71 w 86"/>
                  <a:gd name="T9" fmla="*/ 1 h 33"/>
                  <a:gd name="T10" fmla="*/ 86 w 86"/>
                  <a:gd name="T11" fmla="*/ 15 h 33"/>
                  <a:gd name="T12" fmla="*/ 71 w 86"/>
                  <a:gd name="T13" fmla="*/ 28 h 33"/>
                  <a:gd name="T14" fmla="*/ 42 w 86"/>
                  <a:gd name="T15" fmla="*/ 30 h 33"/>
                  <a:gd name="T16" fmla="*/ 42 w 86"/>
                  <a:gd name="T17"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42" y="31"/>
                    </a:moveTo>
                    <a:cubicBezTo>
                      <a:pt x="32" y="31"/>
                      <a:pt x="23" y="33"/>
                      <a:pt x="14" y="31"/>
                    </a:cubicBezTo>
                    <a:cubicBezTo>
                      <a:pt x="8" y="29"/>
                      <a:pt x="2" y="22"/>
                      <a:pt x="1" y="16"/>
                    </a:cubicBezTo>
                    <a:cubicBezTo>
                      <a:pt x="0" y="13"/>
                      <a:pt x="8" y="5"/>
                      <a:pt x="13" y="4"/>
                    </a:cubicBezTo>
                    <a:cubicBezTo>
                      <a:pt x="32" y="1"/>
                      <a:pt x="51" y="0"/>
                      <a:pt x="71" y="1"/>
                    </a:cubicBezTo>
                    <a:cubicBezTo>
                      <a:pt x="76" y="1"/>
                      <a:pt x="81" y="10"/>
                      <a:pt x="86" y="15"/>
                    </a:cubicBezTo>
                    <a:cubicBezTo>
                      <a:pt x="81" y="19"/>
                      <a:pt x="77" y="26"/>
                      <a:pt x="71" y="28"/>
                    </a:cubicBezTo>
                    <a:cubicBezTo>
                      <a:pt x="62" y="30"/>
                      <a:pt x="52" y="29"/>
                      <a:pt x="42" y="30"/>
                    </a:cubicBezTo>
                    <a:cubicBezTo>
                      <a:pt x="42" y="30"/>
                      <a:pt x="42" y="31"/>
                      <a:pt x="42"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12">
                <a:extLst>
                  <a:ext uri="{FF2B5EF4-FFF2-40B4-BE49-F238E27FC236}">
                    <a16:creationId xmlns:a16="http://schemas.microsoft.com/office/drawing/2014/main" id="{945A76C9-8581-DED0-4B57-915DBA529E4A}"/>
                  </a:ext>
                </a:extLst>
              </p:cNvPr>
              <p:cNvSpPr>
                <a:spLocks/>
              </p:cNvSpPr>
              <p:nvPr/>
            </p:nvSpPr>
            <p:spPr bwMode="auto">
              <a:xfrm>
                <a:off x="2647" y="441"/>
                <a:ext cx="128" cy="49"/>
              </a:xfrm>
              <a:custGeom>
                <a:avLst/>
                <a:gdLst>
                  <a:gd name="T0" fmla="*/ 49 w 85"/>
                  <a:gd name="T1" fmla="*/ 2 h 33"/>
                  <a:gd name="T2" fmla="*/ 70 w 85"/>
                  <a:gd name="T3" fmla="*/ 2 h 33"/>
                  <a:gd name="T4" fmla="*/ 85 w 85"/>
                  <a:gd name="T5" fmla="*/ 14 h 33"/>
                  <a:gd name="T6" fmla="*/ 72 w 85"/>
                  <a:gd name="T7" fmla="*/ 29 h 33"/>
                  <a:gd name="T8" fmla="*/ 14 w 85"/>
                  <a:gd name="T9" fmla="*/ 32 h 33"/>
                  <a:gd name="T10" fmla="*/ 0 w 85"/>
                  <a:gd name="T11" fmla="*/ 19 h 33"/>
                  <a:gd name="T12" fmla="*/ 13 w 85"/>
                  <a:gd name="T13" fmla="*/ 5 h 33"/>
                  <a:gd name="T14" fmla="*/ 49 w 85"/>
                  <a:gd name="T15" fmla="*/ 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3">
                    <a:moveTo>
                      <a:pt x="49" y="2"/>
                    </a:moveTo>
                    <a:cubicBezTo>
                      <a:pt x="54" y="2"/>
                      <a:pt x="63" y="0"/>
                      <a:pt x="70" y="2"/>
                    </a:cubicBezTo>
                    <a:cubicBezTo>
                      <a:pt x="76" y="4"/>
                      <a:pt x="80" y="10"/>
                      <a:pt x="85" y="14"/>
                    </a:cubicBezTo>
                    <a:cubicBezTo>
                      <a:pt x="81" y="19"/>
                      <a:pt x="77" y="28"/>
                      <a:pt x="72" y="29"/>
                    </a:cubicBezTo>
                    <a:cubicBezTo>
                      <a:pt x="53" y="32"/>
                      <a:pt x="34" y="33"/>
                      <a:pt x="14" y="32"/>
                    </a:cubicBezTo>
                    <a:cubicBezTo>
                      <a:pt x="9" y="32"/>
                      <a:pt x="1" y="24"/>
                      <a:pt x="0" y="19"/>
                    </a:cubicBezTo>
                    <a:cubicBezTo>
                      <a:pt x="0" y="15"/>
                      <a:pt x="7" y="6"/>
                      <a:pt x="13" y="5"/>
                    </a:cubicBezTo>
                    <a:cubicBezTo>
                      <a:pt x="23" y="2"/>
                      <a:pt x="35" y="3"/>
                      <a:pt x="49"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73140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A29992-BEF3-B1B3-0DA3-FA484797B4C6}"/>
              </a:ext>
            </a:extLst>
          </p:cNvPr>
          <p:cNvSpPr/>
          <p:nvPr/>
        </p:nvSpPr>
        <p:spPr>
          <a:xfrm>
            <a:off x="0" y="1690688"/>
            <a:ext cx="12192000" cy="39862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DB4027B-51B8-AD00-7DF4-1312F7D09D45}"/>
              </a:ext>
            </a:extLst>
          </p:cNvPr>
          <p:cNvSpPr>
            <a:spLocks noGrp="1"/>
          </p:cNvSpPr>
          <p:nvPr>
            <p:ph type="title"/>
          </p:nvPr>
        </p:nvSpPr>
        <p:spPr/>
        <p:txBody>
          <a:bodyPr/>
          <a:lstStyle/>
          <a:p>
            <a:r>
              <a:rPr lang="en-CA"/>
              <a:t>Genetic predisposition to obesity</a:t>
            </a:r>
          </a:p>
        </p:txBody>
      </p:sp>
      <p:sp>
        <p:nvSpPr>
          <p:cNvPr id="3" name="Text Placeholder 2">
            <a:extLst>
              <a:ext uri="{FF2B5EF4-FFF2-40B4-BE49-F238E27FC236}">
                <a16:creationId xmlns:a16="http://schemas.microsoft.com/office/drawing/2014/main" id="{6E83D963-BA06-1FCF-C51B-DB6592438EE0}"/>
              </a:ext>
            </a:extLst>
          </p:cNvPr>
          <p:cNvSpPr>
            <a:spLocks noGrp="1"/>
          </p:cNvSpPr>
          <p:nvPr>
            <p:ph type="body" sz="quarter" idx="13"/>
          </p:nvPr>
        </p:nvSpPr>
        <p:spPr/>
        <p:txBody>
          <a:bodyPr/>
          <a:lstStyle/>
          <a:p>
            <a:r>
              <a:rPr lang="en-CA" sz="1000" i="0" dirty="0"/>
              <a:t>Loos RJF and Yeo GSH. Nat Rev Genet 2022;23:120</a:t>
            </a:r>
            <a:r>
              <a:rPr lang="en-CA" sz="1000" i="0" dirty="0">
                <a:latin typeface="Calibri" panose="020F0502020204030204" pitchFamily="34" charset="0"/>
                <a:cs typeface="Calibri" panose="020F0502020204030204" pitchFamily="34" charset="0"/>
              </a:rPr>
              <a:t>–1</a:t>
            </a:r>
            <a:r>
              <a:rPr lang="en-CA" sz="1000" i="0" dirty="0"/>
              <a:t>33.</a:t>
            </a:r>
          </a:p>
        </p:txBody>
      </p:sp>
      <p:sp>
        <p:nvSpPr>
          <p:cNvPr id="5" name="TextBox 4">
            <a:extLst>
              <a:ext uri="{FF2B5EF4-FFF2-40B4-BE49-F238E27FC236}">
                <a16:creationId xmlns:a16="http://schemas.microsoft.com/office/drawing/2014/main" id="{01E50F71-1E4E-033D-4B20-24D71881B9A7}"/>
              </a:ext>
            </a:extLst>
          </p:cNvPr>
          <p:cNvSpPr txBox="1"/>
          <p:nvPr/>
        </p:nvSpPr>
        <p:spPr>
          <a:xfrm>
            <a:off x="2604183" y="3214217"/>
            <a:ext cx="6983634" cy="400110"/>
          </a:xfrm>
          <a:prstGeom prst="rect">
            <a:avLst/>
          </a:prstGeom>
          <a:solidFill>
            <a:schemeClr val="bg1">
              <a:lumMod val="50000"/>
            </a:schemeClr>
          </a:solidFill>
        </p:spPr>
        <p:txBody>
          <a:bodyPr wrap="square">
            <a:spAutoFit/>
          </a:bodyPr>
          <a:lstStyle/>
          <a:p>
            <a:r>
              <a:rPr lang="en-US" sz="2000">
                <a:solidFill>
                  <a:schemeClr val="bg1"/>
                </a:solidFill>
                <a:effectLst/>
              </a:rPr>
              <a:t>This causes some to store energy as fat </a:t>
            </a:r>
            <a:r>
              <a:rPr lang="en-US" sz="2000">
                <a:solidFill>
                  <a:schemeClr val="bg1"/>
                </a:solidFill>
              </a:rPr>
              <a:t>while others do</a:t>
            </a:r>
            <a:r>
              <a:rPr lang="en-US" sz="2000">
                <a:solidFill>
                  <a:schemeClr val="bg1"/>
                </a:solidFill>
                <a:effectLst/>
              </a:rPr>
              <a:t> not</a:t>
            </a:r>
            <a:endParaRPr lang="en-CA" sz="2000">
              <a:solidFill>
                <a:schemeClr val="bg1"/>
              </a:solidFill>
            </a:endParaRPr>
          </a:p>
        </p:txBody>
      </p:sp>
      <p:sp>
        <p:nvSpPr>
          <p:cNvPr id="7" name="TextBox 6">
            <a:extLst>
              <a:ext uri="{FF2B5EF4-FFF2-40B4-BE49-F238E27FC236}">
                <a16:creationId xmlns:a16="http://schemas.microsoft.com/office/drawing/2014/main" id="{B6AAFCA7-9C0A-34F9-9A26-551C46F4AEA5}"/>
              </a:ext>
            </a:extLst>
          </p:cNvPr>
          <p:cNvSpPr txBox="1"/>
          <p:nvPr/>
        </p:nvSpPr>
        <p:spPr>
          <a:xfrm>
            <a:off x="1162050" y="1868793"/>
            <a:ext cx="9867900" cy="707886"/>
          </a:xfrm>
          <a:prstGeom prst="rect">
            <a:avLst/>
          </a:prstGeom>
          <a:solidFill>
            <a:schemeClr val="bg2">
              <a:lumMod val="25000"/>
            </a:schemeClr>
          </a:solidFill>
        </p:spPr>
        <p:txBody>
          <a:bodyPr wrap="square">
            <a:spAutoFit/>
          </a:bodyPr>
          <a:lstStyle/>
          <a:p>
            <a:pPr algn="ctr"/>
            <a:r>
              <a:rPr lang="en-US" sz="2000">
                <a:solidFill>
                  <a:schemeClr val="bg1"/>
                </a:solidFill>
              </a:rPr>
              <a:t>T</a:t>
            </a:r>
            <a:r>
              <a:rPr lang="en-US" sz="2000" b="0" i="0">
                <a:solidFill>
                  <a:schemeClr val="bg1"/>
                </a:solidFill>
                <a:effectLst/>
              </a:rPr>
              <a:t>here is a strong </a:t>
            </a:r>
            <a:r>
              <a:rPr lang="en-US" sz="2000" b="1" i="0">
                <a:solidFill>
                  <a:schemeClr val="bg1"/>
                </a:solidFill>
                <a:effectLst/>
              </a:rPr>
              <a:t>genetic</a:t>
            </a:r>
            <a:r>
              <a:rPr lang="en-US" sz="2000" b="0" i="0">
                <a:solidFill>
                  <a:schemeClr val="bg1"/>
                </a:solidFill>
                <a:effectLst/>
              </a:rPr>
              <a:t> component underlying the large </a:t>
            </a:r>
            <a:r>
              <a:rPr lang="en-US" sz="2000" b="1" i="0">
                <a:solidFill>
                  <a:schemeClr val="bg1"/>
                </a:solidFill>
                <a:effectLst/>
              </a:rPr>
              <a:t>interindividual variation </a:t>
            </a:r>
            <a:r>
              <a:rPr lang="en-US" sz="2000" b="0" i="0">
                <a:solidFill>
                  <a:schemeClr val="bg1"/>
                </a:solidFill>
                <a:effectLst/>
              </a:rPr>
              <a:t>in body weight that determines people's response to the obesogenic environment</a:t>
            </a:r>
            <a:r>
              <a:rPr lang="en-US" sz="2000">
                <a:solidFill>
                  <a:srgbClr val="FF0000"/>
                </a:solidFill>
              </a:rPr>
              <a:t> </a:t>
            </a:r>
            <a:endParaRPr lang="en-CA" sz="2000">
              <a:solidFill>
                <a:schemeClr val="bg1"/>
              </a:solidFill>
            </a:endParaRPr>
          </a:p>
        </p:txBody>
      </p:sp>
      <p:sp>
        <p:nvSpPr>
          <p:cNvPr id="9" name="TextBox 8">
            <a:extLst>
              <a:ext uri="{FF2B5EF4-FFF2-40B4-BE49-F238E27FC236}">
                <a16:creationId xmlns:a16="http://schemas.microsoft.com/office/drawing/2014/main" id="{50EFF2C2-EA81-8A61-19C1-DCD4FE31F765}"/>
              </a:ext>
            </a:extLst>
          </p:cNvPr>
          <p:cNvSpPr txBox="1"/>
          <p:nvPr/>
        </p:nvSpPr>
        <p:spPr>
          <a:xfrm>
            <a:off x="2863850" y="4251864"/>
            <a:ext cx="6464300" cy="707886"/>
          </a:xfrm>
          <a:prstGeom prst="rect">
            <a:avLst/>
          </a:prstGeom>
          <a:solidFill>
            <a:schemeClr val="bg1"/>
          </a:solidFill>
        </p:spPr>
        <p:txBody>
          <a:bodyPr wrap="square">
            <a:spAutoFit/>
          </a:bodyPr>
          <a:lstStyle/>
          <a:p>
            <a:r>
              <a:rPr lang="en-US" sz="2000" b="0" i="0">
                <a:effectLst/>
              </a:rPr>
              <a:t>Twin, family and adoption studies have estimated the heritability of obesity to be between 40% and 70%</a:t>
            </a:r>
            <a:endParaRPr lang="en-CA" sz="2000"/>
          </a:p>
        </p:txBody>
      </p:sp>
    </p:spTree>
    <p:extLst>
      <p:ext uri="{BB962C8B-B14F-4D97-AF65-F5344CB8AC3E}">
        <p14:creationId xmlns:p14="http://schemas.microsoft.com/office/powerpoint/2010/main" val="59187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BCA1-BC55-952D-9ED7-927FA1CAE16A}"/>
              </a:ext>
            </a:extLst>
          </p:cNvPr>
          <p:cNvSpPr>
            <a:spLocks noGrp="1"/>
          </p:cNvSpPr>
          <p:nvPr>
            <p:ph type="title"/>
          </p:nvPr>
        </p:nvSpPr>
        <p:spPr/>
        <p:txBody>
          <a:bodyPr/>
          <a:lstStyle/>
          <a:p>
            <a:r>
              <a:rPr lang="en-CA"/>
              <a:t>Interaction of environment and genetic variability in multifactorial diseases</a:t>
            </a:r>
          </a:p>
        </p:txBody>
      </p:sp>
      <p:sp>
        <p:nvSpPr>
          <p:cNvPr id="3" name="Text Placeholder 2">
            <a:extLst>
              <a:ext uri="{FF2B5EF4-FFF2-40B4-BE49-F238E27FC236}">
                <a16:creationId xmlns:a16="http://schemas.microsoft.com/office/drawing/2014/main" id="{F0C127F4-5DAD-C78D-3DF3-FA7C4381DB21}"/>
              </a:ext>
            </a:extLst>
          </p:cNvPr>
          <p:cNvSpPr>
            <a:spLocks noGrp="1"/>
          </p:cNvSpPr>
          <p:nvPr>
            <p:ph type="body" sz="quarter" idx="13"/>
          </p:nvPr>
        </p:nvSpPr>
        <p:spPr/>
        <p:txBody>
          <a:bodyPr/>
          <a:lstStyle/>
          <a:p>
            <a:pPr>
              <a:spcBef>
                <a:spcPts val="0"/>
              </a:spcBef>
            </a:pPr>
            <a:r>
              <a:rPr lang="en-CA" sz="1000" i="0" dirty="0"/>
              <a:t>*A schematic diagram.</a:t>
            </a:r>
          </a:p>
          <a:p>
            <a:pPr>
              <a:spcBef>
                <a:spcPts val="0"/>
              </a:spcBef>
            </a:pPr>
            <a:r>
              <a:rPr lang="en-CA" sz="1000" i="0" dirty="0"/>
              <a:t>Mark AL. Hypertension 2008;51:1426</a:t>
            </a:r>
            <a:r>
              <a:rPr lang="en-CA" sz="1000" i="0" dirty="0">
                <a:cs typeface="Calibri" panose="020F0502020204030204" pitchFamily="34" charset="0"/>
              </a:rPr>
              <a:t>–14</a:t>
            </a:r>
            <a:r>
              <a:rPr lang="en-CA" sz="1000" i="0" dirty="0"/>
              <a:t>34.</a:t>
            </a:r>
          </a:p>
        </p:txBody>
      </p:sp>
      <p:sp>
        <p:nvSpPr>
          <p:cNvPr id="26" name="TextBox 25">
            <a:extLst>
              <a:ext uri="{FF2B5EF4-FFF2-40B4-BE49-F238E27FC236}">
                <a16:creationId xmlns:a16="http://schemas.microsoft.com/office/drawing/2014/main" id="{34B9572F-871E-4B18-3350-C5DEE123442E}"/>
              </a:ext>
            </a:extLst>
          </p:cNvPr>
          <p:cNvSpPr txBox="1"/>
          <p:nvPr/>
        </p:nvSpPr>
        <p:spPr>
          <a:xfrm>
            <a:off x="845643" y="2666669"/>
            <a:ext cx="5266664" cy="2585323"/>
          </a:xfrm>
          <a:prstGeom prst="rect">
            <a:avLst/>
          </a:prstGeom>
          <a:solidFill>
            <a:schemeClr val="bg2"/>
          </a:solidFill>
        </p:spPr>
        <p:txBody>
          <a:bodyPr wrap="square">
            <a:spAutoFit/>
          </a:bodyPr>
          <a:lstStyle/>
          <a:p>
            <a:r>
              <a:rPr lang="en-US" b="0" i="0">
                <a:solidFill>
                  <a:srgbClr val="000000"/>
                </a:solidFill>
                <a:effectLst/>
              </a:rPr>
              <a:t>Indi</a:t>
            </a:r>
            <a:r>
              <a:rPr lang="en-US">
                <a:solidFill>
                  <a:srgbClr val="000000"/>
                </a:solidFill>
              </a:rPr>
              <a:t>viduals genetically predisposed </a:t>
            </a:r>
            <a:r>
              <a:rPr lang="en-US" b="0" i="0">
                <a:solidFill>
                  <a:srgbClr val="000000"/>
                </a:solidFill>
                <a:effectLst/>
              </a:rPr>
              <a:t>to a multifactorial disease, i.e., obesity, will </a:t>
            </a:r>
            <a:r>
              <a:rPr lang="en-US">
                <a:solidFill>
                  <a:srgbClr val="000000"/>
                </a:solidFill>
              </a:rPr>
              <a:t>likely </a:t>
            </a:r>
            <a:r>
              <a:rPr lang="en-US" b="0" i="0">
                <a:solidFill>
                  <a:srgbClr val="000000"/>
                </a:solidFill>
                <a:effectLst/>
              </a:rPr>
              <a:t>manifest the disease phenotype in a healthy environment</a:t>
            </a:r>
          </a:p>
          <a:p>
            <a:endParaRPr lang="en-US">
              <a:solidFill>
                <a:srgbClr val="000000"/>
              </a:solidFill>
            </a:endParaRPr>
          </a:p>
          <a:p>
            <a:r>
              <a:rPr lang="en-US" b="0" i="0">
                <a:solidFill>
                  <a:srgbClr val="000000"/>
                </a:solidFill>
                <a:effectLst/>
              </a:rPr>
              <a:t>In an adverse, i.e., obesogenic, environment, the genetic susceptibility will be expressed as the disease phenotype, but not in the genetically resistant population</a:t>
            </a:r>
            <a:endParaRPr lang="en-CA"/>
          </a:p>
        </p:txBody>
      </p:sp>
      <p:grpSp>
        <p:nvGrpSpPr>
          <p:cNvPr id="31" name="Group 30">
            <a:extLst>
              <a:ext uri="{FF2B5EF4-FFF2-40B4-BE49-F238E27FC236}">
                <a16:creationId xmlns:a16="http://schemas.microsoft.com/office/drawing/2014/main" id="{EC873D50-7116-9AD4-AB9B-8CC1BCC3BA27}"/>
              </a:ext>
            </a:extLst>
          </p:cNvPr>
          <p:cNvGrpSpPr/>
          <p:nvPr/>
        </p:nvGrpSpPr>
        <p:grpSpPr>
          <a:xfrm>
            <a:off x="6705782" y="1874486"/>
            <a:ext cx="4838219" cy="4282634"/>
            <a:chOff x="6643868" y="2361234"/>
            <a:chExt cx="4838219" cy="4282634"/>
          </a:xfrm>
        </p:grpSpPr>
        <p:grpSp>
          <p:nvGrpSpPr>
            <p:cNvPr id="25" name="Group 24">
              <a:extLst>
                <a:ext uri="{FF2B5EF4-FFF2-40B4-BE49-F238E27FC236}">
                  <a16:creationId xmlns:a16="http://schemas.microsoft.com/office/drawing/2014/main" id="{F14B2AA8-33A6-9C0F-1696-BA9D7764827F}"/>
                </a:ext>
              </a:extLst>
            </p:cNvPr>
            <p:cNvGrpSpPr/>
            <p:nvPr/>
          </p:nvGrpSpPr>
          <p:grpSpPr>
            <a:xfrm>
              <a:off x="6931689" y="3232378"/>
              <a:ext cx="4262577" cy="3281130"/>
              <a:chOff x="6787383" y="2561249"/>
              <a:chExt cx="4262577" cy="3281130"/>
            </a:xfrm>
          </p:grpSpPr>
          <p:cxnSp>
            <p:nvCxnSpPr>
              <p:cNvPr id="5" name="Straight Connector 4">
                <a:extLst>
                  <a:ext uri="{FF2B5EF4-FFF2-40B4-BE49-F238E27FC236}">
                    <a16:creationId xmlns:a16="http://schemas.microsoft.com/office/drawing/2014/main" id="{A18B2495-04D5-4715-E039-8270211C9A8C}"/>
                  </a:ext>
                </a:extLst>
              </p:cNvPr>
              <p:cNvCxnSpPr>
                <a:cxnSpLocks/>
              </p:cNvCxnSpPr>
              <p:nvPr/>
            </p:nvCxnSpPr>
            <p:spPr>
              <a:xfrm flipV="1">
                <a:off x="7870785" y="2905246"/>
                <a:ext cx="2536784" cy="1480382"/>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C2DC3E-A6DA-7F42-EF5E-89F0166C1237}"/>
                  </a:ext>
                </a:extLst>
              </p:cNvPr>
              <p:cNvCxnSpPr>
                <a:cxnSpLocks/>
              </p:cNvCxnSpPr>
              <p:nvPr/>
            </p:nvCxnSpPr>
            <p:spPr>
              <a:xfrm flipV="1">
                <a:off x="7870785" y="4375230"/>
                <a:ext cx="2536784" cy="233422"/>
              </a:xfrm>
              <a:prstGeom prst="line">
                <a:avLst/>
              </a:prstGeom>
              <a:ln w="38100">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33CF8E6-FD92-AFA1-E227-9D6290E00888}"/>
                  </a:ext>
                </a:extLst>
              </p:cNvPr>
              <p:cNvGrpSpPr/>
              <p:nvPr/>
            </p:nvGrpSpPr>
            <p:grpSpPr>
              <a:xfrm>
                <a:off x="7477246" y="2561249"/>
                <a:ext cx="3437681" cy="2592729"/>
                <a:chOff x="7477246" y="2561249"/>
                <a:chExt cx="3437681" cy="2592729"/>
              </a:xfrm>
            </p:grpSpPr>
            <p:cxnSp>
              <p:nvCxnSpPr>
                <p:cNvPr id="10" name="Straight Connector 9">
                  <a:extLst>
                    <a:ext uri="{FF2B5EF4-FFF2-40B4-BE49-F238E27FC236}">
                      <a16:creationId xmlns:a16="http://schemas.microsoft.com/office/drawing/2014/main" id="{A94629CA-2BA3-3B01-EB0B-0D5128757571}"/>
                    </a:ext>
                  </a:extLst>
                </p:cNvPr>
                <p:cNvCxnSpPr>
                  <a:cxnSpLocks/>
                </p:cNvCxnSpPr>
                <p:nvPr/>
              </p:nvCxnSpPr>
              <p:spPr>
                <a:xfrm>
                  <a:off x="7477246" y="2561249"/>
                  <a:ext cx="0" cy="2592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7CE26-BA68-6BD5-2042-82A285108B29}"/>
                    </a:ext>
                  </a:extLst>
                </p:cNvPr>
                <p:cNvCxnSpPr>
                  <a:cxnSpLocks/>
                </p:cNvCxnSpPr>
                <p:nvPr/>
              </p:nvCxnSpPr>
              <p:spPr>
                <a:xfrm>
                  <a:off x="7477246" y="5139159"/>
                  <a:ext cx="34376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CB7C21BD-F6FA-67A1-FEB7-328E4A607BA2}"/>
                  </a:ext>
                </a:extLst>
              </p:cNvPr>
              <p:cNvSpPr txBox="1"/>
              <p:nvPr/>
            </p:nvSpPr>
            <p:spPr>
              <a:xfrm>
                <a:off x="8481222" y="2766348"/>
                <a:ext cx="1157458" cy="523220"/>
              </a:xfrm>
              <a:prstGeom prst="rect">
                <a:avLst/>
              </a:prstGeom>
              <a:noFill/>
            </p:spPr>
            <p:txBody>
              <a:bodyPr wrap="square" rtlCol="0">
                <a:spAutoFit/>
              </a:bodyPr>
              <a:lstStyle/>
              <a:p>
                <a:r>
                  <a:rPr lang="en-CA" sz="1400"/>
                  <a:t>Genetically predisposed</a:t>
                </a:r>
              </a:p>
            </p:txBody>
          </p:sp>
          <p:sp>
            <p:nvSpPr>
              <p:cNvPr id="16" name="TextBox 15">
                <a:extLst>
                  <a:ext uri="{FF2B5EF4-FFF2-40B4-BE49-F238E27FC236}">
                    <a16:creationId xmlns:a16="http://schemas.microsoft.com/office/drawing/2014/main" id="{D1741E47-369C-0CD3-76C4-8F6E77E5F8CA}"/>
                  </a:ext>
                </a:extLst>
              </p:cNvPr>
              <p:cNvSpPr txBox="1"/>
              <p:nvPr/>
            </p:nvSpPr>
            <p:spPr>
              <a:xfrm>
                <a:off x="8481222" y="4538027"/>
                <a:ext cx="1157458" cy="523220"/>
              </a:xfrm>
              <a:prstGeom prst="rect">
                <a:avLst/>
              </a:prstGeom>
              <a:noFill/>
            </p:spPr>
            <p:txBody>
              <a:bodyPr wrap="square" rtlCol="0">
                <a:spAutoFit/>
              </a:bodyPr>
              <a:lstStyle/>
              <a:p>
                <a:r>
                  <a:rPr lang="en-CA" sz="1400"/>
                  <a:t>Genetically resistant</a:t>
                </a:r>
              </a:p>
            </p:txBody>
          </p:sp>
          <p:cxnSp>
            <p:nvCxnSpPr>
              <p:cNvPr id="17" name="Straight Connector 16">
                <a:extLst>
                  <a:ext uri="{FF2B5EF4-FFF2-40B4-BE49-F238E27FC236}">
                    <a16:creationId xmlns:a16="http://schemas.microsoft.com/office/drawing/2014/main" id="{54690CF5-8734-4192-16AA-A754CE69AB8A}"/>
                  </a:ext>
                </a:extLst>
              </p:cNvPr>
              <p:cNvCxnSpPr>
                <a:cxnSpLocks/>
              </p:cNvCxnSpPr>
              <p:nvPr/>
            </p:nvCxnSpPr>
            <p:spPr>
              <a:xfrm>
                <a:off x="7870785" y="5139159"/>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E053EA-4E28-86C6-B52D-940A57D9DB4B}"/>
                  </a:ext>
                </a:extLst>
              </p:cNvPr>
              <p:cNvCxnSpPr>
                <a:cxnSpLocks/>
              </p:cNvCxnSpPr>
              <p:nvPr/>
            </p:nvCxnSpPr>
            <p:spPr>
              <a:xfrm>
                <a:off x="10407569" y="5139159"/>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5CA4BB5-0BF5-02FA-7095-24F8A12C5DB1}"/>
                  </a:ext>
                </a:extLst>
              </p:cNvPr>
              <p:cNvSpPr txBox="1"/>
              <p:nvPr/>
            </p:nvSpPr>
            <p:spPr>
              <a:xfrm>
                <a:off x="7228393" y="5319159"/>
                <a:ext cx="1284783" cy="523220"/>
              </a:xfrm>
              <a:prstGeom prst="rect">
                <a:avLst/>
              </a:prstGeom>
              <a:noFill/>
            </p:spPr>
            <p:txBody>
              <a:bodyPr wrap="square" rtlCol="0">
                <a:spAutoFit/>
              </a:bodyPr>
              <a:lstStyle/>
              <a:p>
                <a:pPr algn="ctr"/>
                <a:r>
                  <a:rPr lang="en-CA" sz="1400"/>
                  <a:t>Healthy environment</a:t>
                </a:r>
              </a:p>
            </p:txBody>
          </p:sp>
          <p:sp>
            <p:nvSpPr>
              <p:cNvPr id="23" name="TextBox 22">
                <a:extLst>
                  <a:ext uri="{FF2B5EF4-FFF2-40B4-BE49-F238E27FC236}">
                    <a16:creationId xmlns:a16="http://schemas.microsoft.com/office/drawing/2014/main" id="{10E11B1B-CBCE-A88A-6381-6C04EA09B3F6}"/>
                  </a:ext>
                </a:extLst>
              </p:cNvPr>
              <p:cNvSpPr txBox="1"/>
              <p:nvPr/>
            </p:nvSpPr>
            <p:spPr>
              <a:xfrm>
                <a:off x="9765177" y="5319159"/>
                <a:ext cx="1284783" cy="523220"/>
              </a:xfrm>
              <a:prstGeom prst="rect">
                <a:avLst/>
              </a:prstGeom>
              <a:noFill/>
            </p:spPr>
            <p:txBody>
              <a:bodyPr wrap="square" rtlCol="0">
                <a:spAutoFit/>
              </a:bodyPr>
              <a:lstStyle/>
              <a:p>
                <a:pPr algn="ctr"/>
                <a:r>
                  <a:rPr lang="en-CA" sz="1400"/>
                  <a:t>Adverse environment</a:t>
                </a:r>
              </a:p>
            </p:txBody>
          </p:sp>
          <p:sp>
            <p:nvSpPr>
              <p:cNvPr id="24" name="TextBox 23">
                <a:extLst>
                  <a:ext uri="{FF2B5EF4-FFF2-40B4-BE49-F238E27FC236}">
                    <a16:creationId xmlns:a16="http://schemas.microsoft.com/office/drawing/2014/main" id="{C4402A33-29EF-66C7-52DF-968BA80676FD}"/>
                  </a:ext>
                </a:extLst>
              </p:cNvPr>
              <p:cNvSpPr txBox="1"/>
              <p:nvPr/>
            </p:nvSpPr>
            <p:spPr>
              <a:xfrm rot="16200000">
                <a:off x="6003367" y="3581184"/>
                <a:ext cx="2091252" cy="523220"/>
              </a:xfrm>
              <a:prstGeom prst="rect">
                <a:avLst/>
              </a:prstGeom>
              <a:noFill/>
            </p:spPr>
            <p:txBody>
              <a:bodyPr wrap="square" rtlCol="0">
                <a:spAutoFit/>
              </a:bodyPr>
              <a:lstStyle/>
              <a:p>
                <a:pPr algn="ctr"/>
                <a:r>
                  <a:rPr lang="en-CA" sz="1400"/>
                  <a:t>Disease phenotype (i.e., BMI)</a:t>
                </a:r>
              </a:p>
            </p:txBody>
          </p:sp>
        </p:grpSp>
        <p:sp>
          <p:nvSpPr>
            <p:cNvPr id="27" name="Rectangle 26">
              <a:extLst>
                <a:ext uri="{FF2B5EF4-FFF2-40B4-BE49-F238E27FC236}">
                  <a16:creationId xmlns:a16="http://schemas.microsoft.com/office/drawing/2014/main" id="{A8C313D8-9F95-4BE8-B15B-41A1D1F6BAF3}"/>
                </a:ext>
              </a:extLst>
            </p:cNvPr>
            <p:cNvSpPr/>
            <p:nvPr/>
          </p:nvSpPr>
          <p:spPr>
            <a:xfrm>
              <a:off x="6643868" y="2361234"/>
              <a:ext cx="4838218" cy="42826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7CFB3511-610E-431F-CF39-B98A23C9973C}"/>
                </a:ext>
              </a:extLst>
            </p:cNvPr>
            <p:cNvSpPr txBox="1"/>
            <p:nvPr/>
          </p:nvSpPr>
          <p:spPr>
            <a:xfrm>
              <a:off x="6643868" y="2436309"/>
              <a:ext cx="4838219" cy="584775"/>
            </a:xfrm>
            <a:prstGeom prst="rect">
              <a:avLst/>
            </a:prstGeom>
            <a:noFill/>
          </p:spPr>
          <p:txBody>
            <a:bodyPr wrap="square">
              <a:spAutoFit/>
            </a:bodyPr>
            <a:lstStyle/>
            <a:p>
              <a:pPr algn="ctr"/>
              <a:r>
                <a:rPr lang="en-US" sz="1600">
                  <a:solidFill>
                    <a:srgbClr val="000000"/>
                  </a:solidFill>
                </a:rPr>
                <a:t>I</a:t>
              </a:r>
              <a:r>
                <a:rPr lang="en-US" sz="1600" b="0" i="0">
                  <a:solidFill>
                    <a:srgbClr val="000000"/>
                  </a:solidFill>
                  <a:effectLst/>
                </a:rPr>
                <a:t>nteraction of environmental and genetic variance in complex multifactorial polygenic diseases* </a:t>
              </a:r>
              <a:endParaRPr lang="en-CA" sz="1600"/>
            </a:p>
          </p:txBody>
        </p:sp>
      </p:grpSp>
    </p:spTree>
    <p:extLst>
      <p:ext uri="{BB962C8B-B14F-4D97-AF65-F5344CB8AC3E}">
        <p14:creationId xmlns:p14="http://schemas.microsoft.com/office/powerpoint/2010/main" val="3313155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RNRSTYLE" val="header"/>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RNRSTYLE" val="Obesity 16x9 footer"/>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RNRSTYLE" val="Obesity 16x9 foot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O'Llenecia Walker</DisplayName>
        <AccountId>3596</AccountId>
        <AccountType/>
      </UserInfo>
      <UserInfo>
        <DisplayName>Nikta Tamashekan</DisplayName>
        <AccountId>906</AccountId>
        <AccountType/>
      </UserInfo>
      <UserInfo>
        <DisplayName>Carolyn Whiting</DisplayName>
        <AccountId>58</AccountId>
        <AccountType/>
      </UserInfo>
      <UserInfo>
        <DisplayName>Kimberly McCallum</DisplayName>
        <AccountId>429</AccountId>
        <AccountType/>
      </UserInfo>
      <UserInfo>
        <DisplayName>Elisha Shin</DisplayName>
        <AccountId>2112</AccountId>
        <AccountType/>
      </UserInfo>
    </SharedWithUsers>
    <_Flow_SignoffStatus xmlns="40bcddbf-5152-4ba4-91ea-bc5d864a028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FE7530-E31D-4644-9E94-04096355A0DA}">
  <ds:schemaRefs>
    <ds:schemaRef ds:uri="1ff868c5-2c61-4494-a6ef-a5fad2181b1a"/>
    <ds:schemaRef ds:uri="http://purl.org/dc/dcmitype/"/>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40bcddbf-5152-4ba4-91ea-bc5d864a028e"/>
    <ds:schemaRef ds:uri="http://schemas.microsoft.com/office/2006/metadata/properties"/>
  </ds:schemaRefs>
</ds:datastoreItem>
</file>

<file path=customXml/itemProps2.xml><?xml version="1.0" encoding="utf-8"?>
<ds:datastoreItem xmlns:ds="http://schemas.openxmlformats.org/officeDocument/2006/customXml" ds:itemID="{7A391B10-5E09-485D-A1F9-C182FA2A8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cddbf-5152-4ba4-91ea-bc5d864a028e"/>
    <ds:schemaRef ds:uri="1ff868c5-2c61-4494-a6ef-a5fad2181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0988C9-B38C-4C94-B86B-1659ADDF4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1745</TotalTime>
  <Words>3265</Words>
  <Application>Microsoft Office PowerPoint</Application>
  <PresentationFormat>Widescreen</PresentationFormat>
  <Paragraphs>413</Paragraphs>
  <Slides>27</Slides>
  <Notes>17</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42" baseType="lpstr">
      <vt:lpstr>MS PGothic</vt:lpstr>
      <vt:lpstr>Apis For Office</vt:lpstr>
      <vt:lpstr>Arial</vt:lpstr>
      <vt:lpstr>Arial</vt:lpstr>
      <vt:lpstr>Arial Nova Light</vt:lpstr>
      <vt:lpstr>Calibre Regular</vt:lpstr>
      <vt:lpstr>Calibri</vt:lpstr>
      <vt:lpstr>Cambria</vt:lpstr>
      <vt:lpstr>Segoe UI</vt:lpstr>
      <vt:lpstr>Times New Roman</vt:lpstr>
      <vt:lpstr>Verdana</vt:lpstr>
      <vt:lpstr>Office Theme</vt:lpstr>
      <vt:lpstr>FORWARD Master Template</vt:lpstr>
      <vt:lpstr>Office Theme</vt:lpstr>
      <vt:lpstr>Microsoft Word Document</vt:lpstr>
      <vt:lpstr>PowerPoint Presentation</vt:lpstr>
      <vt:lpstr>PowerPoint Presentation</vt:lpstr>
      <vt:lpstr>Learning outcomes</vt:lpstr>
      <vt:lpstr>Obesity is a chronic, heterogenous disease of excess adiposity impairing health</vt:lpstr>
      <vt:lpstr>The disease of obesity</vt:lpstr>
      <vt:lpstr>Obesity: A multifactorial disorder</vt:lpstr>
      <vt:lpstr>Individual weight gain or weight loss Genetic considerations</vt:lpstr>
      <vt:lpstr>Genetic predisposition to obesity</vt:lpstr>
      <vt:lpstr>Interaction of environment and genetic variability in multifactorial diseases</vt:lpstr>
      <vt:lpstr>Significant genetic contribution to the development of obesity-related traits</vt:lpstr>
      <vt:lpstr>Monogenic vs polygenic obesity</vt:lpstr>
      <vt:lpstr>Monogenic mutations can cause early onset obesity (based on GWAS)</vt:lpstr>
      <vt:lpstr>Mutations in the homeostatic regulation of appetite</vt:lpstr>
      <vt:lpstr>Polygenic obesity = ‘common obesity’</vt:lpstr>
      <vt:lpstr>Genetics may limit the influence of environmental factors on body weight</vt:lpstr>
      <vt:lpstr>The number of alleles inherited correlates with a higher BMI </vt:lpstr>
      <vt:lpstr>Epigenetics and obesity</vt:lpstr>
      <vt:lpstr>Influence of biological sex and sex hormones on obesity</vt:lpstr>
      <vt:lpstr>Environmental factors contributing to obesity</vt:lpstr>
      <vt:lpstr>Obesity and social determinants of health</vt:lpstr>
      <vt:lpstr>Stress and obesity  (1/2)</vt:lpstr>
      <vt:lpstr>Stress and obesity  (2/2)</vt:lpstr>
      <vt:lpstr>Sleep deprivation and obesity</vt:lpstr>
      <vt:lpstr>Summary</vt:lpstr>
      <vt:lpstr>Key takeaways</vt:lpstr>
      <vt:lpstr>Assessments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Pathophysiology of Obesity</dc:title>
  <dc:creator/>
  <dcterms:created xsi:type="dcterms:W3CDTF">2022-03-16T15:18:29Z</dcterms:created>
  <dcterms:modified xsi:type="dcterms:W3CDTF">2024-03-25T21:59:50Z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