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676" r:id="rId5"/>
  </p:sldMasterIdLst>
  <p:notesMasterIdLst>
    <p:notesMasterId r:id="rId30"/>
  </p:notesMasterIdLst>
  <p:sldIdLst>
    <p:sldId id="275" r:id="rId6"/>
    <p:sldId id="2147374470" r:id="rId7"/>
    <p:sldId id="2147374523" r:id="rId8"/>
    <p:sldId id="2147374539" r:id="rId9"/>
    <p:sldId id="2147374544" r:id="rId10"/>
    <p:sldId id="2147374520" r:id="rId11"/>
    <p:sldId id="2147374503" r:id="rId12"/>
    <p:sldId id="6020" r:id="rId13"/>
    <p:sldId id="6019" r:id="rId14"/>
    <p:sldId id="2147374501" r:id="rId15"/>
    <p:sldId id="2147374540" r:id="rId16"/>
    <p:sldId id="6004" r:id="rId17"/>
    <p:sldId id="6005" r:id="rId18"/>
    <p:sldId id="2147374529" r:id="rId19"/>
    <p:sldId id="2147374541" r:id="rId20"/>
    <p:sldId id="2147374518" r:id="rId21"/>
    <p:sldId id="2147374543" r:id="rId22"/>
    <p:sldId id="2147374542" r:id="rId23"/>
    <p:sldId id="2147374536" r:id="rId24"/>
    <p:sldId id="2147374491" r:id="rId25"/>
    <p:sldId id="6006" r:id="rId26"/>
    <p:sldId id="2147374525" r:id="rId27"/>
    <p:sldId id="2147374526" r:id="rId28"/>
    <p:sldId id="21348049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8E56F35-AF6B-46CB-8F9C-43B78420FBD9}">
          <p14:sldIdLst>
            <p14:sldId id="275"/>
            <p14:sldId id="2147374470"/>
            <p14:sldId id="2147374523"/>
          </p14:sldIdLst>
        </p14:section>
        <p14:section name="Overview of bariatric surgery" id="{0DCFE3C8-C83B-4D65-827F-07DF5F981ED7}">
          <p14:sldIdLst>
            <p14:sldId id="2147374539"/>
            <p14:sldId id="2147374544"/>
            <p14:sldId id="2147374520"/>
            <p14:sldId id="2147374503"/>
            <p14:sldId id="6020"/>
            <p14:sldId id="6019"/>
            <p14:sldId id="2147374501"/>
            <p14:sldId id="2147374540"/>
            <p14:sldId id="6004"/>
            <p14:sldId id="6005"/>
            <p14:sldId id="2147374529"/>
            <p14:sldId id="2147374541"/>
            <p14:sldId id="2147374518"/>
            <p14:sldId id="2147374543"/>
            <p14:sldId id="2147374542"/>
            <p14:sldId id="2147374536"/>
            <p14:sldId id="2147374491"/>
          </p14:sldIdLst>
        </p14:section>
        <p14:section name="Key takeaways" id="{D3A4573A-8F3E-4AE8-AE3C-B022C28E80BE}">
          <p14:sldIdLst>
            <p14:sldId id="6006"/>
          </p14:sldIdLst>
        </p14:section>
        <p14:section name="Assessment" id="{4FA910F3-05E8-4986-AADD-DCE54A9F41D5}">
          <p14:sldIdLst>
            <p14:sldId id="2147374525"/>
            <p14:sldId id="2147374526"/>
            <p14:sldId id="213480496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E4FE064D-6AB6-C3FB-0A7A-2DFEDC5135E2}" name="cxmo@novonordisk.com" initials="cx" userId="S::urn:spo:guest#cxmo@novonordisk.com::" providerId="AD"/>
  <p188:author id="{5681AC69-2D96-BD7A-58A4-AF57D8298DE7}" name="BRSZ (Gabriel Smolarz)" initials="BS" userId="S::brsz_novonordisk.com#ext#@sixdegreesmed.com::fe3a2788-a25e-430b-ab55-086b4040e359" providerId="AD"/>
  <p188:author id="{68050096-EF50-AAD9-D5EA-22BBBF4B54E0}" name="butschw@ccf.org" initials="bu" userId="S::urn:spo:guest#butschw@ccf.org::" providerId="AD"/>
  <p188:author id="{DBC5319F-8119-722E-99E2-C96E7E0C77CE}" name="Nikta Tamashekan" initials="NT" userId="Nikta Tamashekan" providerId="None"/>
  <p188:author id="{F47393CA-0F38-8475-9D9E-5E1E47AF5375}" name="Amy Miles" initials="AM" userId="S::AMiles@sixdegreesmed.com::71d92ca8-b84d-459b-b575-4e906061e905" providerId="AD"/>
  <p188:author id="{C38856D3-27A9-77F2-4676-840C3EB4FE90}" name="jtir@novonordisk.com" initials="jt" userId="S::urn:spo:guest#jtir@novonordisk.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4FC240-4B74-48AA-93B9-789970BF91C3}" v="1" dt="2024-03-25T22:06:59.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0" autoAdjust="0"/>
  </p:normalViewPr>
  <p:slideViewPr>
    <p:cSldViewPr snapToGrid="0">
      <p:cViewPr varScale="1">
        <p:scale>
          <a:sx n="99" d="100"/>
          <a:sy n="99" d="100"/>
        </p:scale>
        <p:origin x="9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ha Shin" userId="19c3a70e-67e8-41a3-a3bb-c5e7a71219d8" providerId="ADAL" clId="{EC4FC240-4B74-48AA-93B9-789970BF91C3}"/>
    <pc:docChg chg="custSel modSld">
      <pc:chgData name="Elisha Shin" userId="19c3a70e-67e8-41a3-a3bb-c5e7a71219d8" providerId="ADAL" clId="{EC4FC240-4B74-48AA-93B9-789970BF91C3}" dt="2024-03-25T22:07:02.390" v="2" actId="1076"/>
      <pc:docMkLst>
        <pc:docMk/>
      </pc:docMkLst>
      <pc:sldChg chg="addSp delSp modSp mod">
        <pc:chgData name="Elisha Shin" userId="19c3a70e-67e8-41a3-a3bb-c5e7a71219d8" providerId="ADAL" clId="{EC4FC240-4B74-48AA-93B9-789970BF91C3}" dt="2024-03-25T22:07:02.390" v="2" actId="1076"/>
        <pc:sldMkLst>
          <pc:docMk/>
          <pc:sldMk cId="4088368589" sldId="2147374470"/>
        </pc:sldMkLst>
        <pc:graphicFrameChg chg="add mod">
          <ac:chgData name="Elisha Shin" userId="19c3a70e-67e8-41a3-a3bb-c5e7a71219d8" providerId="ADAL" clId="{EC4FC240-4B74-48AA-93B9-789970BF91C3}" dt="2024-03-25T22:07:02.390" v="2" actId="1076"/>
          <ac:graphicFrameMkLst>
            <pc:docMk/>
            <pc:sldMk cId="4088368589" sldId="2147374470"/>
            <ac:graphicFrameMk id="5" creationId="{935CB6B0-DB12-9623-290E-D29EAFF17C70}"/>
          </ac:graphicFrameMkLst>
        </pc:graphicFrameChg>
        <pc:graphicFrameChg chg="del">
          <ac:chgData name="Elisha Shin" userId="19c3a70e-67e8-41a3-a3bb-c5e7a71219d8" providerId="ADAL" clId="{EC4FC240-4B74-48AA-93B9-789970BF91C3}" dt="2024-03-25T22:06:36.207" v="0" actId="478"/>
          <ac:graphicFrameMkLst>
            <pc:docMk/>
            <pc:sldMk cId="4088368589" sldId="2147374470"/>
            <ac:graphicFrameMk id="7" creationId="{C1B1915E-8A47-B1AE-580F-1EF783801D76}"/>
          </ac:graphicFrameMkLst>
        </pc:graphicFrameChg>
      </pc:sldChg>
    </pc:docChg>
  </pc:docChgLst>
  <pc:docChgLst>
    <pc:chgData name="Elisha Shin" userId="19c3a70e-67e8-41a3-a3bb-c5e7a71219d8" providerId="ADAL" clId="{CBE3E367-EAAC-4C0F-87CF-1515A1F16277}"/>
    <pc:docChg chg="modSld">
      <pc:chgData name="Elisha Shin" userId="19c3a70e-67e8-41a3-a3bb-c5e7a71219d8" providerId="ADAL" clId="{CBE3E367-EAAC-4C0F-87CF-1515A1F16277}" dt="2024-02-16T19:52:42.458" v="0"/>
      <pc:docMkLst>
        <pc:docMk/>
      </pc:docMkLst>
      <pc:sldChg chg="modSp">
        <pc:chgData name="Elisha Shin" userId="19c3a70e-67e8-41a3-a3bb-c5e7a71219d8" providerId="ADAL" clId="{CBE3E367-EAAC-4C0F-87CF-1515A1F16277}" dt="2024-02-16T19:52:42.458" v="0"/>
        <pc:sldMkLst>
          <pc:docMk/>
          <pc:sldMk cId="4088368589" sldId="2147374470"/>
        </pc:sldMkLst>
        <pc:graphicFrameChg chg="mod">
          <ac:chgData name="Elisha Shin" userId="19c3a70e-67e8-41a3-a3bb-c5e7a71219d8" providerId="ADAL" clId="{CBE3E367-EAAC-4C0F-87CF-1515A1F16277}" dt="2024-02-16T19:52:42.458" v="0"/>
          <ac:graphicFrameMkLst>
            <pc:docMk/>
            <pc:sldMk cId="4088368589" sldId="2147374470"/>
            <ac:graphicFrameMk id="7" creationId="{C1B1915E-8A47-B1AE-580F-1EF783801D76}"/>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82031464142782E-2"/>
          <c:y val="4.9914908836510986E-2"/>
          <c:w val="0.78526759210791242"/>
          <c:h val="0.80045632168796432"/>
        </c:manualLayout>
      </c:layout>
      <c:barChart>
        <c:barDir val="col"/>
        <c:grouping val="clustered"/>
        <c:varyColors val="0"/>
        <c:ser>
          <c:idx val="0"/>
          <c:order val="0"/>
          <c:tx>
            <c:strRef>
              <c:f>Sheet1!$B$1</c:f>
              <c:strCache>
                <c:ptCount val="1"/>
                <c:pt idx="0">
                  <c:v>Diabetes</c:v>
                </c:pt>
              </c:strCache>
            </c:strRef>
          </c:tx>
          <c:spPr>
            <a:solidFill>
              <a:schemeClr val="bg2">
                <a:lumMod val="25000"/>
              </a:schemeClr>
            </a:solidFill>
            <a:effectLst/>
          </c:spPr>
          <c:invertIfNegative val="0"/>
          <c:dLbls>
            <c:dLbl>
              <c:idx val="0"/>
              <c:layout>
                <c:manualLayout>
                  <c:x val="-4.5623551811470554E-3"/>
                  <c:y val="8.31905537031430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D3-4CAB-A082-6CF61623D5DC}"/>
                </c:ext>
              </c:extLst>
            </c:dLbl>
            <c:dLbl>
              <c:idx val="1"/>
              <c:layout>
                <c:manualLayout>
                  <c:x val="-4.5623551811470832E-3"/>
                  <c:y val="8.31905537031430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D3-4CAB-A082-6CF61623D5DC}"/>
                </c:ext>
              </c:extLst>
            </c:dLbl>
            <c:dLbl>
              <c:idx val="2"/>
              <c:layout>
                <c:manualLayout>
                  <c:x val="-3.0415701207647033E-3"/>
                  <c:y val="-3.573007074911309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D3-4CAB-A082-6CF61623D5DC}"/>
                </c:ext>
              </c:extLst>
            </c:dLbl>
            <c:dLbl>
              <c:idx val="3"/>
              <c:layout>
                <c:manualLayout>
                  <c:x val="-4.5623551811470554E-3"/>
                  <c:y val="1.3613156955412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D3-4CAB-A082-6CF61623D5DC}"/>
                </c:ext>
              </c:extLst>
            </c:dLbl>
            <c:dLbl>
              <c:idx val="4"/>
              <c:layout>
                <c:manualLayout>
                  <c:x val="-3.0415701207647033E-3"/>
                  <c:y val="1.3613156955412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D3-4CAB-A082-6CF61623D5DC}"/>
                </c:ext>
              </c:extLst>
            </c:dLbl>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9.9</c:v>
                </c:pt>
                <c:pt idx="1">
                  <c:v>13.5</c:v>
                </c:pt>
                <c:pt idx="2">
                  <c:v>19.2</c:v>
                </c:pt>
                <c:pt idx="3">
                  <c:v>25.7</c:v>
                </c:pt>
                <c:pt idx="4">
                  <c:v>35.299999999999997</c:v>
                </c:pt>
              </c:numCache>
            </c:numRef>
          </c:val>
          <c:extLst>
            <c:ext xmlns:c16="http://schemas.microsoft.com/office/drawing/2014/chart" uri="{C3380CC4-5D6E-409C-BE32-E72D297353CC}">
              <c16:uniqueId val="{00000005-4CD3-4CAB-A082-6CF61623D5DC}"/>
            </c:ext>
          </c:extLst>
        </c:ser>
        <c:ser>
          <c:idx val="1"/>
          <c:order val="1"/>
          <c:tx>
            <c:strRef>
              <c:f>Sheet1!$C$1</c:f>
              <c:strCache>
                <c:ptCount val="1"/>
                <c:pt idx="0">
                  <c:v>Hyperlipidemia</c:v>
                </c:pt>
              </c:strCache>
            </c:strRef>
          </c:tx>
          <c:spPr>
            <a:solidFill>
              <a:schemeClr val="accent5"/>
            </a:solidFill>
            <a:effectLst/>
          </c:spPr>
          <c:invertIfNegative val="0"/>
          <c:dLbls>
            <c:dLbl>
              <c:idx val="0"/>
              <c:layout>
                <c:manualLayout>
                  <c:x val="-4.5623551811470554E-3"/>
                  <c:y val="1.3613156955412088E-2"/>
                </c:manualLayout>
              </c:layout>
              <c:tx>
                <c:rich>
                  <a:bodyPr/>
                  <a:lstStyle/>
                  <a:p>
                    <a:r>
                      <a:rPr lang="en-US"/>
                      <a:t>25.8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CD3-4CAB-A082-6CF61623D5DC}"/>
                </c:ext>
              </c:extLst>
            </c:dLbl>
            <c:dLbl>
              <c:idx val="1"/>
              <c:layout>
                <c:manualLayout>
                  <c:x val="-7.6040450487669066E-3"/>
                  <c:y val="4.53771898513736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D3-4CAB-A082-6CF61623D5DC}"/>
                </c:ext>
              </c:extLst>
            </c:dLbl>
            <c:dLbl>
              <c:idx val="2"/>
              <c:layout>
                <c:manualLayout>
                  <c:x val="-4.5623551811470554E-3"/>
                  <c:y val="4.53771898513736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D3-4CAB-A082-6CF61623D5DC}"/>
                </c:ext>
              </c:extLst>
            </c:dLbl>
            <c:dLbl>
              <c:idx val="3"/>
              <c:layout>
                <c:manualLayout>
                  <c:x val="-4.5623551811470554E-3"/>
                  <c:y val="1.3613156955412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D3-4CAB-A082-6CF61623D5DC}"/>
                </c:ext>
              </c:extLst>
            </c:dLbl>
            <c:dLbl>
              <c:idx val="4"/>
              <c:layout>
                <c:manualLayout>
                  <c:x val="-4.562355181147055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CD3-4CAB-A082-6CF61623D5DC}"/>
                </c:ext>
              </c:extLst>
            </c:dLbl>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c:v>
                </c:pt>
                <c:pt idx="1">
                  <c:v>2</c:v>
                </c:pt>
                <c:pt idx="2">
                  <c:v>3</c:v>
                </c:pt>
                <c:pt idx="3">
                  <c:v>4</c:v>
                </c:pt>
                <c:pt idx="4">
                  <c:v>5</c:v>
                </c:pt>
              </c:numCache>
            </c:numRef>
          </c:cat>
          <c:val>
            <c:numRef>
              <c:f>Sheet1!$C$2:$C$6</c:f>
              <c:numCache>
                <c:formatCode>General</c:formatCode>
                <c:ptCount val="5"/>
                <c:pt idx="0">
                  <c:v>25.9</c:v>
                </c:pt>
                <c:pt idx="1">
                  <c:v>29.9</c:v>
                </c:pt>
                <c:pt idx="2">
                  <c:v>33.700000000000003</c:v>
                </c:pt>
                <c:pt idx="3">
                  <c:v>42.9</c:v>
                </c:pt>
                <c:pt idx="4">
                  <c:v>68.400000000000006</c:v>
                </c:pt>
              </c:numCache>
            </c:numRef>
          </c:val>
          <c:extLst>
            <c:ext xmlns:c16="http://schemas.microsoft.com/office/drawing/2014/chart" uri="{C3380CC4-5D6E-409C-BE32-E72D297353CC}">
              <c16:uniqueId val="{0000000B-4CD3-4CAB-A082-6CF61623D5DC}"/>
            </c:ext>
          </c:extLst>
        </c:ser>
        <c:ser>
          <c:idx val="2"/>
          <c:order val="2"/>
          <c:tx>
            <c:strRef>
              <c:f>Sheet1!$D$1</c:f>
              <c:strCache>
                <c:ptCount val="1"/>
                <c:pt idx="0">
                  <c:v>Hypertension</c:v>
                </c:pt>
              </c:strCache>
            </c:strRef>
          </c:tx>
          <c:spPr>
            <a:solidFill>
              <a:schemeClr val="accent1">
                <a:lumMod val="20000"/>
                <a:lumOff val="80000"/>
              </a:schemeClr>
            </a:solidFill>
            <a:effectLst/>
          </c:spPr>
          <c:invertIfNegative val="0"/>
          <c:dLbls>
            <c:dLbl>
              <c:idx val="0"/>
              <c:layout>
                <c:manualLayout>
                  <c:x val="0"/>
                  <c:y val="1.3613156955412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CD3-4CAB-A082-6CF61623D5DC}"/>
                </c:ext>
              </c:extLst>
            </c:dLbl>
            <c:dLbl>
              <c:idx val="1"/>
              <c:layout>
                <c:manualLayout>
                  <c:x val="-1.5207850603823517E-3"/>
                  <c:y val="9.07543797027472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CD3-4CAB-A082-6CF61623D5DC}"/>
                </c:ext>
              </c:extLst>
            </c:dLbl>
            <c:dLbl>
              <c:idx val="4"/>
              <c:layout>
                <c:manualLayout>
                  <c:x val="3.04157012076470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CD3-4CAB-A082-6CF61623D5DC}"/>
                </c:ext>
              </c:extLst>
            </c:dLbl>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c:v>
                </c:pt>
                <c:pt idx="1">
                  <c:v>2</c:v>
                </c:pt>
                <c:pt idx="2">
                  <c:v>3</c:v>
                </c:pt>
                <c:pt idx="3">
                  <c:v>4</c:v>
                </c:pt>
                <c:pt idx="4">
                  <c:v>5</c:v>
                </c:pt>
              </c:numCache>
            </c:numRef>
          </c:cat>
          <c:val>
            <c:numRef>
              <c:f>Sheet1!$D$2:$D$6</c:f>
              <c:numCache>
                <c:formatCode>General</c:formatCode>
                <c:ptCount val="5"/>
                <c:pt idx="0">
                  <c:v>46.2</c:v>
                </c:pt>
                <c:pt idx="1">
                  <c:v>53.8</c:v>
                </c:pt>
                <c:pt idx="2">
                  <c:v>58.8</c:v>
                </c:pt>
                <c:pt idx="3">
                  <c:v>61.4</c:v>
                </c:pt>
                <c:pt idx="4">
                  <c:v>71.5</c:v>
                </c:pt>
              </c:numCache>
            </c:numRef>
          </c:val>
          <c:extLst>
            <c:ext xmlns:c16="http://schemas.microsoft.com/office/drawing/2014/chart" uri="{C3380CC4-5D6E-409C-BE32-E72D297353CC}">
              <c16:uniqueId val="{0000000F-4CD3-4CAB-A082-6CF61623D5DC}"/>
            </c:ext>
          </c:extLst>
        </c:ser>
        <c:ser>
          <c:idx val="3"/>
          <c:order val="3"/>
          <c:tx>
            <c:strRef>
              <c:f>Sheet1!$E$1</c:f>
              <c:strCache>
                <c:ptCount val="1"/>
                <c:pt idx="0">
                  <c:v>Physical HRQL</c:v>
                </c:pt>
              </c:strCache>
            </c:strRef>
          </c:tx>
          <c:spPr>
            <a:solidFill>
              <a:schemeClr val="bg1">
                <a:lumMod val="65000"/>
              </a:schemeClr>
            </a:solidFill>
            <a:effectLst/>
          </c:spPr>
          <c:invertIfNegative val="0"/>
          <c:dLbls>
            <c:dLbl>
              <c:idx val="0"/>
              <c:layout>
                <c:manualLayout>
                  <c:x val="2.7936351706036745E-3"/>
                  <c:y val="-9.21039869985002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CD3-4CAB-A082-6CF61623D5DC}"/>
                </c:ext>
              </c:extLst>
            </c:dLbl>
            <c:dLbl>
              <c:idx val="1"/>
              <c:layout>
                <c:manualLayout>
                  <c:x val="3.0415701207647033E-3"/>
                  <c:y val="-2.7226313910824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CD3-4CAB-A082-6CF61623D5DC}"/>
                </c:ext>
              </c:extLst>
            </c:dLbl>
            <c:dLbl>
              <c:idx val="3"/>
              <c:layout>
                <c:manualLayout>
                  <c:x val="4.5623551811470554E-3"/>
                  <c:y val="-4.53771898513736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CD3-4CAB-A082-6CF61623D5DC}"/>
                </c:ext>
              </c:extLst>
            </c:dLbl>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c:v>
                </c:pt>
                <c:pt idx="1">
                  <c:v>2</c:v>
                </c:pt>
                <c:pt idx="2">
                  <c:v>3</c:v>
                </c:pt>
                <c:pt idx="3">
                  <c:v>4</c:v>
                </c:pt>
                <c:pt idx="4">
                  <c:v>5</c:v>
                </c:pt>
              </c:numCache>
            </c:numRef>
          </c:cat>
          <c:val>
            <c:numRef>
              <c:f>Sheet1!$E$2:$E$6</c:f>
              <c:numCache>
                <c:formatCode>General</c:formatCode>
                <c:ptCount val="5"/>
                <c:pt idx="0">
                  <c:v>20.2</c:v>
                </c:pt>
                <c:pt idx="1">
                  <c:v>27.8</c:v>
                </c:pt>
                <c:pt idx="2">
                  <c:v>32</c:v>
                </c:pt>
                <c:pt idx="3">
                  <c:v>37.4</c:v>
                </c:pt>
                <c:pt idx="4">
                  <c:v>42</c:v>
                </c:pt>
              </c:numCache>
            </c:numRef>
          </c:val>
          <c:extLst>
            <c:ext xmlns:c16="http://schemas.microsoft.com/office/drawing/2014/chart" uri="{C3380CC4-5D6E-409C-BE32-E72D297353CC}">
              <c16:uniqueId val="{00000013-4CD3-4CAB-A082-6CF61623D5DC}"/>
            </c:ext>
          </c:extLst>
        </c:ser>
        <c:ser>
          <c:idx val="4"/>
          <c:order val="4"/>
          <c:tx>
            <c:strRef>
              <c:f>Sheet1!$F$1</c:f>
              <c:strCache>
                <c:ptCount val="1"/>
                <c:pt idx="0">
                  <c:v>Mental HRQL</c:v>
                </c:pt>
              </c:strCache>
            </c:strRef>
          </c:tx>
          <c:spPr>
            <a:solidFill>
              <a:schemeClr val="accent2">
                <a:lumMod val="40000"/>
                <a:lumOff val="60000"/>
              </a:schemeClr>
            </a:solidFill>
            <a:effectLst/>
          </c:spPr>
          <c:invertIfNegative val="0"/>
          <c:dLbls>
            <c:dLbl>
              <c:idx val="0"/>
              <c:layout>
                <c:manualLayout>
                  <c:x val="0"/>
                  <c:y val="-7.83888196557187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CD3-4CAB-A082-6CF61623D5DC}"/>
                </c:ext>
              </c:extLst>
            </c:dLbl>
            <c:dLbl>
              <c:idx val="1"/>
              <c:layout>
                <c:manualLayout>
                  <c:x val="1.0645495422676461E-2"/>
                  <c:y val="-4.53771898513736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CD3-4CAB-A082-6CF61623D5DC}"/>
                </c:ext>
              </c:extLst>
            </c:dLbl>
            <c:dLbl>
              <c:idx val="2"/>
              <c:layout>
                <c:manualLayout>
                  <c:x val="0"/>
                  <c:y val="9.07543797027472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CD3-4CAB-A082-6CF61623D5DC}"/>
                </c:ext>
              </c:extLst>
            </c:dLbl>
            <c:dLbl>
              <c:idx val="3"/>
              <c:layout>
                <c:manualLayout>
                  <c:x val="1.21662804830588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CD3-4CAB-A082-6CF61623D5DC}"/>
                </c:ext>
              </c:extLst>
            </c:dLbl>
            <c:dLbl>
              <c:idx val="4"/>
              <c:layout>
                <c:manualLayout>
                  <c:x val="4.562355181147055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CD3-4CAB-A082-6CF61623D5DC}"/>
                </c:ext>
              </c:extLst>
            </c:dLbl>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c:v>
                </c:pt>
                <c:pt idx="1">
                  <c:v>2</c:v>
                </c:pt>
                <c:pt idx="2">
                  <c:v>3</c:v>
                </c:pt>
                <c:pt idx="3">
                  <c:v>4</c:v>
                </c:pt>
                <c:pt idx="4">
                  <c:v>5</c:v>
                </c:pt>
              </c:numCache>
            </c:numRef>
          </c:cat>
          <c:val>
            <c:numRef>
              <c:f>Sheet1!$F$2:$F$6</c:f>
              <c:numCache>
                <c:formatCode>General</c:formatCode>
                <c:ptCount val="5"/>
                <c:pt idx="0">
                  <c:v>27.7</c:v>
                </c:pt>
                <c:pt idx="1">
                  <c:v>29.9</c:v>
                </c:pt>
                <c:pt idx="2">
                  <c:v>35.6</c:v>
                </c:pt>
                <c:pt idx="3">
                  <c:v>37.9</c:v>
                </c:pt>
                <c:pt idx="4">
                  <c:v>32.799999999999997</c:v>
                </c:pt>
              </c:numCache>
            </c:numRef>
          </c:val>
          <c:extLst>
            <c:ext xmlns:c16="http://schemas.microsoft.com/office/drawing/2014/chart" uri="{C3380CC4-5D6E-409C-BE32-E72D297353CC}">
              <c16:uniqueId val="{00000019-4CD3-4CAB-A082-6CF61623D5DC}"/>
            </c:ext>
          </c:extLst>
        </c:ser>
        <c:ser>
          <c:idx val="5"/>
          <c:order val="5"/>
          <c:tx>
            <c:strRef>
              <c:f>Sheet1!$G$1</c:f>
              <c:strCache>
                <c:ptCount val="1"/>
                <c:pt idx="0">
                  <c:v>Satisfaction with Surgery</c:v>
                </c:pt>
              </c:strCache>
            </c:strRef>
          </c:tx>
          <c:spPr>
            <a:solidFill>
              <a:schemeClr val="accent2"/>
            </a:solidFill>
            <a:effectLst/>
          </c:spPr>
          <c:invertIfNegative val="0"/>
          <c:dLbls>
            <c:dLbl>
              <c:idx val="0"/>
              <c:layout>
                <c:manualLayout>
                  <c:x val="6.0831402415294066E-3"/>
                  <c:y val="8.31905537031430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CD3-4CAB-A082-6CF61623D5DC}"/>
                </c:ext>
              </c:extLst>
            </c:dLbl>
            <c:dLbl>
              <c:idx val="1"/>
              <c:layout>
                <c:manualLayout>
                  <c:x val="4.5623551811470554E-3"/>
                  <c:y val="8.31905537031430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CD3-4CAB-A082-6CF61623D5DC}"/>
                </c:ext>
              </c:extLst>
            </c:dLbl>
            <c:dLbl>
              <c:idx val="2"/>
              <c:layout>
                <c:manualLayout>
                  <c:x val="9.1247103622941108E-3"/>
                  <c:y val="-8.31905537031430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CD3-4CAB-A082-6CF61623D5DC}"/>
                </c:ext>
              </c:extLst>
            </c:dLbl>
            <c:dLbl>
              <c:idx val="3"/>
              <c:layout>
                <c:manualLayout>
                  <c:x val="7.6039253019117587E-3"/>
                  <c:y val="-8.319055370314300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CD3-4CAB-A082-6CF61623D5DC}"/>
                </c:ext>
              </c:extLst>
            </c:dLbl>
            <c:dLbl>
              <c:idx val="4"/>
              <c:layout>
                <c:manualLayout>
                  <c:x val="5.9655629761182927E-3"/>
                  <c:y val="-3.91974960018615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CD3-4CAB-A082-6CF61623D5DC}"/>
                </c:ext>
              </c:extLst>
            </c:dLbl>
            <c:spPr>
              <a:ln>
                <a:noFill/>
              </a:ln>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c:v>
                </c:pt>
                <c:pt idx="1">
                  <c:v>2</c:v>
                </c:pt>
                <c:pt idx="2">
                  <c:v>3</c:v>
                </c:pt>
                <c:pt idx="3">
                  <c:v>4</c:v>
                </c:pt>
                <c:pt idx="4">
                  <c:v>5</c:v>
                </c:pt>
              </c:numCache>
            </c:numRef>
          </c:cat>
          <c:val>
            <c:numRef>
              <c:f>Sheet1!$G$2:$G$6</c:f>
              <c:numCache>
                <c:formatCode>General</c:formatCode>
                <c:ptCount val="5"/>
                <c:pt idx="0">
                  <c:v>12.4</c:v>
                </c:pt>
                <c:pt idx="1">
                  <c:v>13.5</c:v>
                </c:pt>
                <c:pt idx="2">
                  <c:v>21.6</c:v>
                </c:pt>
                <c:pt idx="3">
                  <c:v>22.2</c:v>
                </c:pt>
                <c:pt idx="4">
                  <c:v>27.6</c:v>
                </c:pt>
              </c:numCache>
            </c:numRef>
          </c:val>
          <c:extLst>
            <c:ext xmlns:c16="http://schemas.microsoft.com/office/drawing/2014/chart" uri="{C3380CC4-5D6E-409C-BE32-E72D297353CC}">
              <c16:uniqueId val="{0000001F-4CD3-4CAB-A082-6CF61623D5DC}"/>
            </c:ext>
          </c:extLst>
        </c:ser>
        <c:dLbls>
          <c:showLegendKey val="0"/>
          <c:showVal val="0"/>
          <c:showCatName val="0"/>
          <c:showSerName val="0"/>
          <c:showPercent val="0"/>
          <c:showBubbleSize val="0"/>
        </c:dLbls>
        <c:gapWidth val="150"/>
        <c:axId val="169790464"/>
        <c:axId val="169890944"/>
      </c:barChart>
      <c:catAx>
        <c:axId val="169790464"/>
        <c:scaling>
          <c:orientation val="minMax"/>
        </c:scaling>
        <c:delete val="0"/>
        <c:axPos val="b"/>
        <c:title>
          <c:tx>
            <c:rich>
              <a:bodyPr/>
              <a:lstStyle/>
              <a:p>
                <a:pPr>
                  <a:defRPr sz="1400" b="0">
                    <a:solidFill>
                      <a:schemeClr val="tx1"/>
                    </a:solidFill>
                  </a:defRPr>
                </a:pPr>
                <a:r>
                  <a:rPr lang="en-US" sz="1400" b="0">
                    <a:solidFill>
                      <a:schemeClr val="tx1"/>
                    </a:solidFill>
                  </a:rPr>
                  <a:t>Years</a:t>
                </a:r>
                <a:r>
                  <a:rPr lang="en-US" sz="1400" b="0" baseline="0">
                    <a:solidFill>
                      <a:schemeClr val="tx1"/>
                    </a:solidFill>
                  </a:rPr>
                  <a:t> Since Nadir</a:t>
                </a:r>
                <a:endParaRPr lang="en-US" sz="1400" b="0">
                  <a:solidFill>
                    <a:schemeClr val="tx1"/>
                  </a:solidFill>
                </a:endParaRPr>
              </a:p>
            </c:rich>
          </c:tx>
          <c:layout>
            <c:manualLayout>
              <c:xMode val="edge"/>
              <c:yMode val="edge"/>
              <c:x val="0.40256138624119353"/>
              <c:y val="0.91847975413628857"/>
            </c:manualLayout>
          </c:layout>
          <c:overlay val="0"/>
        </c:title>
        <c:numFmt formatCode="General" sourceLinked="1"/>
        <c:majorTickMark val="out"/>
        <c:minorTickMark val="none"/>
        <c:tickLblPos val="nextTo"/>
        <c:spPr>
          <a:ln>
            <a:solidFill>
              <a:schemeClr val="tx1"/>
            </a:solidFill>
          </a:ln>
        </c:spPr>
        <c:txPr>
          <a:bodyPr/>
          <a:lstStyle/>
          <a:p>
            <a:pPr>
              <a:defRPr sz="1100">
                <a:solidFill>
                  <a:schemeClr val="tx1"/>
                </a:solidFill>
              </a:defRPr>
            </a:pPr>
            <a:endParaRPr lang="en-US"/>
          </a:p>
        </c:txPr>
        <c:crossAx val="169890944"/>
        <c:crosses val="autoZero"/>
        <c:auto val="1"/>
        <c:lblAlgn val="ctr"/>
        <c:lblOffset val="100"/>
        <c:noMultiLvlLbl val="0"/>
      </c:catAx>
      <c:valAx>
        <c:axId val="169890944"/>
        <c:scaling>
          <c:orientation val="minMax"/>
        </c:scaling>
        <c:delete val="0"/>
        <c:axPos val="l"/>
        <c:title>
          <c:tx>
            <c:rich>
              <a:bodyPr rot="-5400000" vert="horz"/>
              <a:lstStyle/>
              <a:p>
                <a:pPr>
                  <a:defRPr sz="1400" b="0">
                    <a:solidFill>
                      <a:schemeClr val="tx1"/>
                    </a:solidFill>
                  </a:defRPr>
                </a:pPr>
                <a:r>
                  <a:rPr lang="en-US" sz="1400" b="0">
                    <a:solidFill>
                      <a:schemeClr val="tx1"/>
                    </a:solidFill>
                  </a:rPr>
                  <a:t>% patients with declines in health</a:t>
                </a:r>
              </a:p>
            </c:rich>
          </c:tx>
          <c:layout>
            <c:manualLayout>
              <c:xMode val="edge"/>
              <c:yMode val="edge"/>
              <c:x val="9.8957038264953744E-3"/>
              <c:y val="0.13447413576993397"/>
            </c:manualLayout>
          </c:layout>
          <c:overlay val="0"/>
        </c:title>
        <c:numFmt formatCode="General" sourceLinked="1"/>
        <c:majorTickMark val="out"/>
        <c:minorTickMark val="none"/>
        <c:tickLblPos val="nextTo"/>
        <c:spPr>
          <a:ln>
            <a:solidFill>
              <a:schemeClr val="tx1"/>
            </a:solidFill>
          </a:ln>
        </c:spPr>
        <c:txPr>
          <a:bodyPr/>
          <a:lstStyle/>
          <a:p>
            <a:pPr>
              <a:defRPr sz="1100">
                <a:solidFill>
                  <a:schemeClr val="tx1"/>
                </a:solidFill>
              </a:defRPr>
            </a:pPr>
            <a:endParaRPr lang="en-US"/>
          </a:p>
        </c:txPr>
        <c:crossAx val="169790464"/>
        <c:crosses val="autoZero"/>
        <c:crossBetween val="between"/>
      </c:valAx>
      <c:spPr>
        <a:noFill/>
        <a:ln w="25400">
          <a:noFill/>
        </a:ln>
      </c:spPr>
    </c:plotArea>
    <c:legend>
      <c:legendPos val="r"/>
      <c:layout>
        <c:manualLayout>
          <c:xMode val="edge"/>
          <c:yMode val="edge"/>
          <c:x val="0.86958274208323594"/>
          <c:y val="5.1256720915433297E-2"/>
          <c:w val="0.12129254755446985"/>
          <c:h val="0.70250227019314526"/>
        </c:manualLayout>
      </c:layout>
      <c:overlay val="0"/>
      <c:txPr>
        <a:bodyPr/>
        <a:lstStyle/>
        <a:p>
          <a:pPr>
            <a:defRPr sz="1200">
              <a:solidFill>
                <a:schemeClr val="tx1"/>
              </a:solidFill>
              <a:latin typeface="+mn-lt"/>
            </a:defRPr>
          </a:pPr>
          <a:endParaRPr lang="en-US"/>
        </a:p>
      </c:txPr>
    </c:legend>
    <c:plotVisOnly val="1"/>
    <c:dispBlanksAs val="gap"/>
    <c:showDLblsOverMax val="0"/>
  </c:chart>
  <c:txPr>
    <a:bodyPr/>
    <a:lstStyle/>
    <a:p>
      <a:pPr>
        <a:defRPr sz="9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9F5FEFD-ABA8-4E18-BBF0-FAF2BA66145C}" type="datetimeFigureOut">
              <a:rPr lang="en-US" smtClean="0"/>
              <a:pPr/>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BF2A6A5E-82F2-465D-85DE-63AA9FA4A8BC}" type="slidenum">
              <a:rPr lang="en-US" smtClean="0"/>
              <a:pPr/>
              <a:t>‹#›</a:t>
            </a:fld>
            <a:endParaRPr lang="en-US"/>
          </a:p>
        </p:txBody>
      </p:sp>
    </p:spTree>
    <p:extLst>
      <p:ext uri="{BB962C8B-B14F-4D97-AF65-F5344CB8AC3E}">
        <p14:creationId xmlns:p14="http://schemas.microsoft.com/office/powerpoint/2010/main" val="137373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511978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6746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b (Slides 7; Bariatric surgery can improve type 2 diabetes)</a:t>
            </a:r>
          </a:p>
          <a:p>
            <a:pPr marL="228600" indent="-228600">
              <a:buAutoNum type="arabicPeriod"/>
            </a:pPr>
            <a:r>
              <a:rPr lang="en-US" b="0" dirty="0"/>
              <a:t>a</a:t>
            </a:r>
          </a:p>
          <a:p>
            <a:pPr marL="228600" indent="-228600">
              <a:buAutoNum type="arabicPeriod"/>
            </a:pPr>
            <a:r>
              <a:rPr lang="en-US" dirty="0"/>
              <a:t>d (Slide 5; Known potential mechanisms include delayed gastric emptying and reduction of small bowel length)</a:t>
            </a:r>
          </a:p>
          <a:p>
            <a:pPr marL="228600" indent="-228600">
              <a:buAutoNum type="arabicPeriod"/>
            </a:pPr>
            <a:r>
              <a:rPr lang="en-US" dirty="0"/>
              <a:t>a (Slide 9; End-stage lung disease in the only contraindication in the list)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3A4A-438B-4C02-AD11-AE32F1D429DA}"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92837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indent="-228600">
              <a:buFont typeface="+mj-lt"/>
              <a:buAutoNum type="arabicPeriod" startAt="5"/>
            </a:pPr>
            <a:r>
              <a:rPr lang="en-US"/>
              <a:t>c (Slides 16; Intussusception monitoring is part of post-operative management)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3A4A-438B-4C02-AD11-AE32F1D429DA}"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20826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21329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42573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39933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49126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32641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15000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08523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D5808-2A7E-4132-B9C2-AFAF006D8BEE}"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993190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138324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3497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08435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8881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518354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3390758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25 March 2024</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3978429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4B38-85D3-4C05-8F67-0AF9FC53D1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101F453-45EA-465B-830F-ADFFBB40D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899A09D-1148-46C4-A91B-6E88805C4019}"/>
              </a:ext>
            </a:extLst>
          </p:cNvPr>
          <p:cNvSpPr>
            <a:spLocks noGrp="1"/>
          </p:cNvSpPr>
          <p:nvPr>
            <p:ph type="dt" sz="half" idx="10"/>
          </p:nvPr>
        </p:nvSpPr>
        <p:spPr/>
        <p:txBody>
          <a:bodyPr/>
          <a:lstStyle/>
          <a:p>
            <a:fld id="{C72EC0A4-A3B0-467D-A3A5-9B424CB4AF06}" type="datetimeFigureOut">
              <a:rPr lang="en-CA" smtClean="0"/>
              <a:t>2024-03-25</a:t>
            </a:fld>
            <a:endParaRPr lang="en-CA"/>
          </a:p>
        </p:txBody>
      </p:sp>
      <p:sp>
        <p:nvSpPr>
          <p:cNvPr id="5" name="Footer Placeholder 4">
            <a:extLst>
              <a:ext uri="{FF2B5EF4-FFF2-40B4-BE49-F238E27FC236}">
                <a16:creationId xmlns:a16="http://schemas.microsoft.com/office/drawing/2014/main" id="{C798EE6C-0385-4541-8E4B-7BAAFDF03C4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97E493E-294B-4F32-8931-890C3D341DC3}"/>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2381507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D388-0478-4947-A0D2-17FC88D8979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6765F30-6CD2-4518-ACBD-28A743ECE7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11B1660-15F8-428E-993C-4B1381C2339B}"/>
              </a:ext>
            </a:extLst>
          </p:cNvPr>
          <p:cNvSpPr>
            <a:spLocks noGrp="1"/>
          </p:cNvSpPr>
          <p:nvPr>
            <p:ph type="dt" sz="half" idx="10"/>
          </p:nvPr>
        </p:nvSpPr>
        <p:spPr/>
        <p:txBody>
          <a:bodyPr/>
          <a:lstStyle/>
          <a:p>
            <a:fld id="{C72EC0A4-A3B0-467D-A3A5-9B424CB4AF06}" type="datetimeFigureOut">
              <a:rPr lang="en-CA" smtClean="0"/>
              <a:t>2024-03-25</a:t>
            </a:fld>
            <a:endParaRPr lang="en-CA"/>
          </a:p>
        </p:txBody>
      </p:sp>
      <p:sp>
        <p:nvSpPr>
          <p:cNvPr id="5" name="Footer Placeholder 4">
            <a:extLst>
              <a:ext uri="{FF2B5EF4-FFF2-40B4-BE49-F238E27FC236}">
                <a16:creationId xmlns:a16="http://schemas.microsoft.com/office/drawing/2014/main" id="{B14EB2B2-69F2-435C-8013-7F36323E0A9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703E38-44BB-4049-BB95-7ABA96113AC8}"/>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3749313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AFCD-0322-4D99-9F0B-DBB1A54FBD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C08A5AA-089E-49EA-A866-6C6CFFC4A3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24ED6-B479-46F2-B1A9-C641F84B8A41}"/>
              </a:ext>
            </a:extLst>
          </p:cNvPr>
          <p:cNvSpPr>
            <a:spLocks noGrp="1"/>
          </p:cNvSpPr>
          <p:nvPr>
            <p:ph type="dt" sz="half" idx="10"/>
          </p:nvPr>
        </p:nvSpPr>
        <p:spPr/>
        <p:txBody>
          <a:bodyPr/>
          <a:lstStyle/>
          <a:p>
            <a:fld id="{C72EC0A4-A3B0-467D-A3A5-9B424CB4AF06}" type="datetimeFigureOut">
              <a:rPr lang="en-CA" smtClean="0"/>
              <a:t>2024-03-25</a:t>
            </a:fld>
            <a:endParaRPr lang="en-CA"/>
          </a:p>
        </p:txBody>
      </p:sp>
      <p:sp>
        <p:nvSpPr>
          <p:cNvPr id="5" name="Footer Placeholder 4">
            <a:extLst>
              <a:ext uri="{FF2B5EF4-FFF2-40B4-BE49-F238E27FC236}">
                <a16:creationId xmlns:a16="http://schemas.microsoft.com/office/drawing/2014/main" id="{F4F7645A-1BCA-4134-90FE-1B308AA9C7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7265944-E91A-4C89-A840-F6356323CE9E}"/>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169218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99FC-9655-4C82-97A3-545160642CA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BFFE830-700D-4D0A-8621-1C441EB6E7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1F73C42-2801-4677-98A7-3DBBCE8EBF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A948401-46B9-44FE-B8BB-D6F55A9F8E58}"/>
              </a:ext>
            </a:extLst>
          </p:cNvPr>
          <p:cNvSpPr>
            <a:spLocks noGrp="1"/>
          </p:cNvSpPr>
          <p:nvPr>
            <p:ph type="dt" sz="half" idx="10"/>
          </p:nvPr>
        </p:nvSpPr>
        <p:spPr/>
        <p:txBody>
          <a:bodyPr/>
          <a:lstStyle/>
          <a:p>
            <a:fld id="{C72EC0A4-A3B0-467D-A3A5-9B424CB4AF06}" type="datetimeFigureOut">
              <a:rPr lang="en-CA" smtClean="0"/>
              <a:t>2024-03-25</a:t>
            </a:fld>
            <a:endParaRPr lang="en-CA"/>
          </a:p>
        </p:txBody>
      </p:sp>
      <p:sp>
        <p:nvSpPr>
          <p:cNvPr id="6" name="Footer Placeholder 5">
            <a:extLst>
              <a:ext uri="{FF2B5EF4-FFF2-40B4-BE49-F238E27FC236}">
                <a16:creationId xmlns:a16="http://schemas.microsoft.com/office/drawing/2014/main" id="{126BD93D-C4F4-4CC7-BEB8-9FC364C180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7F76992-47F0-45DE-A184-71C243AF1BB4}"/>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99688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4119687527"/>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2BD2-6C90-4AC8-8322-8C61E5A24D1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C9D66C7-FFE0-4A8A-B2C8-005AC97DA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D7D221-729D-4942-8A39-FA7B76FA4C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38BCDCC-1BA3-46F1-AF4A-51DC17BB6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E5462E-26A4-4887-9806-A9D4E28528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24B3913-9510-4A80-BDAC-DEEF14C5A74B}"/>
              </a:ext>
            </a:extLst>
          </p:cNvPr>
          <p:cNvSpPr>
            <a:spLocks noGrp="1"/>
          </p:cNvSpPr>
          <p:nvPr>
            <p:ph type="dt" sz="half" idx="10"/>
          </p:nvPr>
        </p:nvSpPr>
        <p:spPr/>
        <p:txBody>
          <a:bodyPr/>
          <a:lstStyle/>
          <a:p>
            <a:fld id="{C72EC0A4-A3B0-467D-A3A5-9B424CB4AF06}" type="datetimeFigureOut">
              <a:rPr lang="en-CA" smtClean="0"/>
              <a:t>2024-03-25</a:t>
            </a:fld>
            <a:endParaRPr lang="en-CA"/>
          </a:p>
        </p:txBody>
      </p:sp>
      <p:sp>
        <p:nvSpPr>
          <p:cNvPr id="8" name="Footer Placeholder 7">
            <a:extLst>
              <a:ext uri="{FF2B5EF4-FFF2-40B4-BE49-F238E27FC236}">
                <a16:creationId xmlns:a16="http://schemas.microsoft.com/office/drawing/2014/main" id="{CD6F4AC9-1E54-4F9C-B0DF-BE0A7E8C449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6C69489-250D-40F6-A1D4-EE7B3966F1CB}"/>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2374976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7E88-275C-4B9F-B76B-C6540B2FCC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5877C2-A5E7-42B9-A095-929BB8196DF4}"/>
              </a:ext>
            </a:extLst>
          </p:cNvPr>
          <p:cNvSpPr>
            <a:spLocks noGrp="1"/>
          </p:cNvSpPr>
          <p:nvPr>
            <p:ph type="dt" sz="half" idx="10"/>
          </p:nvPr>
        </p:nvSpPr>
        <p:spPr/>
        <p:txBody>
          <a:bodyPr/>
          <a:lstStyle/>
          <a:p>
            <a:fld id="{C72EC0A4-A3B0-467D-A3A5-9B424CB4AF06}" type="datetimeFigureOut">
              <a:rPr lang="en-CA" smtClean="0"/>
              <a:t>2024-03-25</a:t>
            </a:fld>
            <a:endParaRPr lang="en-CA"/>
          </a:p>
        </p:txBody>
      </p:sp>
      <p:sp>
        <p:nvSpPr>
          <p:cNvPr id="4" name="Footer Placeholder 3">
            <a:extLst>
              <a:ext uri="{FF2B5EF4-FFF2-40B4-BE49-F238E27FC236}">
                <a16:creationId xmlns:a16="http://schemas.microsoft.com/office/drawing/2014/main" id="{C6E25E1B-5220-4555-88D4-EADB7819F52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0306AFC-E8B8-4086-B783-4223775DF857}"/>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2418153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0DFC2C-6ECD-4838-A832-B6E18E8DE6B3}"/>
              </a:ext>
            </a:extLst>
          </p:cNvPr>
          <p:cNvSpPr>
            <a:spLocks noGrp="1"/>
          </p:cNvSpPr>
          <p:nvPr>
            <p:ph type="dt" sz="half" idx="10"/>
          </p:nvPr>
        </p:nvSpPr>
        <p:spPr/>
        <p:txBody>
          <a:bodyPr/>
          <a:lstStyle/>
          <a:p>
            <a:fld id="{C72EC0A4-A3B0-467D-A3A5-9B424CB4AF06}" type="datetimeFigureOut">
              <a:rPr lang="en-CA" smtClean="0"/>
              <a:t>2024-03-25</a:t>
            </a:fld>
            <a:endParaRPr lang="en-CA"/>
          </a:p>
        </p:txBody>
      </p:sp>
      <p:sp>
        <p:nvSpPr>
          <p:cNvPr id="3" name="Footer Placeholder 2">
            <a:extLst>
              <a:ext uri="{FF2B5EF4-FFF2-40B4-BE49-F238E27FC236}">
                <a16:creationId xmlns:a16="http://schemas.microsoft.com/office/drawing/2014/main" id="{B8F8DEC3-C7A5-4B1C-814C-D3BD1617B5D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1BBB5BB-1ADC-4C72-B714-1B303B9E8D36}"/>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3066448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4CDB-E204-4405-85D8-C340F7F20A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43486BD-8DE1-4D05-B952-42B8D35936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6B1FFE0-C86C-461A-9107-776777A8F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240DB2-7014-4CA9-A8C7-73069EDF4BF4}"/>
              </a:ext>
            </a:extLst>
          </p:cNvPr>
          <p:cNvSpPr>
            <a:spLocks noGrp="1"/>
          </p:cNvSpPr>
          <p:nvPr>
            <p:ph type="dt" sz="half" idx="10"/>
          </p:nvPr>
        </p:nvSpPr>
        <p:spPr/>
        <p:txBody>
          <a:bodyPr/>
          <a:lstStyle/>
          <a:p>
            <a:fld id="{C72EC0A4-A3B0-467D-A3A5-9B424CB4AF06}" type="datetimeFigureOut">
              <a:rPr lang="en-CA" smtClean="0"/>
              <a:t>2024-03-25</a:t>
            </a:fld>
            <a:endParaRPr lang="en-CA"/>
          </a:p>
        </p:txBody>
      </p:sp>
      <p:sp>
        <p:nvSpPr>
          <p:cNvPr id="6" name="Footer Placeholder 5">
            <a:extLst>
              <a:ext uri="{FF2B5EF4-FFF2-40B4-BE49-F238E27FC236}">
                <a16:creationId xmlns:a16="http://schemas.microsoft.com/office/drawing/2014/main" id="{51A69F15-C05C-4EF5-B3A2-246410659C0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4FDF0FC-B2E6-4564-B81C-3C22C175C7D6}"/>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613382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158C-0641-4929-8EB8-CA8C55BD2D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EFDC34C-C151-46C3-86BE-EB3C157E5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335A4E1-3352-4082-8EA0-4DFB1A3A8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8F81A-16D9-4A67-A07F-8461BBE6DB38}"/>
              </a:ext>
            </a:extLst>
          </p:cNvPr>
          <p:cNvSpPr>
            <a:spLocks noGrp="1"/>
          </p:cNvSpPr>
          <p:nvPr>
            <p:ph type="dt" sz="half" idx="10"/>
          </p:nvPr>
        </p:nvSpPr>
        <p:spPr/>
        <p:txBody>
          <a:bodyPr/>
          <a:lstStyle/>
          <a:p>
            <a:fld id="{C72EC0A4-A3B0-467D-A3A5-9B424CB4AF06}" type="datetimeFigureOut">
              <a:rPr lang="en-CA" smtClean="0"/>
              <a:t>2024-03-25</a:t>
            </a:fld>
            <a:endParaRPr lang="en-CA"/>
          </a:p>
        </p:txBody>
      </p:sp>
      <p:sp>
        <p:nvSpPr>
          <p:cNvPr id="6" name="Footer Placeholder 5">
            <a:extLst>
              <a:ext uri="{FF2B5EF4-FFF2-40B4-BE49-F238E27FC236}">
                <a16:creationId xmlns:a16="http://schemas.microsoft.com/office/drawing/2014/main" id="{A590ADF5-92E6-4092-923C-731710E8617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EE9B67F-538B-4AC6-B018-1C8BEA4ADCEE}"/>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3150668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96EA-375B-4285-9F0B-E4829BA3E6B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B12582F-FD4A-45BB-973F-E6AEC4D749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EF94FA8-ED31-4527-ABE4-E8E32CEC43B0}"/>
              </a:ext>
            </a:extLst>
          </p:cNvPr>
          <p:cNvSpPr>
            <a:spLocks noGrp="1"/>
          </p:cNvSpPr>
          <p:nvPr>
            <p:ph type="dt" sz="half" idx="10"/>
          </p:nvPr>
        </p:nvSpPr>
        <p:spPr/>
        <p:txBody>
          <a:bodyPr/>
          <a:lstStyle/>
          <a:p>
            <a:fld id="{C72EC0A4-A3B0-467D-A3A5-9B424CB4AF06}" type="datetimeFigureOut">
              <a:rPr lang="en-CA" smtClean="0"/>
              <a:t>2024-03-25</a:t>
            </a:fld>
            <a:endParaRPr lang="en-CA"/>
          </a:p>
        </p:txBody>
      </p:sp>
      <p:sp>
        <p:nvSpPr>
          <p:cNvPr id="5" name="Footer Placeholder 4">
            <a:extLst>
              <a:ext uri="{FF2B5EF4-FFF2-40B4-BE49-F238E27FC236}">
                <a16:creationId xmlns:a16="http://schemas.microsoft.com/office/drawing/2014/main" id="{5DA92BAC-AF4A-4B84-BAAF-E66A217776A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471C304-ADDE-412A-A045-BBB68003070F}"/>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4266720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A22CAC-E1E7-4470-8688-EE7F690318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9F8D672-92D3-40F8-AE80-7D5E2CF87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90EBDED-CFEF-420D-950F-F01A9A52D6D6}"/>
              </a:ext>
            </a:extLst>
          </p:cNvPr>
          <p:cNvSpPr>
            <a:spLocks noGrp="1"/>
          </p:cNvSpPr>
          <p:nvPr>
            <p:ph type="dt" sz="half" idx="10"/>
          </p:nvPr>
        </p:nvSpPr>
        <p:spPr/>
        <p:txBody>
          <a:bodyPr/>
          <a:lstStyle/>
          <a:p>
            <a:fld id="{C72EC0A4-A3B0-467D-A3A5-9B424CB4AF06}" type="datetimeFigureOut">
              <a:rPr lang="en-CA" smtClean="0"/>
              <a:t>2024-03-25</a:t>
            </a:fld>
            <a:endParaRPr lang="en-CA"/>
          </a:p>
        </p:txBody>
      </p:sp>
      <p:sp>
        <p:nvSpPr>
          <p:cNvPr id="5" name="Footer Placeholder 4">
            <a:extLst>
              <a:ext uri="{FF2B5EF4-FFF2-40B4-BE49-F238E27FC236}">
                <a16:creationId xmlns:a16="http://schemas.microsoft.com/office/drawing/2014/main" id="{9378F01B-9F7B-4928-B168-B134024A67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8999526-AF6D-444F-8990-78B5FFF626E5}"/>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333735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687006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25 March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1050" i="1">
                <a:solidFill>
                  <a:schemeClr val="tx2"/>
                </a:solidFill>
              </a:defRPr>
            </a:lvl1pPr>
          </a:lstStyle>
          <a:p>
            <a:pPr lvl="0"/>
            <a:r>
              <a:rPr lang="en-GB"/>
              <a:t>Insert notes</a:t>
            </a:r>
          </a:p>
        </p:txBody>
      </p:sp>
    </p:spTree>
    <p:extLst>
      <p:ext uri="{BB962C8B-B14F-4D97-AF65-F5344CB8AC3E}">
        <p14:creationId xmlns:p14="http://schemas.microsoft.com/office/powerpoint/2010/main" val="1749241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48980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444038863"/>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867172531"/>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938770894"/>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111282964"/>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9081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365442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9210767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1.xml"/><Relationship Id="rId11" Type="http://schemas.openxmlformats.org/officeDocument/2006/relationships/slideLayout" Target="../slideLayouts/slideLayout11.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5.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12.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10.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7.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2.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14.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3.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3105273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52943-1562-46FB-9243-FD8C5BD75A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FD59926-765A-4FB6-A247-6A7435B9A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5DF70F-9DDE-4D4C-BE40-277541F79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EC0A4-A3B0-467D-A3A5-9B424CB4AF06}" type="datetimeFigureOut">
              <a:rPr lang="en-CA" smtClean="0"/>
              <a:t>2024-03-25</a:t>
            </a:fld>
            <a:endParaRPr lang="en-CA"/>
          </a:p>
        </p:txBody>
      </p:sp>
      <p:sp>
        <p:nvSpPr>
          <p:cNvPr id="5" name="Footer Placeholder 4">
            <a:extLst>
              <a:ext uri="{FF2B5EF4-FFF2-40B4-BE49-F238E27FC236}">
                <a16:creationId xmlns:a16="http://schemas.microsoft.com/office/drawing/2014/main" id="{A9ECC4F4-5FFB-43FD-908C-85F1B7A5F1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0D2D2CF-C64E-4D3B-99C1-FA7FF841E9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37AE3-AAEC-41C5-9F59-DDC232BA4D2F}" type="slidenum">
              <a:rPr lang="en-CA" smtClean="0"/>
              <a:t>‹#›</a:t>
            </a:fld>
            <a:endParaRPr lang="en-CA"/>
          </a:p>
        </p:txBody>
      </p:sp>
    </p:spTree>
    <p:extLst>
      <p:ext uri="{BB962C8B-B14F-4D97-AF65-F5344CB8AC3E}">
        <p14:creationId xmlns:p14="http://schemas.microsoft.com/office/powerpoint/2010/main" val="101364636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http://asmbs.org/patients/bariatric-surgery-procedures"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hyperlink" Target="http://asmbs.org/patients/bariatric-surgery-procedures"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hyperlink" Target="https://asmbs.org/resources/endorsed-procedures-and-devices" TargetMode="External"/><Relationship Id="rId2" Type="http://schemas.openxmlformats.org/officeDocument/2006/relationships/hyperlink" Target="http://asmbs.org/patients/bariatric-surgery-procedures" TargetMode="Externa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hyperlink" Target="http://asmbs.org/patients/bariatric-surgery-procedures" TargetMode="External"/><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hyperlink" Target="https://doi.org/10.5772/58920" TargetMode="Externa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s://www.globenewswire.com/news-release/2019/08/20/1904048/0/en/New-Pilot-Clinical-Study-Results-Demonstrate-that-Addition-of-VIVUS-Qsymia-to-Gastric-Sleeve-Surgery-Significantly-Improves-Weight-Loss-Compared-with-Surgery-Alone.html"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hyperlink" Target="https://clinicaltrials.gov/ct2/show/NCT02301416?term=phentermine-topiramate&amp;cond=Obesity&amp;draw=3&amp;rank=1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hyperlink" Target="https://metahealth.sim.edocate.com/M7LgQQLLkr?utm_source=forward&amp;utm_medium=web&amp;utm_id=module10" TargetMode="External"/><Relationship Id="rId2" Type="http://schemas.openxmlformats.org/officeDocument/2006/relationships/image" Target="../media/image30.png"/><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hyperlink" Target="https://asmbs.org/resources/estimate-of-bariatric-surgery-numbers"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7.xm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hyperlink" Target="https://www.ncbi.nlm.nih.gov/books/NBK513285/" TargetMode="Externa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C42851-1D94-4E77-BA14-55546654B284}"/>
              </a:ext>
            </a:extLst>
          </p:cNvPr>
          <p:cNvSpPr txBox="1">
            <a:spLocks/>
          </p:cNvSpPr>
          <p:nvPr/>
        </p:nvSpPr>
        <p:spPr>
          <a:xfrm>
            <a:off x="1112169" y="1145373"/>
            <a:ext cx="7156223" cy="3993516"/>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8800" b="1" i="0" u="none" strike="noStrike" kern="1200" cap="none" spc="0" normalizeH="0" baseline="0" noProof="0" dirty="0">
                <a:ln>
                  <a:noFill/>
                </a:ln>
                <a:solidFill>
                  <a:srgbClr val="263C50"/>
                </a:solidFill>
                <a:effectLst/>
                <a:uLnTx/>
                <a:uFillTx/>
                <a:latin typeface="Arial Nova Light"/>
                <a:ea typeface="+mn-ea"/>
                <a:cs typeface="+mn-cs"/>
              </a:rPr>
              <a:t>Metabolic </a:t>
            </a:r>
          </a:p>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8800" b="1" i="0" u="none" strike="noStrike" kern="1200" cap="none" spc="0" normalizeH="0" baseline="0" noProof="0" dirty="0">
                <a:ln>
                  <a:noFill/>
                </a:ln>
                <a:solidFill>
                  <a:srgbClr val="263C50"/>
                </a:solidFill>
                <a:effectLst/>
                <a:uLnTx/>
                <a:uFillTx/>
                <a:latin typeface="Arial Nova Light"/>
                <a:ea typeface="+mn-ea"/>
                <a:cs typeface="+mn-cs"/>
              </a:rPr>
              <a:t>and Bariatric Surgery​​​</a:t>
            </a:r>
          </a:p>
        </p:txBody>
      </p:sp>
      <p:sp>
        <p:nvSpPr>
          <p:cNvPr id="3" name="Text Placeholder 13">
            <a:extLst>
              <a:ext uri="{FF2B5EF4-FFF2-40B4-BE49-F238E27FC236}">
                <a16:creationId xmlns:a16="http://schemas.microsoft.com/office/drawing/2014/main" id="{66138563-463C-4534-BA45-77765221B75F}"/>
              </a:ext>
            </a:extLst>
          </p:cNvPr>
          <p:cNvSpPr txBox="1">
            <a:spLocks/>
          </p:cNvSpPr>
          <p:nvPr/>
        </p:nvSpPr>
        <p:spPr>
          <a:xfrm>
            <a:off x="1221066" y="5257962"/>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10</a:t>
            </a:r>
          </a:p>
        </p:txBody>
      </p:sp>
    </p:spTree>
    <p:extLst>
      <p:ext uri="{BB962C8B-B14F-4D97-AF65-F5344CB8AC3E}">
        <p14:creationId xmlns:p14="http://schemas.microsoft.com/office/powerpoint/2010/main" val="19323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529039E-7809-4CDA-9D44-672E54AD7BB2}"/>
              </a:ext>
            </a:extLst>
          </p:cNvPr>
          <p:cNvSpPr/>
          <p:nvPr/>
        </p:nvSpPr>
        <p:spPr>
          <a:xfrm>
            <a:off x="648000" y="2136140"/>
            <a:ext cx="11153725" cy="24499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019F804-9233-4148-89F9-2C416EC11363}"/>
              </a:ext>
            </a:extLst>
          </p:cNvPr>
          <p:cNvSpPr>
            <a:spLocks noGrp="1"/>
          </p:cNvSpPr>
          <p:nvPr>
            <p:ph type="title"/>
          </p:nvPr>
        </p:nvSpPr>
        <p:spPr/>
        <p:txBody>
          <a:bodyPr/>
          <a:lstStyle/>
          <a:p>
            <a:r>
              <a:rPr lang="en-CA"/>
              <a:t>Pre-operative management  </a:t>
            </a:r>
          </a:p>
        </p:txBody>
      </p:sp>
      <p:sp>
        <p:nvSpPr>
          <p:cNvPr id="3" name="Text Placeholder 2">
            <a:extLst>
              <a:ext uri="{FF2B5EF4-FFF2-40B4-BE49-F238E27FC236}">
                <a16:creationId xmlns:a16="http://schemas.microsoft.com/office/drawing/2014/main" id="{B84A28BD-681D-428F-B44F-780D860CEDAE}"/>
              </a:ext>
            </a:extLst>
          </p:cNvPr>
          <p:cNvSpPr>
            <a:spLocks noGrp="1"/>
          </p:cNvSpPr>
          <p:nvPr>
            <p:ph type="body" sz="quarter" idx="13"/>
          </p:nvPr>
        </p:nvSpPr>
        <p:spPr/>
        <p:txBody>
          <a:bodyPr/>
          <a:lstStyle/>
          <a:p>
            <a:r>
              <a:rPr lang="en-CA" sz="1000" b="0" i="0">
                <a:effectLst/>
              </a:rPr>
              <a:t>1. Stenberg E et al. World J Surg. 2022;46:729</a:t>
            </a:r>
            <a:r>
              <a:rPr lang="en-GB" sz="1000" i="0"/>
              <a:t>–</a:t>
            </a:r>
            <a:r>
              <a:rPr lang="en-CA" sz="1000" b="0" i="0">
                <a:effectLst/>
              </a:rPr>
              <a:t>751; 2. </a:t>
            </a:r>
            <a:r>
              <a:rPr lang="en-CA" sz="1000" b="0" i="0" err="1">
                <a:effectLst/>
              </a:rPr>
              <a:t>Gudzune</a:t>
            </a:r>
            <a:r>
              <a:rPr lang="en-CA" sz="1000" b="0" i="0">
                <a:effectLst/>
              </a:rPr>
              <a:t> KA et al. </a:t>
            </a:r>
            <a:r>
              <a:rPr lang="en-CA" sz="1000" b="0" i="0" err="1">
                <a:effectLst/>
              </a:rPr>
              <a:t>Obes</a:t>
            </a:r>
            <a:r>
              <a:rPr lang="en-CA" sz="1000" b="0" i="0">
                <a:effectLst/>
              </a:rPr>
              <a:t> Surg. 2013;23:1581</a:t>
            </a:r>
            <a:r>
              <a:rPr lang="en-GB" sz="1000" i="0"/>
              <a:t>–</a:t>
            </a:r>
            <a:r>
              <a:rPr lang="en-CA" sz="1000" b="0" i="0">
                <a:effectLst/>
              </a:rPr>
              <a:t>1589.</a:t>
            </a:r>
            <a:endParaRPr lang="en-CA" sz="1000"/>
          </a:p>
        </p:txBody>
      </p:sp>
      <p:grpSp>
        <p:nvGrpSpPr>
          <p:cNvPr id="24" name="Group 23">
            <a:extLst>
              <a:ext uri="{FF2B5EF4-FFF2-40B4-BE49-F238E27FC236}">
                <a16:creationId xmlns:a16="http://schemas.microsoft.com/office/drawing/2014/main" id="{895E2256-DE4A-445D-8AE2-BB6DDD1B8BBF}"/>
              </a:ext>
            </a:extLst>
          </p:cNvPr>
          <p:cNvGrpSpPr/>
          <p:nvPr/>
        </p:nvGrpSpPr>
        <p:grpSpPr>
          <a:xfrm>
            <a:off x="738763" y="2372396"/>
            <a:ext cx="11143109" cy="2006062"/>
            <a:chOff x="609899" y="2479102"/>
            <a:chExt cx="11143109" cy="2006062"/>
          </a:xfrm>
        </p:grpSpPr>
        <p:grpSp>
          <p:nvGrpSpPr>
            <p:cNvPr id="22" name="Group 21">
              <a:extLst>
                <a:ext uri="{FF2B5EF4-FFF2-40B4-BE49-F238E27FC236}">
                  <a16:creationId xmlns:a16="http://schemas.microsoft.com/office/drawing/2014/main" id="{12D9A9C4-5A87-4E9B-8407-FA9EB82C7DA2}"/>
                </a:ext>
              </a:extLst>
            </p:cNvPr>
            <p:cNvGrpSpPr/>
            <p:nvPr/>
          </p:nvGrpSpPr>
          <p:grpSpPr>
            <a:xfrm>
              <a:off x="7169156" y="2479102"/>
              <a:ext cx="4583852" cy="1411563"/>
              <a:chOff x="7227031" y="2479102"/>
              <a:chExt cx="4583852" cy="1411563"/>
            </a:xfrm>
          </p:grpSpPr>
          <p:sp>
            <p:nvSpPr>
              <p:cNvPr id="10" name="TextBox 9">
                <a:extLst>
                  <a:ext uri="{FF2B5EF4-FFF2-40B4-BE49-F238E27FC236}">
                    <a16:creationId xmlns:a16="http://schemas.microsoft.com/office/drawing/2014/main" id="{74B2C883-801D-4224-BAA3-54E119C47BC9}"/>
                  </a:ext>
                </a:extLst>
              </p:cNvPr>
              <p:cNvSpPr txBox="1"/>
              <p:nvPr/>
            </p:nvSpPr>
            <p:spPr>
              <a:xfrm>
                <a:off x="7227032" y="2479102"/>
                <a:ext cx="45838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a:ea typeface="+mn-ea"/>
                    <a:cs typeface="+mn-cs"/>
                  </a:rPr>
                  <a:t>Consideration of risks for deep vein  thrombosis/venous thromboembolism</a:t>
                </a:r>
                <a:r>
                  <a:rPr kumimoji="0" lang="en-CA" sz="1800" b="1" i="0" u="none" strike="noStrike" kern="1200" cap="none" spc="0" normalizeH="0" baseline="30000" noProof="0">
                    <a:ln>
                      <a:noFill/>
                    </a:ln>
                    <a:solidFill>
                      <a:prstClr val="black"/>
                    </a:solidFill>
                    <a:effectLst/>
                    <a:uLnTx/>
                    <a:uFillTx/>
                    <a:latin typeface="Arial" panose="020B0604020202020204"/>
                    <a:ea typeface="+mn-ea"/>
                    <a:cs typeface="+mn-cs"/>
                  </a:rPr>
                  <a:t>1</a:t>
                </a:r>
                <a:r>
                  <a:rPr kumimoji="0" lang="en-CA" sz="1800" b="1" i="0" u="none" strike="noStrike" kern="1200" cap="none" spc="0" normalizeH="0" baseline="0" noProof="0">
                    <a:ln>
                      <a:noFill/>
                    </a:ln>
                    <a:solidFill>
                      <a:prstClr val="black"/>
                    </a:solidFill>
                    <a:effectLst/>
                    <a:uLnTx/>
                    <a:uFillTx/>
                    <a:latin typeface="Arial" panose="020B0604020202020204"/>
                    <a:ea typeface="+mn-ea"/>
                    <a:cs typeface="+mn-cs"/>
                  </a:rPr>
                  <a:t> </a:t>
                </a:r>
              </a:p>
            </p:txBody>
          </p:sp>
          <p:sp>
            <p:nvSpPr>
              <p:cNvPr id="12" name="TextBox 11">
                <a:extLst>
                  <a:ext uri="{FF2B5EF4-FFF2-40B4-BE49-F238E27FC236}">
                    <a16:creationId xmlns:a16="http://schemas.microsoft.com/office/drawing/2014/main" id="{C92E67E1-DE2E-4A6B-9B98-9DDEAF383571}"/>
                  </a:ext>
                </a:extLst>
              </p:cNvPr>
              <p:cNvSpPr txBox="1"/>
              <p:nvPr/>
            </p:nvSpPr>
            <p:spPr>
              <a:xfrm>
                <a:off x="7227031" y="3244334"/>
                <a:ext cx="41697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a:ea typeface="+mn-ea"/>
                    <a:cs typeface="+mn-cs"/>
                  </a:rPr>
                  <a:t>Micronutrient deficiencies</a:t>
                </a:r>
                <a:r>
                  <a:rPr kumimoji="0" lang="en-CA" sz="1800" b="1" i="0" u="none" strike="noStrike" kern="1200" cap="none" spc="0" normalizeH="0" baseline="30000" noProof="0">
                    <a:ln>
                      <a:noFill/>
                    </a:ln>
                    <a:solidFill>
                      <a:prstClr val="black"/>
                    </a:solidFill>
                    <a:effectLst/>
                    <a:uLnTx/>
                    <a:uFillTx/>
                    <a:latin typeface="Arial" panose="020B0604020202020204"/>
                    <a:ea typeface="+mn-ea"/>
                    <a:cs typeface="+mn-cs"/>
                  </a:rPr>
                  <a:t>1,2</a:t>
                </a:r>
                <a:endParaRPr kumimoji="0" lang="en-CA" sz="18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 Common micronutrients to monitor</a:t>
                </a:r>
                <a:r>
                  <a:rPr kumimoji="0" lang="en-CA" sz="1800" b="0" i="0" u="none" strike="noStrike" kern="1200" cap="none" spc="0" normalizeH="0" baseline="30000" noProof="0">
                    <a:ln>
                      <a:noFill/>
                    </a:ln>
                    <a:solidFill>
                      <a:prstClr val="black"/>
                    </a:solidFill>
                    <a:effectLst/>
                    <a:uLnTx/>
                    <a:uFillTx/>
                    <a:latin typeface="Arial" panose="020B0604020202020204"/>
                    <a:ea typeface="+mn-ea"/>
                    <a:cs typeface="+mn-cs"/>
                  </a:rPr>
                  <a:t>2</a:t>
                </a: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 </a:t>
                </a:r>
              </a:p>
            </p:txBody>
          </p:sp>
        </p:grpSp>
        <p:grpSp>
          <p:nvGrpSpPr>
            <p:cNvPr id="19" name="Group 18">
              <a:extLst>
                <a:ext uri="{FF2B5EF4-FFF2-40B4-BE49-F238E27FC236}">
                  <a16:creationId xmlns:a16="http://schemas.microsoft.com/office/drawing/2014/main" id="{8C2982AE-46F9-49C0-9966-B0894AFB896D}"/>
                </a:ext>
              </a:extLst>
            </p:cNvPr>
            <p:cNvGrpSpPr/>
            <p:nvPr/>
          </p:nvGrpSpPr>
          <p:grpSpPr>
            <a:xfrm>
              <a:off x="5192974" y="2480349"/>
              <a:ext cx="1806053" cy="1897303"/>
              <a:chOff x="3616847" y="2547697"/>
              <a:chExt cx="1806053" cy="1897303"/>
            </a:xfrm>
          </p:grpSpPr>
          <p:sp>
            <p:nvSpPr>
              <p:cNvPr id="18" name="Oval 17">
                <a:extLst>
                  <a:ext uri="{FF2B5EF4-FFF2-40B4-BE49-F238E27FC236}">
                    <a16:creationId xmlns:a16="http://schemas.microsoft.com/office/drawing/2014/main" id="{3D00C36A-2BD4-49BD-902C-F111DDF44E98}"/>
                  </a:ext>
                </a:extLst>
              </p:cNvPr>
              <p:cNvSpPr/>
              <p:nvPr/>
            </p:nvSpPr>
            <p:spPr>
              <a:xfrm>
                <a:off x="3616847" y="2547697"/>
                <a:ext cx="1806053" cy="18973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7" name="Picture 16" descr="A picture containing candelabrum&#10;&#10;Description automatically generated">
                <a:extLst>
                  <a:ext uri="{FF2B5EF4-FFF2-40B4-BE49-F238E27FC236}">
                    <a16:creationId xmlns:a16="http://schemas.microsoft.com/office/drawing/2014/main" id="{32AEF709-3725-4958-9760-67118152B1A5}"/>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64777" y="2832677"/>
                <a:ext cx="1110193" cy="1327342"/>
              </a:xfrm>
              <a:prstGeom prst="rect">
                <a:avLst/>
              </a:prstGeom>
            </p:spPr>
          </p:pic>
        </p:grpSp>
        <p:grpSp>
          <p:nvGrpSpPr>
            <p:cNvPr id="23" name="Group 22">
              <a:extLst>
                <a:ext uri="{FF2B5EF4-FFF2-40B4-BE49-F238E27FC236}">
                  <a16:creationId xmlns:a16="http://schemas.microsoft.com/office/drawing/2014/main" id="{3D650896-6F9C-4DED-B838-A10BFDDB7445}"/>
                </a:ext>
              </a:extLst>
            </p:cNvPr>
            <p:cNvGrpSpPr/>
            <p:nvPr/>
          </p:nvGrpSpPr>
          <p:grpSpPr>
            <a:xfrm>
              <a:off x="609899" y="2479102"/>
              <a:ext cx="4464828" cy="2006062"/>
              <a:chOff x="609899" y="2479102"/>
              <a:chExt cx="4464828" cy="2006062"/>
            </a:xfrm>
          </p:grpSpPr>
          <p:sp>
            <p:nvSpPr>
              <p:cNvPr id="6" name="TextBox 5">
                <a:extLst>
                  <a:ext uri="{FF2B5EF4-FFF2-40B4-BE49-F238E27FC236}">
                    <a16:creationId xmlns:a16="http://schemas.microsoft.com/office/drawing/2014/main" id="{4CAA8DE7-CECA-4B4F-9975-51E908617172}"/>
                  </a:ext>
                </a:extLst>
              </p:cNvPr>
              <p:cNvSpPr txBox="1"/>
              <p:nvPr/>
            </p:nvSpPr>
            <p:spPr>
              <a:xfrm>
                <a:off x="609899" y="2479102"/>
                <a:ext cx="41970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a:ea typeface="+mn-ea"/>
                    <a:cs typeface="+mn-cs"/>
                  </a:rPr>
                  <a:t>Screening for active mental illness</a:t>
                </a:r>
                <a:r>
                  <a:rPr kumimoji="0" lang="en-CA" sz="1800" b="1" i="0" u="none" strike="noStrike" kern="1200" cap="none" spc="0" normalizeH="0" baseline="30000" noProof="0">
                    <a:ln>
                      <a:noFill/>
                    </a:ln>
                    <a:solidFill>
                      <a:prstClr val="black"/>
                    </a:solidFill>
                    <a:effectLst/>
                    <a:uLnTx/>
                    <a:uFillTx/>
                    <a:latin typeface="Arial" panose="020B0604020202020204"/>
                    <a:ea typeface="+mn-ea"/>
                    <a:cs typeface="+mn-cs"/>
                  </a:rPr>
                  <a:t>1</a:t>
                </a:r>
              </a:p>
            </p:txBody>
          </p:sp>
          <p:sp>
            <p:nvSpPr>
              <p:cNvPr id="8" name="TextBox 7">
                <a:extLst>
                  <a:ext uri="{FF2B5EF4-FFF2-40B4-BE49-F238E27FC236}">
                    <a16:creationId xmlns:a16="http://schemas.microsoft.com/office/drawing/2014/main" id="{27047614-A5A4-4DBA-B48B-1CA313A932F5}"/>
                  </a:ext>
                </a:extLst>
              </p:cNvPr>
              <p:cNvSpPr txBox="1"/>
              <p:nvPr/>
            </p:nvSpPr>
            <p:spPr>
              <a:xfrm>
                <a:off x="618615" y="3244334"/>
                <a:ext cx="44561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a:ea typeface="+mn-ea"/>
                    <a:cs typeface="+mn-cs"/>
                  </a:rPr>
                  <a:t>Screening for obstructive sleep apnea</a:t>
                </a:r>
                <a:r>
                  <a:rPr kumimoji="0" lang="en-CA" sz="1800" b="1" i="0" u="none" strike="noStrike" kern="1200" cap="none" spc="0" normalizeH="0" baseline="30000" noProof="0">
                    <a:ln>
                      <a:noFill/>
                    </a:ln>
                    <a:solidFill>
                      <a:prstClr val="black"/>
                    </a:solidFill>
                    <a:effectLst/>
                    <a:uLnTx/>
                    <a:uFillTx/>
                    <a:latin typeface="Arial" panose="020B0604020202020204"/>
                    <a:ea typeface="+mn-ea"/>
                    <a:cs typeface="+mn-cs"/>
                  </a:rPr>
                  <a:t>1</a:t>
                </a:r>
                <a:r>
                  <a:rPr kumimoji="0" lang="en-CA" sz="1800" b="1" i="0" u="none" strike="noStrike" kern="1200" cap="none" spc="0" normalizeH="0" baseline="0" noProof="0">
                    <a:ln>
                      <a:noFill/>
                    </a:ln>
                    <a:solidFill>
                      <a:prstClr val="black"/>
                    </a:solidFill>
                    <a:effectLst/>
                    <a:uLnTx/>
                    <a:uFillTx/>
                    <a:latin typeface="Arial" panose="020B0604020202020204"/>
                    <a:ea typeface="+mn-ea"/>
                    <a:cs typeface="+mn-cs"/>
                  </a:rPr>
                  <a:t> </a:t>
                </a:r>
              </a:p>
            </p:txBody>
          </p:sp>
          <p:sp>
            <p:nvSpPr>
              <p:cNvPr id="20" name="TextBox 19">
                <a:extLst>
                  <a:ext uri="{FF2B5EF4-FFF2-40B4-BE49-F238E27FC236}">
                    <a16:creationId xmlns:a16="http://schemas.microsoft.com/office/drawing/2014/main" id="{B6111B65-3614-4A9B-94D2-12CC077909BB}"/>
                  </a:ext>
                </a:extLst>
              </p:cNvPr>
              <p:cNvSpPr txBox="1"/>
              <p:nvPr/>
            </p:nvSpPr>
            <p:spPr>
              <a:xfrm>
                <a:off x="618615" y="4115832"/>
                <a:ext cx="41970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a:ea typeface="+mn-ea"/>
                    <a:cs typeface="+mn-cs"/>
                  </a:rPr>
                  <a:t>Evaluation for cardiovascular risks</a:t>
                </a:r>
                <a:r>
                  <a:rPr kumimoji="0" lang="en-CA" sz="1800" b="1" i="0" u="none" strike="noStrike" kern="1200" cap="none" spc="0" normalizeH="0" baseline="30000" noProof="0">
                    <a:ln>
                      <a:noFill/>
                    </a:ln>
                    <a:solidFill>
                      <a:prstClr val="black"/>
                    </a:solidFill>
                    <a:effectLst/>
                    <a:uLnTx/>
                    <a:uFillTx/>
                    <a:latin typeface="Arial" panose="020B0604020202020204"/>
                    <a:ea typeface="+mn-ea"/>
                    <a:cs typeface="+mn-cs"/>
                  </a:rPr>
                  <a:t>1</a:t>
                </a:r>
                <a:endParaRPr kumimoji="0" lang="en-CA" sz="18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4" name="TextBox 3">
            <a:extLst>
              <a:ext uri="{FF2B5EF4-FFF2-40B4-BE49-F238E27FC236}">
                <a16:creationId xmlns:a16="http://schemas.microsoft.com/office/drawing/2014/main" id="{7F6BB052-3FDC-2174-A519-148BCF220969}"/>
              </a:ext>
            </a:extLst>
          </p:cNvPr>
          <p:cNvSpPr txBox="1"/>
          <p:nvPr/>
        </p:nvSpPr>
        <p:spPr>
          <a:xfrm>
            <a:off x="7464711" y="3722132"/>
            <a:ext cx="192129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Vitamin D</a:t>
            </a:r>
            <a:endParaRPr kumimoji="0" lang="en-CA"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7B1E6216-A148-1A90-CABD-FCC8CE396D3B}"/>
              </a:ext>
            </a:extLst>
          </p:cNvPr>
          <p:cNvSpPr txBox="1"/>
          <p:nvPr/>
        </p:nvSpPr>
        <p:spPr>
          <a:xfrm>
            <a:off x="7464711" y="4050869"/>
            <a:ext cx="192129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Vitamin B12</a:t>
            </a:r>
            <a:endParaRPr kumimoji="0" lang="en-CA"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7E7165A2-95C0-AB67-5014-4EBE61C28D89}"/>
              </a:ext>
            </a:extLst>
          </p:cNvPr>
          <p:cNvSpPr txBox="1"/>
          <p:nvPr/>
        </p:nvSpPr>
        <p:spPr>
          <a:xfrm>
            <a:off x="9262762" y="3722132"/>
            <a:ext cx="192129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Folate</a:t>
            </a:r>
            <a:endParaRPr kumimoji="0" lang="en-CA"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3DDB0A81-4449-6190-8FC1-DD939FF9CBAA}"/>
              </a:ext>
            </a:extLst>
          </p:cNvPr>
          <p:cNvSpPr txBox="1"/>
          <p:nvPr/>
        </p:nvSpPr>
        <p:spPr>
          <a:xfrm>
            <a:off x="9262762" y="4050869"/>
            <a:ext cx="192129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Iron</a:t>
            </a:r>
            <a:endParaRPr kumimoji="0" lang="en-CA"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2345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4795-06E5-A206-2FE8-5245F502CC2B}"/>
              </a:ext>
            </a:extLst>
          </p:cNvPr>
          <p:cNvSpPr>
            <a:spLocks noGrp="1"/>
          </p:cNvSpPr>
          <p:nvPr>
            <p:ph type="title"/>
          </p:nvPr>
        </p:nvSpPr>
        <p:spPr/>
        <p:txBody>
          <a:bodyPr/>
          <a:lstStyle/>
          <a:p>
            <a:r>
              <a:rPr kumimoji="0" lang="en-US" sz="44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ASMBS position statement on pre-operative weight loss</a:t>
            </a:r>
            <a:r>
              <a:rPr kumimoji="0" lang="en-US" sz="44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a:t>
            </a:r>
            <a:endParaRPr lang="en-CA"/>
          </a:p>
        </p:txBody>
      </p:sp>
      <p:sp>
        <p:nvSpPr>
          <p:cNvPr id="3" name="Text Placeholder 2">
            <a:extLst>
              <a:ext uri="{FF2B5EF4-FFF2-40B4-BE49-F238E27FC236}">
                <a16:creationId xmlns:a16="http://schemas.microsoft.com/office/drawing/2014/main" id="{099400DC-F579-2119-EB77-A96422FB05AA}"/>
              </a:ext>
            </a:extLst>
          </p:cNvPr>
          <p:cNvSpPr>
            <a:spLocks noGrp="1"/>
          </p:cNvSpPr>
          <p:nvPr>
            <p:ph type="body" sz="quarter" idx="13"/>
          </p:nvPr>
        </p:nvSpPr>
        <p:spPr>
          <a:xfrm>
            <a:off x="647999" y="5649686"/>
            <a:ext cx="9932916" cy="884314"/>
          </a:xfrm>
        </p:spPr>
        <p:txBody>
          <a:bodyPr/>
          <a:lstStyle/>
          <a:p>
            <a:r>
              <a:rPr lang="en-CA" sz="1000" i="0"/>
              <a:t>*</a:t>
            </a:r>
            <a:r>
              <a:rPr lang="en-US" sz="1000"/>
              <a:t> This Position Statement is not intended to provide inflexible rules or requirements of practice and is not intended, nor should it be used to state or establish a local, regional, or national legal standard of care. The ASMBS cautions against the use of this Position Statement in litigation in which the clinical decisions of a physician have been called into question.</a:t>
            </a:r>
            <a:br>
              <a:rPr lang="en-US" sz="1000"/>
            </a:br>
            <a:br>
              <a:rPr lang="en-CA" sz="1000" i="0"/>
            </a:br>
            <a:r>
              <a:rPr lang="en-CA" sz="1000" i="0"/>
              <a:t>BMI, body mass index; RCTs, randomized controlled trials.</a:t>
            </a:r>
            <a:br>
              <a:rPr lang="en-CA" sz="1000" i="0"/>
            </a:br>
            <a:r>
              <a:rPr lang="en-CA" sz="1000" i="0"/>
              <a:t>Kim JJ et al. Surg </a:t>
            </a:r>
            <a:r>
              <a:rPr lang="en-CA" sz="1000" i="0" err="1"/>
              <a:t>Obes</a:t>
            </a:r>
            <a:r>
              <a:rPr lang="en-CA" sz="1000" i="0"/>
              <a:t> </a:t>
            </a:r>
            <a:r>
              <a:rPr lang="en-CA" sz="1000" i="0" err="1"/>
              <a:t>Relat</a:t>
            </a:r>
            <a:r>
              <a:rPr lang="en-CA" sz="1000" i="0"/>
              <a:t> Dis. 2016;12:955</a:t>
            </a:r>
            <a:r>
              <a:rPr lang="en-GB" sz="1000" i="0"/>
              <a:t>–</a:t>
            </a:r>
            <a:r>
              <a:rPr lang="en-CA" sz="1000" i="0"/>
              <a:t>959. </a:t>
            </a:r>
            <a:r>
              <a:rPr lang="pt-BR" sz="1000" b="0" i="0">
                <a:effectLst/>
              </a:rPr>
              <a:t>doi: 10.1016/j.soard.2016.04.019.</a:t>
            </a:r>
            <a:endParaRPr lang="en-CA" sz="1000"/>
          </a:p>
        </p:txBody>
      </p:sp>
      <p:sp>
        <p:nvSpPr>
          <p:cNvPr id="4" name="Rectangle 3">
            <a:extLst>
              <a:ext uri="{FF2B5EF4-FFF2-40B4-BE49-F238E27FC236}">
                <a16:creationId xmlns:a16="http://schemas.microsoft.com/office/drawing/2014/main" id="{B5908562-4A4E-FAF8-6FA5-AC91C1EF637B}"/>
              </a:ext>
            </a:extLst>
          </p:cNvPr>
          <p:cNvSpPr/>
          <p:nvPr/>
        </p:nvSpPr>
        <p:spPr>
          <a:xfrm>
            <a:off x="577850" y="1674010"/>
            <a:ext cx="10775950" cy="152639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45720" rtlCol="0" anchor="t" anchorCtr="0"/>
          <a:lstStyle/>
          <a:p>
            <a:pPr marL="0" marR="0" lvl="0" indent="0" algn="l" defTabSz="121917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There are no data from any randomized controlled trial, large prospective study, or meta-analysis to support the practice of insurance-mandated preoperative weight loss. The discriminatory, arbitrary, and scientifically unfounded practice of insurance-mandated preoperative weight loss contributes to patient attrition, causes unnecessary delay of lifesaving treatment, leads to the progression of life-threatening co-morbid conditions, is unethical, and should be abandoned.</a:t>
            </a:r>
            <a:endParaRPr kumimoji="0" lang="en-US" sz="16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5" name="Rectangle 4">
            <a:extLst>
              <a:ext uri="{FF2B5EF4-FFF2-40B4-BE49-F238E27FC236}">
                <a16:creationId xmlns:a16="http://schemas.microsoft.com/office/drawing/2014/main" id="{DA69EC51-08F5-B945-F4FF-C3FCC4540667}"/>
              </a:ext>
            </a:extLst>
          </p:cNvPr>
          <p:cNvSpPr/>
          <p:nvPr/>
        </p:nvSpPr>
        <p:spPr>
          <a:xfrm>
            <a:off x="577850" y="3276679"/>
            <a:ext cx="10775950" cy="1145596"/>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45720" rtlCol="0" anchor="t" anchorCtr="0"/>
          <a:lstStyle/>
          <a:p>
            <a:pPr marL="0" marR="0" lvl="0" indent="0" algn="l" defTabSz="121917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There is no Level I data in the surgical literature or consensus in the medical literature (based on over 40 published RCTs) that has clearly identified any 1 dietary regimen, duration, or type of weight loss program that is optimal for patients with clinically severe obesity.</a:t>
            </a:r>
            <a:endParaRPr kumimoji="0" lang="en-US" sz="16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6" name="Rectangle 5">
            <a:extLst>
              <a:ext uri="{FF2B5EF4-FFF2-40B4-BE49-F238E27FC236}">
                <a16:creationId xmlns:a16="http://schemas.microsoft.com/office/drawing/2014/main" id="{A61C8378-DFF4-C961-2FF6-DD818335FD1F}"/>
              </a:ext>
            </a:extLst>
          </p:cNvPr>
          <p:cNvSpPr/>
          <p:nvPr/>
        </p:nvSpPr>
        <p:spPr>
          <a:xfrm>
            <a:off x="577850" y="4498553"/>
            <a:ext cx="10775950" cy="1009618"/>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45720" rtlCol="0" anchor="t" anchorCtr="0"/>
          <a:lstStyle/>
          <a:p>
            <a:pPr marL="0" marR="0" lvl="0" indent="0" algn="l" defTabSz="121917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Patients seeking surgical treatment for clinically severe obesity should be evaluated based on their initial BMI and co-morbid conditions. The provider is best able to determine what constitutes failed weight loss efforts for their patient.</a:t>
            </a:r>
            <a:endParaRPr kumimoji="0" lang="en-US" sz="16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7" name="TextBox 6">
            <a:extLst>
              <a:ext uri="{FF2B5EF4-FFF2-40B4-BE49-F238E27FC236}">
                <a16:creationId xmlns:a16="http://schemas.microsoft.com/office/drawing/2014/main" id="{6E5ECB3E-531D-B9B6-1C01-9C5A1DBCFB55}"/>
              </a:ext>
            </a:extLst>
          </p:cNvPr>
          <p:cNvSpPr txBox="1"/>
          <p:nvPr/>
        </p:nvSpPr>
        <p:spPr>
          <a:xfrm>
            <a:off x="158750" y="1448960"/>
            <a:ext cx="838200" cy="144655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800" b="0"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8" name="TextBox 7">
            <a:extLst>
              <a:ext uri="{FF2B5EF4-FFF2-40B4-BE49-F238E27FC236}">
                <a16:creationId xmlns:a16="http://schemas.microsoft.com/office/drawing/2014/main" id="{176DADA6-BC47-AC03-A37D-7BD53473F499}"/>
              </a:ext>
            </a:extLst>
          </p:cNvPr>
          <p:cNvSpPr txBox="1"/>
          <p:nvPr/>
        </p:nvSpPr>
        <p:spPr>
          <a:xfrm>
            <a:off x="1230380" y="4959818"/>
            <a:ext cx="838200" cy="144655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800" b="0" i="0" u="none" strike="noStrike" kern="1200" cap="none" spc="0" normalizeH="0" baseline="0" noProof="0">
                <a:ln>
                  <a:noFill/>
                </a:ln>
                <a:solidFill>
                  <a:prstClr val="black"/>
                </a:solidFill>
                <a:effectLst/>
                <a:uLnTx/>
                <a:uFillTx/>
                <a:latin typeface="Arial" panose="020B0604020202020204"/>
                <a:ea typeface="+mn-ea"/>
                <a:cs typeface="+mn-cs"/>
              </a:rPr>
              <a:t>”</a:t>
            </a:r>
          </a:p>
        </p:txBody>
      </p:sp>
    </p:spTree>
    <p:extLst>
      <p:ext uri="{BB962C8B-B14F-4D97-AF65-F5344CB8AC3E}">
        <p14:creationId xmlns:p14="http://schemas.microsoft.com/office/powerpoint/2010/main" val="634404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5DB3-A9FD-4302-96C4-B0B32B8E07EA}"/>
              </a:ext>
            </a:extLst>
          </p:cNvPr>
          <p:cNvSpPr>
            <a:spLocks noGrp="1"/>
          </p:cNvSpPr>
          <p:nvPr>
            <p:ph type="title"/>
          </p:nvPr>
        </p:nvSpPr>
        <p:spPr/>
        <p:txBody>
          <a:bodyPr/>
          <a:lstStyle/>
          <a:p>
            <a:r>
              <a:rPr lang="en-CA"/>
              <a:t>Vertical sleeve gastrectomy (VSG)</a:t>
            </a:r>
          </a:p>
        </p:txBody>
      </p:sp>
      <p:sp>
        <p:nvSpPr>
          <p:cNvPr id="3" name="Text Placeholder 2">
            <a:extLst>
              <a:ext uri="{FF2B5EF4-FFF2-40B4-BE49-F238E27FC236}">
                <a16:creationId xmlns:a16="http://schemas.microsoft.com/office/drawing/2014/main" id="{BEC1E2F9-B694-4990-BDA9-2925A9E34CDB}"/>
              </a:ext>
            </a:extLst>
          </p:cNvPr>
          <p:cNvSpPr>
            <a:spLocks noGrp="1"/>
          </p:cNvSpPr>
          <p:nvPr>
            <p:ph type="body" sz="quarter" idx="13"/>
          </p:nvPr>
        </p:nvSpPr>
        <p:spPr>
          <a:xfrm>
            <a:off x="647998" y="6210000"/>
            <a:ext cx="10461253" cy="324000"/>
          </a:xfrm>
        </p:spPr>
        <p:txBody>
          <a:bodyPr/>
          <a:lstStyle/>
          <a:p>
            <a:r>
              <a:rPr lang="en-CA" sz="1000" i="0"/>
              <a:t>GERD, gastroesophageal reflux disease; RYBG, Roux-en-Y gastric bypass; VSG, vertical sleeve gastrectomy.</a:t>
            </a:r>
            <a:br>
              <a:rPr lang="en-CA" sz="1000" i="0"/>
            </a:br>
            <a:r>
              <a:rPr lang="en-CA" sz="1000" i="0"/>
              <a:t>1. </a:t>
            </a:r>
            <a:r>
              <a:rPr lang="en-CA" sz="1000" b="0" i="0" err="1">
                <a:effectLst/>
              </a:rPr>
              <a:t>Piché</a:t>
            </a:r>
            <a:r>
              <a:rPr lang="en-CA" sz="1000" b="0" i="0">
                <a:effectLst/>
              </a:rPr>
              <a:t> MÈ</a:t>
            </a:r>
            <a:r>
              <a:rPr lang="en-CA" sz="1000" i="0"/>
              <a:t> et al. Can J </a:t>
            </a:r>
            <a:r>
              <a:rPr lang="en-CA" sz="1000" i="0" err="1"/>
              <a:t>Cardiol</a:t>
            </a:r>
            <a:r>
              <a:rPr lang="en-CA" sz="1000" i="0"/>
              <a:t>. 2015;31:153–166; 2. ASMBS Bariatric Surgery Procedures 2014. Available </a:t>
            </a:r>
            <a:r>
              <a:rPr lang="en-CA" sz="1000" i="0">
                <a:hlinkClick r:id="rId3">
                  <a:extLst>
                    <a:ext uri="{A12FA001-AC4F-418D-AE19-62706E023703}">
                      <ahyp:hlinkClr xmlns:ahyp="http://schemas.microsoft.com/office/drawing/2018/hyperlinkcolor" val="tx"/>
                    </a:ext>
                  </a:extLst>
                </a:hlinkClick>
              </a:rPr>
              <a:t>here</a:t>
            </a:r>
            <a:r>
              <a:rPr lang="en-CA" sz="1000" i="0"/>
              <a:t>, Accessed May 2023; 3. Lager CJ et al. </a:t>
            </a:r>
            <a:r>
              <a:rPr lang="en-CA" sz="1000" i="0" err="1"/>
              <a:t>Obes</a:t>
            </a:r>
            <a:r>
              <a:rPr lang="en-CA" sz="1000" i="0"/>
              <a:t> Surg. 2017;27:154–161.</a:t>
            </a:r>
          </a:p>
        </p:txBody>
      </p:sp>
      <p:graphicFrame>
        <p:nvGraphicFramePr>
          <p:cNvPr id="6" name="Table 7">
            <a:extLst>
              <a:ext uri="{FF2B5EF4-FFF2-40B4-BE49-F238E27FC236}">
                <a16:creationId xmlns:a16="http://schemas.microsoft.com/office/drawing/2014/main" id="{E43D7B43-0D7A-45D9-8730-3571519A2B66}"/>
              </a:ext>
            </a:extLst>
          </p:cNvPr>
          <p:cNvGraphicFramePr>
            <a:graphicFrameLocks noGrp="1"/>
          </p:cNvGraphicFramePr>
          <p:nvPr/>
        </p:nvGraphicFramePr>
        <p:xfrm>
          <a:off x="1082749" y="1690688"/>
          <a:ext cx="10026503" cy="3419698"/>
        </p:xfrm>
        <a:graphic>
          <a:graphicData uri="http://schemas.openxmlformats.org/drawingml/2006/table">
            <a:tbl>
              <a:tblPr firstRow="1" bandRow="1">
                <a:tableStyleId>{616DA210-FB5B-4158-B5E0-FEB733F419BA}</a:tableStyleId>
              </a:tblPr>
              <a:tblGrid>
                <a:gridCol w="10026503">
                  <a:extLst>
                    <a:ext uri="{9D8B030D-6E8A-4147-A177-3AD203B41FA5}">
                      <a16:colId xmlns:a16="http://schemas.microsoft.com/office/drawing/2014/main" val="53527567"/>
                    </a:ext>
                  </a:extLst>
                </a:gridCol>
              </a:tblGrid>
              <a:tr h="638289">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b="0">
                          <a:solidFill>
                            <a:schemeClr val="tx1"/>
                          </a:solidFill>
                        </a:rPr>
                        <a:t>A laparoscopic longitudinal resection of 75−80% of the stomach to an ideal size of 150 mL (permanent)</a:t>
                      </a:r>
                      <a:r>
                        <a:rPr lang="en-US" sz="1800" b="0" baseline="30000">
                          <a:solidFill>
                            <a:schemeClr val="tx1"/>
                          </a:solidFill>
                        </a:rPr>
                        <a:t>1</a:t>
                      </a:r>
                      <a:endParaRPr lang="en-US" sz="1800" b="0">
                        <a:solidFill>
                          <a:schemeClr val="tx1"/>
                        </a:solidFill>
                        <a:latin typeface="+mn-lt"/>
                      </a:endParaRPr>
                    </a:p>
                  </a:txBody>
                  <a:tcPr/>
                </a:tc>
                <a:extLst>
                  <a:ext uri="{0D108BD9-81ED-4DB2-BD59-A6C34878D82A}">
                    <a16:rowId xmlns:a16="http://schemas.microsoft.com/office/drawing/2014/main" val="4082937713"/>
                  </a:ext>
                </a:extLst>
              </a:tr>
              <a:tr h="495625">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Ideal postoperative size preserves the stomach vagal innervation</a:t>
                      </a:r>
                      <a:r>
                        <a:rPr lang="en-US" sz="1800" baseline="30000">
                          <a:solidFill>
                            <a:schemeClr val="tx1"/>
                          </a:solidFill>
                        </a:rPr>
                        <a:t>1</a:t>
                      </a:r>
                      <a:endParaRPr lang="en-US" sz="1800" baseline="30000">
                        <a:solidFill>
                          <a:schemeClr val="tx1"/>
                        </a:solidFill>
                        <a:latin typeface="+mn-lt"/>
                      </a:endParaRPr>
                    </a:p>
                  </a:txBody>
                  <a:tcPr>
                    <a:solidFill>
                      <a:schemeClr val="accent1">
                        <a:alpha val="20000"/>
                      </a:schemeClr>
                    </a:solidFill>
                  </a:tcPr>
                </a:tc>
                <a:extLst>
                  <a:ext uri="{0D108BD9-81ED-4DB2-BD59-A6C34878D82A}">
                    <a16:rowId xmlns:a16="http://schemas.microsoft.com/office/drawing/2014/main" val="2867366690"/>
                  </a:ext>
                </a:extLst>
              </a:tr>
              <a:tr h="495625">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Reduces food and calorie intake</a:t>
                      </a:r>
                      <a:r>
                        <a:rPr lang="en-US" sz="1800" baseline="30000">
                          <a:solidFill>
                            <a:schemeClr val="tx1"/>
                          </a:solidFill>
                        </a:rPr>
                        <a:t>1,2</a:t>
                      </a:r>
                      <a:endParaRPr lang="en-US" sz="1800">
                        <a:solidFill>
                          <a:schemeClr val="tx1"/>
                        </a:solidFill>
                        <a:latin typeface="+mn-lt"/>
                      </a:endParaRPr>
                    </a:p>
                  </a:txBody>
                  <a:tcPr/>
                </a:tc>
                <a:extLst>
                  <a:ext uri="{0D108BD9-81ED-4DB2-BD59-A6C34878D82A}">
                    <a16:rowId xmlns:a16="http://schemas.microsoft.com/office/drawing/2014/main" val="2568307768"/>
                  </a:ext>
                </a:extLst>
              </a:tr>
              <a:tr h="63101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Favorable changes in gut hormones involved in hunger, satiety and blood glucose control</a:t>
                      </a:r>
                      <a:r>
                        <a:rPr lang="en-US" sz="1800" baseline="30000">
                          <a:solidFill>
                            <a:schemeClr val="tx1"/>
                          </a:solidFill>
                        </a:rPr>
                        <a:t>2</a:t>
                      </a:r>
                      <a:endParaRPr lang="en-US" sz="1800">
                        <a:solidFill>
                          <a:schemeClr val="tx1"/>
                        </a:solidFill>
                        <a:latin typeface="+mn-lt"/>
                      </a:endParaRPr>
                    </a:p>
                  </a:txBody>
                  <a:tcPr anchor="ctr">
                    <a:solidFill>
                      <a:schemeClr val="accent1">
                        <a:alpha val="20000"/>
                      </a:schemeClr>
                    </a:solidFill>
                  </a:tcPr>
                </a:tc>
                <a:extLst>
                  <a:ext uri="{0D108BD9-81ED-4DB2-BD59-A6C34878D82A}">
                    <a16:rowId xmlns:a16="http://schemas.microsoft.com/office/drawing/2014/main" val="198564275"/>
                  </a:ext>
                </a:extLst>
              </a:tr>
              <a:tr h="578679">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Evidence suggests improvement in type 2 diabetes even independently of weight loss</a:t>
                      </a:r>
                      <a:r>
                        <a:rPr lang="en-US" sz="1800" baseline="30000">
                          <a:solidFill>
                            <a:schemeClr val="tx1"/>
                          </a:solidFill>
                        </a:rPr>
                        <a:t>2</a:t>
                      </a:r>
                      <a:endParaRPr lang="en-US" sz="1800">
                        <a:solidFill>
                          <a:schemeClr val="tx1"/>
                        </a:solidFill>
                        <a:latin typeface="+mn-lt"/>
                      </a:endParaRPr>
                    </a:p>
                  </a:txBody>
                  <a:tcPr anchor="ctr"/>
                </a:tc>
                <a:extLst>
                  <a:ext uri="{0D108BD9-81ED-4DB2-BD59-A6C34878D82A}">
                    <a16:rowId xmlns:a16="http://schemas.microsoft.com/office/drawing/2014/main" val="150590514"/>
                  </a:ext>
                </a:extLst>
              </a:tr>
              <a:tr h="578679">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Leads to 15–30% weight loss</a:t>
                      </a:r>
                      <a:r>
                        <a:rPr lang="en-US" sz="1800" baseline="30000">
                          <a:solidFill>
                            <a:schemeClr val="tx1"/>
                          </a:solidFill>
                          <a:latin typeface="+mn-lt"/>
                        </a:rPr>
                        <a:t>3</a:t>
                      </a:r>
                    </a:p>
                  </a:txBody>
                  <a:tcPr anchor="ctr">
                    <a:solidFill>
                      <a:srgbClr val="DAE3F3"/>
                    </a:solidFill>
                  </a:tcPr>
                </a:tc>
                <a:extLst>
                  <a:ext uri="{0D108BD9-81ED-4DB2-BD59-A6C34878D82A}">
                    <a16:rowId xmlns:a16="http://schemas.microsoft.com/office/drawing/2014/main" val="1498760417"/>
                  </a:ext>
                </a:extLst>
              </a:tr>
            </a:tbl>
          </a:graphicData>
        </a:graphic>
      </p:graphicFrame>
      <p:graphicFrame>
        <p:nvGraphicFramePr>
          <p:cNvPr id="7" name="Table 7">
            <a:extLst>
              <a:ext uri="{FF2B5EF4-FFF2-40B4-BE49-F238E27FC236}">
                <a16:creationId xmlns:a16="http://schemas.microsoft.com/office/drawing/2014/main" id="{197B098C-D367-99D0-EA53-7F7E1A35F7A2}"/>
              </a:ext>
            </a:extLst>
          </p:cNvPr>
          <p:cNvGraphicFramePr>
            <a:graphicFrameLocks noGrp="1"/>
          </p:cNvGraphicFramePr>
          <p:nvPr/>
        </p:nvGraphicFramePr>
        <p:xfrm>
          <a:off x="1082749" y="5167312"/>
          <a:ext cx="10026503" cy="776588"/>
        </p:xfrm>
        <a:graphic>
          <a:graphicData uri="http://schemas.openxmlformats.org/drawingml/2006/table">
            <a:tbl>
              <a:tblPr firstRow="1" bandRow="1">
                <a:tableStyleId>{616DA210-FB5B-4158-B5E0-FEB733F419BA}</a:tableStyleId>
              </a:tblPr>
              <a:tblGrid>
                <a:gridCol w="10026503">
                  <a:extLst>
                    <a:ext uri="{9D8B030D-6E8A-4147-A177-3AD203B41FA5}">
                      <a16:colId xmlns:a16="http://schemas.microsoft.com/office/drawing/2014/main" val="53527567"/>
                    </a:ext>
                  </a:extLst>
                </a:gridCol>
              </a:tblGrid>
              <a:tr h="410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b="0">
                          <a:solidFill>
                            <a:schemeClr val="bg1"/>
                          </a:solidFill>
                        </a:rPr>
                        <a:t>GERD is a large factor in determining if VSG or RYGB is best for a patient </a:t>
                      </a:r>
                      <a:endParaRPr lang="en-US" sz="1800" b="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82937713"/>
                  </a:ext>
                </a:extLst>
              </a:tr>
              <a:tr h="21710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Patients with GERD are known to be poor candidates</a:t>
                      </a:r>
                      <a:r>
                        <a:rPr lang="en-US" sz="1800" baseline="30000">
                          <a:solidFill>
                            <a:schemeClr val="tx1"/>
                          </a:solidFill>
                        </a:rPr>
                        <a:t>2</a:t>
                      </a:r>
                      <a:endParaRPr lang="en-US" sz="1800" baseline="3000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867366690"/>
                  </a:ext>
                </a:extLst>
              </a:tr>
            </a:tbl>
          </a:graphicData>
        </a:graphic>
      </p:graphicFrame>
    </p:spTree>
    <p:extLst>
      <p:ext uri="{BB962C8B-B14F-4D97-AF65-F5344CB8AC3E}">
        <p14:creationId xmlns:p14="http://schemas.microsoft.com/office/powerpoint/2010/main" val="1333510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8758-0A61-4BE1-8709-684B578C3D35}"/>
              </a:ext>
            </a:extLst>
          </p:cNvPr>
          <p:cNvSpPr>
            <a:spLocks noGrp="1"/>
          </p:cNvSpPr>
          <p:nvPr>
            <p:ph type="title"/>
          </p:nvPr>
        </p:nvSpPr>
        <p:spPr/>
        <p:txBody>
          <a:bodyPr/>
          <a:lstStyle/>
          <a:p>
            <a:r>
              <a:rPr lang="en-CA"/>
              <a:t>Roux-en-Y gastric bypass (RYGB)</a:t>
            </a:r>
          </a:p>
        </p:txBody>
      </p:sp>
      <p:sp>
        <p:nvSpPr>
          <p:cNvPr id="3" name="Text Placeholder 2">
            <a:extLst>
              <a:ext uri="{FF2B5EF4-FFF2-40B4-BE49-F238E27FC236}">
                <a16:creationId xmlns:a16="http://schemas.microsoft.com/office/drawing/2014/main" id="{B31A24DE-76E0-45DD-A7B5-343F928C25D8}"/>
              </a:ext>
            </a:extLst>
          </p:cNvPr>
          <p:cNvSpPr>
            <a:spLocks noGrp="1"/>
          </p:cNvSpPr>
          <p:nvPr>
            <p:ph type="body" sz="quarter" idx="13"/>
          </p:nvPr>
        </p:nvSpPr>
        <p:spPr>
          <a:xfrm>
            <a:off x="647998" y="6043930"/>
            <a:ext cx="10705801" cy="490070"/>
          </a:xfrm>
        </p:spPr>
        <p:txBody>
          <a:bodyPr/>
          <a:lstStyle/>
          <a:p>
            <a:r>
              <a:rPr lang="en-CA" sz="1000" i="0"/>
              <a:t>GERD, gastroesophageal reflux disease; RYBG, Roux-en-Y gastric bypass; VSG, vertical sleeve gastrectomy.</a:t>
            </a:r>
            <a:br>
              <a:rPr lang="en-CA" sz="1000" i="0"/>
            </a:br>
            <a:r>
              <a:rPr lang="en-CA" sz="1000" i="0"/>
              <a:t>1. ASMBS Bariatric Surgery Procedures 2014. Available </a:t>
            </a:r>
            <a:r>
              <a:rPr lang="en-CA" sz="1000" i="0">
                <a:hlinkClick r:id="rId3">
                  <a:extLst>
                    <a:ext uri="{A12FA001-AC4F-418D-AE19-62706E023703}">
                      <ahyp:hlinkClr xmlns:ahyp="http://schemas.microsoft.com/office/drawing/2018/hyperlinkcolor" val="tx"/>
                    </a:ext>
                  </a:extLst>
                </a:hlinkClick>
              </a:rPr>
              <a:t>here</a:t>
            </a:r>
            <a:r>
              <a:rPr lang="en-CA" sz="1000" i="0"/>
              <a:t>, Accessed May 2023; 2. </a:t>
            </a:r>
            <a:r>
              <a:rPr lang="en-CA" sz="1000" i="0" err="1"/>
              <a:t>Celiker</a:t>
            </a:r>
            <a:r>
              <a:rPr lang="en-CA" sz="1000" i="0"/>
              <a:t> H. Med Hypotheses. 2017;107:81</a:t>
            </a:r>
            <a:r>
              <a:rPr lang="en-GB" sz="1000" i="0"/>
              <a:t>–</a:t>
            </a:r>
            <a:r>
              <a:rPr lang="en-CA" sz="1000" i="0"/>
              <a:t>89; 3. </a:t>
            </a:r>
            <a:r>
              <a:rPr lang="en-CA" sz="1000" b="0" i="0" err="1">
                <a:effectLst/>
              </a:rPr>
              <a:t>Piché</a:t>
            </a:r>
            <a:r>
              <a:rPr lang="en-CA" sz="1000" b="0" i="0">
                <a:effectLst/>
              </a:rPr>
              <a:t> MÈ</a:t>
            </a:r>
            <a:r>
              <a:rPr lang="en-CA" sz="1000" i="0"/>
              <a:t> et al. Can J </a:t>
            </a:r>
            <a:r>
              <a:rPr lang="en-CA" sz="1000" i="0" err="1"/>
              <a:t>Cardiol</a:t>
            </a:r>
            <a:r>
              <a:rPr lang="en-CA" sz="1000" i="0"/>
              <a:t>. 2015;31:153–166; </a:t>
            </a:r>
            <a:br>
              <a:rPr lang="en-CA" sz="1000" i="0"/>
            </a:br>
            <a:r>
              <a:rPr lang="en-CA" sz="1000" i="0"/>
              <a:t>4. Lager CJ et al. </a:t>
            </a:r>
            <a:r>
              <a:rPr lang="en-CA" sz="1000" i="0" err="1"/>
              <a:t>Obes</a:t>
            </a:r>
            <a:r>
              <a:rPr lang="en-CA" sz="1000" i="0"/>
              <a:t> Surg. 2017;27:154–161.</a:t>
            </a:r>
          </a:p>
        </p:txBody>
      </p:sp>
      <p:graphicFrame>
        <p:nvGraphicFramePr>
          <p:cNvPr id="5" name="Table 7">
            <a:extLst>
              <a:ext uri="{FF2B5EF4-FFF2-40B4-BE49-F238E27FC236}">
                <a16:creationId xmlns:a16="http://schemas.microsoft.com/office/drawing/2014/main" id="{D7BA0549-1FC8-45F9-8BC1-32BAE4898078}"/>
              </a:ext>
            </a:extLst>
          </p:cNvPr>
          <p:cNvGraphicFramePr>
            <a:graphicFrameLocks noGrp="1"/>
          </p:cNvGraphicFramePr>
          <p:nvPr/>
        </p:nvGraphicFramePr>
        <p:xfrm>
          <a:off x="838200" y="1499609"/>
          <a:ext cx="10515600" cy="4498084"/>
        </p:xfrm>
        <a:graphic>
          <a:graphicData uri="http://schemas.openxmlformats.org/drawingml/2006/table">
            <a:tbl>
              <a:tblPr firstRow="1" bandRow="1">
                <a:tableStyleId>{616DA210-FB5B-4158-B5E0-FEB733F419BA}</a:tableStyleId>
              </a:tblPr>
              <a:tblGrid>
                <a:gridCol w="10515600">
                  <a:extLst>
                    <a:ext uri="{9D8B030D-6E8A-4147-A177-3AD203B41FA5}">
                      <a16:colId xmlns:a16="http://schemas.microsoft.com/office/drawing/2014/main" val="53527567"/>
                    </a:ext>
                  </a:extLst>
                </a:gridCol>
              </a:tblGrid>
              <a:tr h="688312">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Favorable changes in gut hormones and neuroendocrine signaling involved in hunger, satiety and induction of type 2 diabetes</a:t>
                      </a:r>
                      <a:r>
                        <a:rPr lang="en-US" sz="1800" baseline="30000">
                          <a:solidFill>
                            <a:schemeClr val="tx1"/>
                          </a:solidFill>
                        </a:rPr>
                        <a:t>1 </a:t>
                      </a:r>
                      <a:r>
                        <a:rPr lang="en-US" sz="1800" baseline="0">
                          <a:solidFill>
                            <a:schemeClr val="tx1"/>
                          </a:solidFill>
                        </a:rPr>
                        <a:t>is responsible for the weight reduction</a:t>
                      </a:r>
                      <a:r>
                        <a:rPr lang="en-US" sz="1800" baseline="30000">
                          <a:solidFill>
                            <a:schemeClr val="tx1"/>
                          </a:solidFill>
                        </a:rPr>
                        <a:t>1,2</a:t>
                      </a:r>
                      <a:r>
                        <a:rPr lang="en-US" sz="1800" baseline="0">
                          <a:solidFill>
                            <a:schemeClr val="tx1"/>
                          </a:solidFill>
                        </a:rPr>
                        <a:t> </a:t>
                      </a:r>
                      <a:endParaRPr lang="en-CA" baseline="0">
                        <a:solidFill>
                          <a:schemeClr val="tx1"/>
                        </a:solidFill>
                      </a:endParaRPr>
                    </a:p>
                  </a:txBody>
                  <a:tcPr anchor="ctr"/>
                </a:tc>
                <a:extLst>
                  <a:ext uri="{0D108BD9-81ED-4DB2-BD59-A6C34878D82A}">
                    <a16:rowId xmlns:a16="http://schemas.microsoft.com/office/drawing/2014/main" val="4082937713"/>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Reduces the stomach to a small pouch size of ~30 mL and connects it directly to a more distal section of the small intestine (permanent)</a:t>
                      </a:r>
                      <a:r>
                        <a:rPr lang="en-US" sz="1800" baseline="30000">
                          <a:solidFill>
                            <a:schemeClr val="tx1"/>
                          </a:solidFill>
                        </a:rPr>
                        <a:t>1</a:t>
                      </a:r>
                    </a:p>
                  </a:txBody>
                  <a:tcPr anchor="ctr">
                    <a:solidFill>
                      <a:schemeClr val="accent1">
                        <a:alpha val="20000"/>
                      </a:schemeClr>
                    </a:solidFill>
                  </a:tcPr>
                </a:tc>
                <a:extLst>
                  <a:ext uri="{0D108BD9-81ED-4DB2-BD59-A6C34878D82A}">
                    <a16:rowId xmlns:a16="http://schemas.microsoft.com/office/drawing/2014/main" val="2867366690"/>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Reduces food and calorie intake</a:t>
                      </a:r>
                      <a:r>
                        <a:rPr lang="en-US" sz="1800" baseline="30000">
                          <a:solidFill>
                            <a:schemeClr val="tx1"/>
                          </a:solidFill>
                        </a:rPr>
                        <a:t>1</a:t>
                      </a:r>
                      <a:endParaRPr lang="en-CA">
                        <a:solidFill>
                          <a:schemeClr val="tx1"/>
                        </a:solidFill>
                      </a:endParaRPr>
                    </a:p>
                  </a:txBody>
                  <a:tcPr anchor="ctr">
                    <a:noFill/>
                  </a:tcPr>
                </a:tc>
                <a:extLst>
                  <a:ext uri="{0D108BD9-81ED-4DB2-BD59-A6C34878D82A}">
                    <a16:rowId xmlns:a16="http://schemas.microsoft.com/office/drawing/2014/main" val="4077789135"/>
                  </a:ext>
                </a:extLst>
              </a:tr>
              <a:tr h="62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Bypasses a section of the small intestine, inhibiting absorption</a:t>
                      </a:r>
                      <a:r>
                        <a:rPr lang="en-US" sz="1800" baseline="30000">
                          <a:solidFill>
                            <a:schemeClr val="tx1"/>
                          </a:solidFill>
                        </a:rPr>
                        <a:t>1,3</a:t>
                      </a:r>
                    </a:p>
                  </a:txBody>
                  <a:tcPr anchor="ctr">
                    <a:solidFill>
                      <a:schemeClr val="accent1">
                        <a:alpha val="20000"/>
                      </a:schemeClr>
                    </a:solidFill>
                  </a:tcPr>
                </a:tc>
                <a:extLst>
                  <a:ext uri="{0D108BD9-81ED-4DB2-BD59-A6C34878D82A}">
                    <a16:rowId xmlns:a16="http://schemas.microsoft.com/office/drawing/2014/main" val="859668071"/>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Requires biochemical surveillance of nutritional status and bariatric surgery follow-up every 3 or 6 months (during first 2 years post surgery)</a:t>
                      </a:r>
                      <a:r>
                        <a:rPr lang="en-US" sz="1800" baseline="30000">
                          <a:solidFill>
                            <a:schemeClr val="tx1"/>
                          </a:solidFill>
                        </a:rPr>
                        <a:t>2</a:t>
                      </a:r>
                      <a:endParaRPr lang="en-CA">
                        <a:solidFill>
                          <a:schemeClr val="tx1"/>
                        </a:solidFill>
                      </a:endParaRPr>
                    </a:p>
                  </a:txBody>
                  <a:tcPr anchor="ctr">
                    <a:noFill/>
                  </a:tcPr>
                </a:tc>
                <a:extLst>
                  <a:ext uri="{0D108BD9-81ED-4DB2-BD59-A6C34878D82A}">
                    <a16:rowId xmlns:a16="http://schemas.microsoft.com/office/drawing/2014/main" val="2346290782"/>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Roux-en-Y gastric bypass leads to weight loss of 30–35% and has been shown to be more effective than VSG</a:t>
                      </a:r>
                      <a:r>
                        <a:rPr lang="en-US" sz="1800" baseline="30000">
                          <a:solidFill>
                            <a:schemeClr val="tx1"/>
                          </a:solidFill>
                        </a:rPr>
                        <a:t>4</a:t>
                      </a:r>
                      <a:endParaRPr lang="en-CA">
                        <a:solidFill>
                          <a:schemeClr val="tx1"/>
                        </a:solidFill>
                      </a:endParaRPr>
                    </a:p>
                  </a:txBody>
                  <a:tcPr anchor="ctr">
                    <a:solidFill>
                      <a:schemeClr val="accent1">
                        <a:alpha val="20000"/>
                      </a:schemeClr>
                    </a:solidFill>
                  </a:tcPr>
                </a:tc>
                <a:extLst>
                  <a:ext uri="{0D108BD9-81ED-4DB2-BD59-A6C34878D82A}">
                    <a16:rowId xmlns:a16="http://schemas.microsoft.com/office/drawing/2014/main" val="3247277762"/>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CA">
                          <a:solidFill>
                            <a:schemeClr val="tx1"/>
                          </a:solidFill>
                        </a:rPr>
                        <a:t>Resolves GERD in patients with known GERD prior to surgery</a:t>
                      </a:r>
                      <a:r>
                        <a:rPr lang="en-CA" baseline="30000">
                          <a:solidFill>
                            <a:schemeClr val="tx1"/>
                          </a:solidFill>
                        </a:rPr>
                        <a:t>1</a:t>
                      </a:r>
                    </a:p>
                  </a:txBody>
                  <a:tcPr anchor="ctr">
                    <a:noFill/>
                  </a:tcPr>
                </a:tc>
                <a:extLst>
                  <a:ext uri="{0D108BD9-81ED-4DB2-BD59-A6C34878D82A}">
                    <a16:rowId xmlns:a16="http://schemas.microsoft.com/office/drawing/2014/main" val="524313613"/>
                  </a:ext>
                </a:extLst>
              </a:tr>
            </a:tbl>
          </a:graphicData>
        </a:graphic>
      </p:graphicFrame>
    </p:spTree>
    <p:extLst>
      <p:ext uri="{BB962C8B-B14F-4D97-AF65-F5344CB8AC3E}">
        <p14:creationId xmlns:p14="http://schemas.microsoft.com/office/powerpoint/2010/main" val="297601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D868-350B-4EF6-8888-69F5BA8EA019}"/>
              </a:ext>
            </a:extLst>
          </p:cNvPr>
          <p:cNvSpPr>
            <a:spLocks noGrp="1"/>
          </p:cNvSpPr>
          <p:nvPr>
            <p:ph type="title"/>
          </p:nvPr>
        </p:nvSpPr>
        <p:spPr/>
        <p:txBody>
          <a:bodyPr/>
          <a:lstStyle/>
          <a:p>
            <a:r>
              <a:rPr lang="en-CA"/>
              <a:t>Other bariatric procedures </a:t>
            </a:r>
          </a:p>
        </p:txBody>
      </p:sp>
      <p:sp>
        <p:nvSpPr>
          <p:cNvPr id="3" name="Text Placeholder 2">
            <a:extLst>
              <a:ext uri="{FF2B5EF4-FFF2-40B4-BE49-F238E27FC236}">
                <a16:creationId xmlns:a16="http://schemas.microsoft.com/office/drawing/2014/main" id="{CE75668B-E1A3-4F86-AA6F-6D53C47CDEFD}"/>
              </a:ext>
            </a:extLst>
          </p:cNvPr>
          <p:cNvSpPr>
            <a:spLocks noGrp="1"/>
          </p:cNvSpPr>
          <p:nvPr>
            <p:ph type="body" sz="quarter" idx="13"/>
          </p:nvPr>
        </p:nvSpPr>
        <p:spPr>
          <a:xfrm>
            <a:off x="647998" y="6210000"/>
            <a:ext cx="10898733" cy="324000"/>
          </a:xfrm>
        </p:spPr>
        <p:txBody>
          <a:bodyPr/>
          <a:lstStyle/>
          <a:p>
            <a:r>
              <a:rPr lang="en-CA" sz="850" i="0"/>
              <a:t>*In individuals with obesity undergoing intragastric balloon therapy, AGA recommends moderate- to high-intensity concomitant lifestyle modification interventions to maintain and augment weight loss.</a:t>
            </a:r>
            <a:br>
              <a:rPr lang="en-CA" sz="850" i="0"/>
            </a:br>
            <a:r>
              <a:rPr lang="en-CA" sz="850" i="0"/>
              <a:t>AGA, American Gastroenterology Association; AGB, adjustable gastric band; BPD/DS, biliopancreatic diversion with duodenal switch; EBT, endoscopic bariatric therapies; </a:t>
            </a:r>
            <a:br>
              <a:rPr lang="en-CA" sz="850" i="0"/>
            </a:br>
            <a:r>
              <a:rPr lang="en-CA" sz="850" i="0"/>
              <a:t>SADI-S, single anastomosis </a:t>
            </a:r>
            <a:r>
              <a:rPr lang="en-CA" sz="850" i="0" err="1"/>
              <a:t>duodeno</a:t>
            </a:r>
            <a:r>
              <a:rPr lang="en-CA" sz="850" i="0"/>
              <a:t>-ileal bypass with sleeve gastrectomy.</a:t>
            </a:r>
            <a:br>
              <a:rPr lang="en-CA" sz="850" i="0"/>
            </a:br>
            <a:r>
              <a:rPr lang="en-CA" sz="850" i="0"/>
              <a:t>1. ASMBS Bariatric Surgery Procedures. 2014. Available at: </a:t>
            </a:r>
            <a:r>
              <a:rPr lang="en-CA" sz="850" i="0">
                <a:hlinkClick r:id="rId2"/>
              </a:rPr>
              <a:t>http://asmbs.org/patients/bariatric-surgery-procedures</a:t>
            </a:r>
            <a:r>
              <a:rPr lang="en-CA" sz="850" i="0"/>
              <a:t>. Accessed May 2023; 2. ASMBS Endorsed Procedures and FDA Approved Devices. 2022. Available </a:t>
            </a:r>
            <a:r>
              <a:rPr lang="en-CA" sz="850" i="0">
                <a:hlinkClick r:id="rId3"/>
              </a:rPr>
              <a:t>https://asmbs.org/resources/endorsed-procedures-and-devices</a:t>
            </a:r>
            <a:r>
              <a:rPr lang="en-CA" sz="850" i="0"/>
              <a:t>. Accessed July 2023; 3. AGA CPG. </a:t>
            </a:r>
            <a:r>
              <a:rPr lang="en-CA" sz="850" i="0" err="1"/>
              <a:t>Muniraj</a:t>
            </a:r>
            <a:r>
              <a:rPr lang="en-CA" sz="850" i="0"/>
              <a:t> T et al. Gastroenterology. 2021;160:1799–808; 4. Sarkar A et al. </a:t>
            </a:r>
            <a:r>
              <a:rPr lang="en-CA" sz="850" i="0" err="1"/>
              <a:t>Ther</a:t>
            </a:r>
            <a:r>
              <a:rPr lang="en-CA" sz="850" i="0"/>
              <a:t> Adv </a:t>
            </a:r>
            <a:r>
              <a:rPr lang="en-CA" sz="850" i="0" err="1"/>
              <a:t>Gastrointest</a:t>
            </a:r>
            <a:r>
              <a:rPr lang="en-CA" sz="850" i="0"/>
              <a:t> </a:t>
            </a:r>
            <a:r>
              <a:rPr lang="en-CA" sz="850" i="0" err="1"/>
              <a:t>Endosc</a:t>
            </a:r>
            <a:r>
              <a:rPr lang="en-CA" sz="850" i="0"/>
              <a:t>. 2022;15:1–9.</a:t>
            </a:r>
            <a:endParaRPr lang="en-CA" sz="850"/>
          </a:p>
        </p:txBody>
      </p:sp>
      <p:graphicFrame>
        <p:nvGraphicFramePr>
          <p:cNvPr id="4" name="Table 7">
            <a:extLst>
              <a:ext uri="{FF2B5EF4-FFF2-40B4-BE49-F238E27FC236}">
                <a16:creationId xmlns:a16="http://schemas.microsoft.com/office/drawing/2014/main" id="{3C8A195C-E794-4667-B772-AED1079A38E8}"/>
              </a:ext>
            </a:extLst>
          </p:cNvPr>
          <p:cNvGraphicFramePr>
            <a:graphicFrameLocks noGrp="1"/>
          </p:cNvGraphicFramePr>
          <p:nvPr>
            <p:extLst>
              <p:ext uri="{D42A27DB-BD31-4B8C-83A1-F6EECF244321}">
                <p14:modId xmlns:p14="http://schemas.microsoft.com/office/powerpoint/2010/main" val="1915173989"/>
              </p:ext>
            </p:extLst>
          </p:nvPr>
        </p:nvGraphicFramePr>
        <p:xfrm>
          <a:off x="684211" y="1826792"/>
          <a:ext cx="10774972" cy="731520"/>
        </p:xfrm>
        <a:graphic>
          <a:graphicData uri="http://schemas.openxmlformats.org/drawingml/2006/table">
            <a:tbl>
              <a:tblPr firstRow="1" bandRow="1">
                <a:tableStyleId>{616DA210-FB5B-4158-B5E0-FEB733F419BA}</a:tableStyleId>
              </a:tblPr>
              <a:tblGrid>
                <a:gridCol w="10774972">
                  <a:extLst>
                    <a:ext uri="{9D8B030D-6E8A-4147-A177-3AD203B41FA5}">
                      <a16:colId xmlns:a16="http://schemas.microsoft.com/office/drawing/2014/main" val="53527567"/>
                    </a:ext>
                  </a:extLst>
                </a:gridCol>
              </a:tblGrid>
              <a:tr h="426257">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A two-stage surgical approach that allows patients to lose weight in the months preceding the final intestinal rerouting, as this creation of the gastric sleeve suppressed the appetite-triggering hormone ghrelin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37713"/>
                  </a:ext>
                </a:extLst>
              </a:tr>
              <a:tr h="2507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a:solidFill>
                            <a:schemeClr val="tx1"/>
                          </a:solidFill>
                        </a:rPr>
                        <a:t>The sleeve gastrectomy is followed by one intestinal bypass resulting in reduced surgical time and reduced risk of intestinal leakage</a:t>
                      </a:r>
                      <a:endParaRPr lang="en-US" sz="120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extLst>
                  <a:ext uri="{0D108BD9-81ED-4DB2-BD59-A6C34878D82A}">
                    <a16:rowId xmlns:a16="http://schemas.microsoft.com/office/drawing/2014/main" val="2568307768"/>
                  </a:ext>
                </a:extLst>
              </a:tr>
            </a:tbl>
          </a:graphicData>
        </a:graphic>
      </p:graphicFrame>
      <p:sp>
        <p:nvSpPr>
          <p:cNvPr id="7" name="TextBox 6">
            <a:extLst>
              <a:ext uri="{FF2B5EF4-FFF2-40B4-BE49-F238E27FC236}">
                <a16:creationId xmlns:a16="http://schemas.microsoft.com/office/drawing/2014/main" id="{ADD3E6EE-6FBE-3E2B-2426-E99CB91C954D}"/>
              </a:ext>
            </a:extLst>
          </p:cNvPr>
          <p:cNvSpPr txBox="1"/>
          <p:nvPr/>
        </p:nvSpPr>
        <p:spPr>
          <a:xfrm>
            <a:off x="684211" y="1521828"/>
            <a:ext cx="7375358" cy="274320"/>
          </a:xfrm>
          <a:prstGeom prst="rect">
            <a:avLst/>
          </a:prstGeom>
          <a:solidFill>
            <a:schemeClr val="accent1"/>
          </a:solidFill>
          <a:ln w="19050">
            <a:solidFill>
              <a:schemeClr val="accent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Arial" panose="020B0604020202020204"/>
                <a:ea typeface="+mn-ea"/>
                <a:cs typeface="+mn-cs"/>
              </a:rPr>
              <a:t>Single anastomosis </a:t>
            </a:r>
            <a:r>
              <a:rPr kumimoji="0" lang="en-CA" sz="1400" b="0" i="0" u="none" strike="noStrike" kern="1200" cap="none" spc="0" normalizeH="0" baseline="0" noProof="0" err="1">
                <a:ln>
                  <a:noFill/>
                </a:ln>
                <a:solidFill>
                  <a:prstClr val="white"/>
                </a:solidFill>
                <a:effectLst/>
                <a:uLnTx/>
                <a:uFillTx/>
                <a:latin typeface="Arial" panose="020B0604020202020204"/>
                <a:ea typeface="+mn-ea"/>
                <a:cs typeface="+mn-cs"/>
              </a:rPr>
              <a:t>duodeno</a:t>
            </a:r>
            <a:r>
              <a:rPr kumimoji="0" lang="en-CA" sz="1400" b="0" i="0" u="none" strike="noStrike" kern="1200" cap="none" spc="0" normalizeH="0" baseline="0" noProof="0">
                <a:ln>
                  <a:noFill/>
                </a:ln>
                <a:solidFill>
                  <a:prstClr val="white"/>
                </a:solidFill>
                <a:effectLst/>
                <a:uLnTx/>
                <a:uFillTx/>
                <a:latin typeface="Arial" panose="020B0604020202020204"/>
                <a:ea typeface="+mn-ea"/>
                <a:cs typeface="+mn-cs"/>
              </a:rPr>
              <a:t>-ileal bypass with sleeve gastrectomy (SADI-S)</a:t>
            </a:r>
          </a:p>
        </p:txBody>
      </p:sp>
      <p:sp>
        <p:nvSpPr>
          <p:cNvPr id="8" name="TextBox 7">
            <a:extLst>
              <a:ext uri="{FF2B5EF4-FFF2-40B4-BE49-F238E27FC236}">
                <a16:creationId xmlns:a16="http://schemas.microsoft.com/office/drawing/2014/main" id="{9219B2BF-9611-4A1B-E04F-D2C62624A5E8}"/>
              </a:ext>
            </a:extLst>
          </p:cNvPr>
          <p:cNvSpPr txBox="1"/>
          <p:nvPr/>
        </p:nvSpPr>
        <p:spPr>
          <a:xfrm>
            <a:off x="684211" y="2588956"/>
            <a:ext cx="7375358" cy="274320"/>
          </a:xfrm>
          <a:prstGeom prst="rect">
            <a:avLst/>
          </a:prstGeom>
          <a:solidFill>
            <a:schemeClr val="accent1"/>
          </a:solidFill>
          <a:ln w="19050">
            <a:solidFill>
              <a:schemeClr val="accent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Arial" panose="020B0604020202020204"/>
                <a:ea typeface="+mn-ea"/>
                <a:cs typeface="+mn-cs"/>
              </a:rPr>
              <a:t>Adjustable gastric band (AGB)</a:t>
            </a:r>
          </a:p>
        </p:txBody>
      </p:sp>
      <p:graphicFrame>
        <p:nvGraphicFramePr>
          <p:cNvPr id="9" name="Table 7">
            <a:extLst>
              <a:ext uri="{FF2B5EF4-FFF2-40B4-BE49-F238E27FC236}">
                <a16:creationId xmlns:a16="http://schemas.microsoft.com/office/drawing/2014/main" id="{DAC7EF49-DF4C-0439-9A66-6DEF56519437}"/>
              </a:ext>
            </a:extLst>
          </p:cNvPr>
          <p:cNvGraphicFramePr>
            <a:graphicFrameLocks noGrp="1"/>
          </p:cNvGraphicFramePr>
          <p:nvPr>
            <p:extLst>
              <p:ext uri="{D42A27DB-BD31-4B8C-83A1-F6EECF244321}">
                <p14:modId xmlns:p14="http://schemas.microsoft.com/office/powerpoint/2010/main" val="1432846691"/>
              </p:ext>
            </p:extLst>
          </p:nvPr>
        </p:nvGraphicFramePr>
        <p:xfrm>
          <a:off x="684211" y="2893920"/>
          <a:ext cx="10774972" cy="578802"/>
        </p:xfrm>
        <a:graphic>
          <a:graphicData uri="http://schemas.openxmlformats.org/drawingml/2006/table">
            <a:tbl>
              <a:tblPr firstRow="1" bandRow="1">
                <a:tableStyleId>{616DA210-FB5B-4158-B5E0-FEB733F419BA}</a:tableStyleId>
              </a:tblPr>
              <a:tblGrid>
                <a:gridCol w="10774972">
                  <a:extLst>
                    <a:ext uri="{9D8B030D-6E8A-4147-A177-3AD203B41FA5}">
                      <a16:colId xmlns:a16="http://schemas.microsoft.com/office/drawing/2014/main" val="53527567"/>
                    </a:ext>
                  </a:extLst>
                </a:gridCol>
              </a:tblGrid>
              <a:tr h="304482">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Device made of silicone that is placed at the top of the stomach to limit the amount of food intake as a result of the smaller opening of the gastric band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37713"/>
                  </a:ext>
                </a:extLst>
              </a:tr>
              <a:tr h="257261">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Has the lowest rate of complications after surgery and there are no division of the stomach or intestines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2867366690"/>
                  </a:ext>
                </a:extLst>
              </a:tr>
            </a:tbl>
          </a:graphicData>
        </a:graphic>
      </p:graphicFrame>
      <p:sp>
        <p:nvSpPr>
          <p:cNvPr id="10" name="TextBox 9">
            <a:extLst>
              <a:ext uri="{FF2B5EF4-FFF2-40B4-BE49-F238E27FC236}">
                <a16:creationId xmlns:a16="http://schemas.microsoft.com/office/drawing/2014/main" id="{7CE6D242-4ADC-87FA-F0BB-0BB31CED5DE4}"/>
              </a:ext>
            </a:extLst>
          </p:cNvPr>
          <p:cNvSpPr txBox="1"/>
          <p:nvPr/>
        </p:nvSpPr>
        <p:spPr>
          <a:xfrm>
            <a:off x="684211" y="3503366"/>
            <a:ext cx="7375358" cy="274320"/>
          </a:xfrm>
          <a:prstGeom prst="rect">
            <a:avLst/>
          </a:prstGeom>
          <a:solidFill>
            <a:schemeClr val="accent1"/>
          </a:solidFill>
          <a:ln w="19050">
            <a:solidFill>
              <a:schemeClr val="accent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Arial" panose="020B0604020202020204"/>
                <a:ea typeface="+mn-ea"/>
                <a:cs typeface="+mn-cs"/>
              </a:rPr>
              <a:t>Biliopancreatic diversion with duodenal switch (BPD/DS)</a:t>
            </a:r>
          </a:p>
        </p:txBody>
      </p:sp>
      <p:graphicFrame>
        <p:nvGraphicFramePr>
          <p:cNvPr id="11" name="Table 7">
            <a:extLst>
              <a:ext uri="{FF2B5EF4-FFF2-40B4-BE49-F238E27FC236}">
                <a16:creationId xmlns:a16="http://schemas.microsoft.com/office/drawing/2014/main" id="{D51461A6-B47A-8409-3A6A-1A031C7F6FE7}"/>
              </a:ext>
            </a:extLst>
          </p:cNvPr>
          <p:cNvGraphicFramePr>
            <a:graphicFrameLocks noGrp="1"/>
          </p:cNvGraphicFramePr>
          <p:nvPr>
            <p:extLst>
              <p:ext uri="{D42A27DB-BD31-4B8C-83A1-F6EECF244321}">
                <p14:modId xmlns:p14="http://schemas.microsoft.com/office/powerpoint/2010/main" val="2755783258"/>
              </p:ext>
            </p:extLst>
          </p:nvPr>
        </p:nvGraphicFramePr>
        <p:xfrm>
          <a:off x="684211" y="3808331"/>
          <a:ext cx="10774972" cy="731520"/>
        </p:xfrm>
        <a:graphic>
          <a:graphicData uri="http://schemas.openxmlformats.org/drawingml/2006/table">
            <a:tbl>
              <a:tblPr firstRow="1" bandRow="1">
                <a:tableStyleId>{616DA210-FB5B-4158-B5E0-FEB733F419BA}</a:tableStyleId>
              </a:tblPr>
              <a:tblGrid>
                <a:gridCol w="10774972">
                  <a:extLst>
                    <a:ext uri="{9D8B030D-6E8A-4147-A177-3AD203B41FA5}">
                      <a16:colId xmlns:a16="http://schemas.microsoft.com/office/drawing/2014/main" val="53527567"/>
                    </a:ext>
                  </a:extLst>
                </a:gridCol>
              </a:tblGrid>
              <a:tr h="34501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Creation of a tube-shaped stomach pouch similar to the sleeve gastrectomy that significantly decreases the absorption of calories and nutrients within the small intestines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37713"/>
                  </a:ext>
                </a:extLst>
              </a:tr>
              <a:tr h="20295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This is the most effective procedure for treatment of type 2 diabetes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2867366690"/>
                  </a:ext>
                </a:extLst>
              </a:tr>
            </a:tbl>
          </a:graphicData>
        </a:graphic>
      </p:graphicFrame>
      <p:sp>
        <p:nvSpPr>
          <p:cNvPr id="5" name="TextBox 4">
            <a:extLst>
              <a:ext uri="{FF2B5EF4-FFF2-40B4-BE49-F238E27FC236}">
                <a16:creationId xmlns:a16="http://schemas.microsoft.com/office/drawing/2014/main" id="{5B79A459-271A-6650-7151-75E73CC61D38}"/>
              </a:ext>
            </a:extLst>
          </p:cNvPr>
          <p:cNvSpPr txBox="1"/>
          <p:nvPr/>
        </p:nvSpPr>
        <p:spPr>
          <a:xfrm>
            <a:off x="684211" y="4788757"/>
            <a:ext cx="7375358" cy="307777"/>
          </a:xfrm>
          <a:prstGeom prst="rect">
            <a:avLst/>
          </a:prstGeom>
          <a:solidFill>
            <a:schemeClr val="accent1"/>
          </a:solidFill>
          <a:ln w="19050">
            <a:solidFill>
              <a:schemeClr val="accent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Arial" panose="020B0604020202020204"/>
                <a:ea typeface="+mn-ea"/>
                <a:cs typeface="+mn-cs"/>
              </a:rPr>
              <a:t>Endoscopic bariatric therapies (EBT)</a:t>
            </a:r>
          </a:p>
        </p:txBody>
      </p:sp>
      <p:graphicFrame>
        <p:nvGraphicFramePr>
          <p:cNvPr id="6" name="Table 7">
            <a:extLst>
              <a:ext uri="{FF2B5EF4-FFF2-40B4-BE49-F238E27FC236}">
                <a16:creationId xmlns:a16="http://schemas.microsoft.com/office/drawing/2014/main" id="{706263CD-35D0-CE8E-23F9-3586321CF9CD}"/>
              </a:ext>
            </a:extLst>
          </p:cNvPr>
          <p:cNvGraphicFramePr>
            <a:graphicFrameLocks noGrp="1"/>
          </p:cNvGraphicFramePr>
          <p:nvPr>
            <p:extLst>
              <p:ext uri="{D42A27DB-BD31-4B8C-83A1-F6EECF244321}">
                <p14:modId xmlns:p14="http://schemas.microsoft.com/office/powerpoint/2010/main" val="817576602"/>
              </p:ext>
            </p:extLst>
          </p:nvPr>
        </p:nvGraphicFramePr>
        <p:xfrm>
          <a:off x="684211" y="5130574"/>
          <a:ext cx="10774972" cy="731520"/>
        </p:xfrm>
        <a:graphic>
          <a:graphicData uri="http://schemas.openxmlformats.org/drawingml/2006/table">
            <a:tbl>
              <a:tblPr firstRow="1" bandRow="1">
                <a:tableStyleId>{616DA210-FB5B-4158-B5E0-FEB733F419BA}</a:tableStyleId>
              </a:tblPr>
              <a:tblGrid>
                <a:gridCol w="10774972">
                  <a:extLst>
                    <a:ext uri="{9D8B030D-6E8A-4147-A177-3AD203B41FA5}">
                      <a16:colId xmlns:a16="http://schemas.microsoft.com/office/drawing/2014/main" val="53527567"/>
                    </a:ext>
                  </a:extLst>
                </a:gridCol>
              </a:tblGrid>
              <a:tr h="426257">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rPr>
                        <a:t>Comprises a spectrum of minimally invasive techniques and/or devices, including endoscopic sleeve gastroplasty and intragastric balloons, using a flexible endoscope to access the stomach and small intestine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37713"/>
                  </a:ext>
                </a:extLst>
              </a:tr>
              <a:tr h="250739">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rPr>
                        <a:t>Promotes significant weight loss, improves metabolic laboratory abnormalities and ameliorates the trajectory of several obesity-related medical comorbidities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2867366690"/>
                  </a:ext>
                </a:extLst>
              </a:tr>
            </a:tbl>
          </a:graphicData>
        </a:graphic>
      </p:graphicFrame>
      <p:sp>
        <p:nvSpPr>
          <p:cNvPr id="12" name="TextBox 11">
            <a:extLst>
              <a:ext uri="{FF2B5EF4-FFF2-40B4-BE49-F238E27FC236}">
                <a16:creationId xmlns:a16="http://schemas.microsoft.com/office/drawing/2014/main" id="{A6BFF347-A5BD-C374-9742-EEF860CA4A44}"/>
              </a:ext>
            </a:extLst>
          </p:cNvPr>
          <p:cNvSpPr txBox="1"/>
          <p:nvPr/>
        </p:nvSpPr>
        <p:spPr>
          <a:xfrm>
            <a:off x="684211" y="1230153"/>
            <a:ext cx="1828800" cy="307777"/>
          </a:xfrm>
          <a:prstGeom prst="rect">
            <a:avLst/>
          </a:prstGeom>
          <a:noFill/>
        </p:spPr>
        <p:txBody>
          <a:bodyPr wrap="square" rtlCol="0">
            <a:spAutoFit/>
          </a:bodyPr>
          <a:lstStyle/>
          <a:p>
            <a:r>
              <a:rPr lang="en-US" sz="1400" b="1"/>
              <a:t>Surgical</a:t>
            </a:r>
            <a:r>
              <a:rPr lang="en-US" sz="1400" b="1" baseline="30000"/>
              <a:t>1</a:t>
            </a:r>
          </a:p>
        </p:txBody>
      </p:sp>
      <p:sp>
        <p:nvSpPr>
          <p:cNvPr id="13" name="TextBox 12">
            <a:extLst>
              <a:ext uri="{FF2B5EF4-FFF2-40B4-BE49-F238E27FC236}">
                <a16:creationId xmlns:a16="http://schemas.microsoft.com/office/drawing/2014/main" id="{EE479656-38A7-24F5-9BF5-7B34766CE240}"/>
              </a:ext>
            </a:extLst>
          </p:cNvPr>
          <p:cNvSpPr txBox="1"/>
          <p:nvPr/>
        </p:nvSpPr>
        <p:spPr>
          <a:xfrm>
            <a:off x="684211" y="4517588"/>
            <a:ext cx="1828800" cy="307777"/>
          </a:xfrm>
          <a:prstGeom prst="rect">
            <a:avLst/>
          </a:prstGeom>
          <a:noFill/>
        </p:spPr>
        <p:txBody>
          <a:bodyPr wrap="square" rtlCol="0">
            <a:spAutoFit/>
          </a:bodyPr>
          <a:lstStyle/>
          <a:p>
            <a:r>
              <a:rPr lang="en-US" sz="1400" b="1"/>
              <a:t>Non-surgical</a:t>
            </a:r>
            <a:r>
              <a:rPr lang="en-US" sz="1400" b="1" baseline="30000"/>
              <a:t>2–4</a:t>
            </a:r>
          </a:p>
        </p:txBody>
      </p:sp>
    </p:spTree>
    <p:extLst>
      <p:ext uri="{BB962C8B-B14F-4D97-AF65-F5344CB8AC3E}">
        <p14:creationId xmlns:p14="http://schemas.microsoft.com/office/powerpoint/2010/main" val="996837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3FA1-025C-40C3-871B-F9A7070A0CD4}"/>
              </a:ext>
            </a:extLst>
          </p:cNvPr>
          <p:cNvSpPr>
            <a:spLocks noGrp="1"/>
          </p:cNvSpPr>
          <p:nvPr>
            <p:ph type="title"/>
          </p:nvPr>
        </p:nvSpPr>
        <p:spPr/>
        <p:txBody>
          <a:bodyPr/>
          <a:lstStyle/>
          <a:p>
            <a:r>
              <a:rPr lang="en-CA"/>
              <a:t>Monitoring for complications</a:t>
            </a:r>
          </a:p>
        </p:txBody>
      </p:sp>
      <p:sp>
        <p:nvSpPr>
          <p:cNvPr id="3" name="Text Placeholder 2">
            <a:extLst>
              <a:ext uri="{FF2B5EF4-FFF2-40B4-BE49-F238E27FC236}">
                <a16:creationId xmlns:a16="http://schemas.microsoft.com/office/drawing/2014/main" id="{8E01CE51-1DC4-442A-B5AF-C3DDF701D6DC}"/>
              </a:ext>
            </a:extLst>
          </p:cNvPr>
          <p:cNvSpPr>
            <a:spLocks noGrp="1"/>
          </p:cNvSpPr>
          <p:nvPr>
            <p:ph type="body" sz="quarter" idx="13"/>
          </p:nvPr>
        </p:nvSpPr>
        <p:spPr>
          <a:xfrm>
            <a:off x="647998" y="6210000"/>
            <a:ext cx="10614513" cy="324000"/>
          </a:xfrm>
        </p:spPr>
        <p:txBody>
          <a:bodyPr/>
          <a:lstStyle/>
          <a:p>
            <a:r>
              <a:rPr lang="en-CA" sz="1000" i="0"/>
              <a:t>HCP, health care professional.</a:t>
            </a:r>
            <a:br>
              <a:rPr lang="en-CA" sz="1000" i="0"/>
            </a:br>
            <a:r>
              <a:rPr lang="en-CA" sz="1000" i="0"/>
              <a:t>1. Lim R et al. Trauma Surg Acute Care Open 2018;3:e000219; 2. Kumar N and Thompson CC. Clin Gastroenterol Hepatol. 2013;11:343</a:t>
            </a:r>
            <a:r>
              <a:rPr lang="en-GB" sz="1000" i="0"/>
              <a:t>–</a:t>
            </a:r>
            <a:r>
              <a:rPr lang="en-CA" sz="1000" i="0"/>
              <a:t>353; </a:t>
            </a:r>
            <a:br>
              <a:rPr lang="en-CA" sz="1000" i="0"/>
            </a:br>
            <a:r>
              <a:rPr lang="en-CA" sz="1000" i="0"/>
              <a:t>3. </a:t>
            </a:r>
            <a:r>
              <a:rPr lang="it-IT" sz="1000" i="0"/>
              <a:t>Salehi M et al. J Clin Endocrinol Metab. 2018;8:2815–2826.</a:t>
            </a:r>
            <a:endParaRPr lang="en-CA" sz="1000" i="0"/>
          </a:p>
        </p:txBody>
      </p:sp>
      <p:sp>
        <p:nvSpPr>
          <p:cNvPr id="4" name="Rectangle 3">
            <a:extLst>
              <a:ext uri="{FF2B5EF4-FFF2-40B4-BE49-F238E27FC236}">
                <a16:creationId xmlns:a16="http://schemas.microsoft.com/office/drawing/2014/main" id="{9C98DBCD-0989-4ADD-AD2B-CE9E57049EE3}"/>
              </a:ext>
            </a:extLst>
          </p:cNvPr>
          <p:cNvSpPr/>
          <p:nvPr/>
        </p:nvSpPr>
        <p:spPr>
          <a:xfrm>
            <a:off x="838199" y="1325016"/>
            <a:ext cx="10515600" cy="426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Arial" panose="020B0604020202020204"/>
                <a:ea typeface="+mn-ea"/>
                <a:cs typeface="+mn-cs"/>
              </a:rPr>
              <a:t>Potential post-operative complications after bariatric surgery are rare</a:t>
            </a:r>
          </a:p>
        </p:txBody>
      </p:sp>
      <p:sp>
        <p:nvSpPr>
          <p:cNvPr id="5" name="Rectangle 4">
            <a:extLst>
              <a:ext uri="{FF2B5EF4-FFF2-40B4-BE49-F238E27FC236}">
                <a16:creationId xmlns:a16="http://schemas.microsoft.com/office/drawing/2014/main" id="{9BFBB5B5-D61A-49CE-93E0-950FE7239DE7}"/>
              </a:ext>
            </a:extLst>
          </p:cNvPr>
          <p:cNvSpPr/>
          <p:nvPr/>
        </p:nvSpPr>
        <p:spPr>
          <a:xfrm>
            <a:off x="838199" y="1819275"/>
            <a:ext cx="10515600" cy="32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white"/>
                </a:solidFill>
                <a:effectLst/>
                <a:uLnTx/>
                <a:uFillTx/>
                <a:latin typeface="Arial" panose="020B0604020202020204"/>
                <a:ea typeface="+mn-ea"/>
                <a:cs typeface="+mn-cs"/>
              </a:rPr>
              <a:t>Early</a:t>
            </a:r>
            <a:r>
              <a:rPr kumimoji="0" lang="en-CA" sz="1800" b="0" i="0" u="none" strike="noStrike" kern="1200" cap="none" spc="0" normalizeH="0" baseline="30000" noProof="0">
                <a:ln>
                  <a:noFill/>
                </a:ln>
                <a:solidFill>
                  <a:prstClr val="white"/>
                </a:solidFill>
                <a:effectLst/>
                <a:uLnTx/>
                <a:uFillTx/>
                <a:latin typeface="Arial" panose="020B0604020202020204"/>
                <a:ea typeface="+mn-ea"/>
                <a:cs typeface="+mn-cs"/>
              </a:rPr>
              <a:t>1–3</a:t>
            </a:r>
          </a:p>
        </p:txBody>
      </p:sp>
      <p:sp>
        <p:nvSpPr>
          <p:cNvPr id="6" name="Rectangle 5">
            <a:extLst>
              <a:ext uri="{FF2B5EF4-FFF2-40B4-BE49-F238E27FC236}">
                <a16:creationId xmlns:a16="http://schemas.microsoft.com/office/drawing/2014/main" id="{F188BE3F-2F9D-4F3A-8DD5-EF559FCC463A}"/>
              </a:ext>
            </a:extLst>
          </p:cNvPr>
          <p:cNvSpPr/>
          <p:nvPr/>
        </p:nvSpPr>
        <p:spPr>
          <a:xfrm>
            <a:off x="838199" y="3524464"/>
            <a:ext cx="10515600" cy="32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white"/>
                </a:solidFill>
                <a:effectLst/>
                <a:uLnTx/>
                <a:uFillTx/>
                <a:latin typeface="Arial" panose="020B0604020202020204"/>
                <a:ea typeface="+mn-ea"/>
                <a:cs typeface="+mn-cs"/>
              </a:rPr>
              <a:t>Late</a:t>
            </a:r>
            <a:r>
              <a:rPr kumimoji="0" lang="en-CA" sz="1800" b="0" i="0" u="none" strike="noStrike" kern="1200" cap="none" spc="0" normalizeH="0" baseline="30000" noProof="0">
                <a:ln>
                  <a:noFill/>
                </a:ln>
                <a:solidFill>
                  <a:prstClr val="white"/>
                </a:solidFill>
                <a:effectLst/>
                <a:uLnTx/>
                <a:uFillTx/>
                <a:latin typeface="Arial" panose="020B0604020202020204"/>
                <a:ea typeface="+mn-ea"/>
                <a:cs typeface="+mn-cs"/>
              </a:rPr>
              <a:t>1–3</a:t>
            </a:r>
          </a:p>
        </p:txBody>
      </p:sp>
      <p:grpSp>
        <p:nvGrpSpPr>
          <p:cNvPr id="27" name="Group 26">
            <a:extLst>
              <a:ext uri="{FF2B5EF4-FFF2-40B4-BE49-F238E27FC236}">
                <a16:creationId xmlns:a16="http://schemas.microsoft.com/office/drawing/2014/main" id="{993DD50C-8BE5-33B4-9C59-55AA59EA676D}"/>
              </a:ext>
            </a:extLst>
          </p:cNvPr>
          <p:cNvGrpSpPr/>
          <p:nvPr/>
        </p:nvGrpSpPr>
        <p:grpSpPr>
          <a:xfrm>
            <a:off x="917680" y="2219701"/>
            <a:ext cx="1380050" cy="542232"/>
            <a:chOff x="1157379" y="2198375"/>
            <a:chExt cx="1380050" cy="542232"/>
          </a:xfrm>
        </p:grpSpPr>
        <p:sp>
          <p:nvSpPr>
            <p:cNvPr id="57" name="Oval 56">
              <a:extLst>
                <a:ext uri="{FF2B5EF4-FFF2-40B4-BE49-F238E27FC236}">
                  <a16:creationId xmlns:a16="http://schemas.microsoft.com/office/drawing/2014/main" id="{6E228FBB-7306-4B30-9CE4-51AA0D1CE429}"/>
                </a:ext>
              </a:extLst>
            </p:cNvPr>
            <p:cNvSpPr/>
            <p:nvPr/>
          </p:nvSpPr>
          <p:spPr>
            <a:xfrm>
              <a:off x="1157379" y="2198375"/>
              <a:ext cx="542231" cy="54223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EABFEE0C-7F61-4E6E-923B-630B975ABAD9}"/>
                </a:ext>
              </a:extLst>
            </p:cNvPr>
            <p:cNvSpPr txBox="1"/>
            <p:nvPr/>
          </p:nvSpPr>
          <p:spPr>
            <a:xfrm>
              <a:off x="1709429" y="2281333"/>
              <a:ext cx="828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Leaks</a:t>
              </a:r>
            </a:p>
          </p:txBody>
        </p:sp>
        <p:sp>
          <p:nvSpPr>
            <p:cNvPr id="13" name="Freeform 43">
              <a:extLst>
                <a:ext uri="{FF2B5EF4-FFF2-40B4-BE49-F238E27FC236}">
                  <a16:creationId xmlns:a16="http://schemas.microsoft.com/office/drawing/2014/main" id="{F72E0D91-928F-4601-9E78-5A80A2DB4932}"/>
                </a:ext>
              </a:extLst>
            </p:cNvPr>
            <p:cNvSpPr>
              <a:spLocks noEditPoints="1"/>
            </p:cNvSpPr>
            <p:nvPr/>
          </p:nvSpPr>
          <p:spPr bwMode="auto">
            <a:xfrm>
              <a:off x="1332822" y="2323156"/>
              <a:ext cx="234890" cy="309435"/>
            </a:xfrm>
            <a:custGeom>
              <a:avLst/>
              <a:gdLst>
                <a:gd name="T0" fmla="*/ 190 w 229"/>
                <a:gd name="T1" fmla="*/ 111 h 301"/>
                <a:gd name="T2" fmla="*/ 209 w 229"/>
                <a:gd name="T3" fmla="*/ 137 h 301"/>
                <a:gd name="T4" fmla="*/ 212 w 229"/>
                <a:gd name="T5" fmla="*/ 141 h 301"/>
                <a:gd name="T6" fmla="*/ 229 w 229"/>
                <a:gd name="T7" fmla="*/ 178 h 301"/>
                <a:gd name="T8" fmla="*/ 214 w 229"/>
                <a:gd name="T9" fmla="*/ 212 h 301"/>
                <a:gd name="T10" fmla="*/ 179 w 229"/>
                <a:gd name="T11" fmla="*/ 227 h 301"/>
                <a:gd name="T12" fmla="*/ 144 w 229"/>
                <a:gd name="T13" fmla="*/ 212 h 301"/>
                <a:gd name="T14" fmla="*/ 130 w 229"/>
                <a:gd name="T15" fmla="*/ 178 h 301"/>
                <a:gd name="T16" fmla="*/ 146 w 229"/>
                <a:gd name="T17" fmla="*/ 141 h 301"/>
                <a:gd name="T18" fmla="*/ 149 w 229"/>
                <a:gd name="T19" fmla="*/ 137 h 301"/>
                <a:gd name="T20" fmla="*/ 168 w 229"/>
                <a:gd name="T21" fmla="*/ 111 h 301"/>
                <a:gd name="T22" fmla="*/ 179 w 229"/>
                <a:gd name="T23" fmla="*/ 78 h 301"/>
                <a:gd name="T24" fmla="*/ 190 w 229"/>
                <a:gd name="T25" fmla="*/ 111 h 301"/>
                <a:gd name="T26" fmla="*/ 110 w 229"/>
                <a:gd name="T27" fmla="*/ 0 h 301"/>
                <a:gd name="T28" fmla="*/ 101 w 229"/>
                <a:gd name="T29" fmla="*/ 24 h 301"/>
                <a:gd name="T30" fmla="*/ 87 w 229"/>
                <a:gd name="T31" fmla="*/ 44 h 301"/>
                <a:gd name="T32" fmla="*/ 85 w 229"/>
                <a:gd name="T33" fmla="*/ 47 h 301"/>
                <a:gd name="T34" fmla="*/ 72 w 229"/>
                <a:gd name="T35" fmla="*/ 75 h 301"/>
                <a:gd name="T36" fmla="*/ 83 w 229"/>
                <a:gd name="T37" fmla="*/ 101 h 301"/>
                <a:gd name="T38" fmla="*/ 110 w 229"/>
                <a:gd name="T39" fmla="*/ 112 h 301"/>
                <a:gd name="T40" fmla="*/ 136 w 229"/>
                <a:gd name="T41" fmla="*/ 101 h 301"/>
                <a:gd name="T42" fmla="*/ 147 w 229"/>
                <a:gd name="T43" fmla="*/ 75 h 301"/>
                <a:gd name="T44" fmla="*/ 135 w 229"/>
                <a:gd name="T45" fmla="*/ 47 h 301"/>
                <a:gd name="T46" fmla="*/ 132 w 229"/>
                <a:gd name="T47" fmla="*/ 44 h 301"/>
                <a:gd name="T48" fmla="*/ 118 w 229"/>
                <a:gd name="T49" fmla="*/ 24 h 301"/>
                <a:gd name="T50" fmla="*/ 110 w 229"/>
                <a:gd name="T51" fmla="*/ 0 h 301"/>
                <a:gd name="T52" fmla="*/ 21 w 229"/>
                <a:gd name="T53" fmla="*/ 192 h 301"/>
                <a:gd name="T54" fmla="*/ 26 w 229"/>
                <a:gd name="T55" fmla="*/ 187 h 301"/>
                <a:gd name="T56" fmla="*/ 50 w 229"/>
                <a:gd name="T57" fmla="*/ 153 h 301"/>
                <a:gd name="T58" fmla="*/ 63 w 229"/>
                <a:gd name="T59" fmla="*/ 112 h 301"/>
                <a:gd name="T60" fmla="*/ 77 w 229"/>
                <a:gd name="T61" fmla="*/ 153 h 301"/>
                <a:gd name="T62" fmla="*/ 101 w 229"/>
                <a:gd name="T63" fmla="*/ 187 h 301"/>
                <a:gd name="T64" fmla="*/ 106 w 229"/>
                <a:gd name="T65" fmla="*/ 192 h 301"/>
                <a:gd name="T66" fmla="*/ 126 w 229"/>
                <a:gd name="T67" fmla="*/ 238 h 301"/>
                <a:gd name="T68" fmla="*/ 108 w 229"/>
                <a:gd name="T69" fmla="*/ 282 h 301"/>
                <a:gd name="T70" fmla="*/ 63 w 229"/>
                <a:gd name="T71" fmla="*/ 301 h 301"/>
                <a:gd name="T72" fmla="*/ 19 w 229"/>
                <a:gd name="T73" fmla="*/ 282 h 301"/>
                <a:gd name="T74" fmla="*/ 0 w 229"/>
                <a:gd name="T75" fmla="*/ 238 h 301"/>
                <a:gd name="T76" fmla="*/ 21 w 229"/>
                <a:gd name="T77" fmla="*/ 192 h 301"/>
                <a:gd name="T78" fmla="*/ 83 w 229"/>
                <a:gd name="T79" fmla="*/ 202 h 301"/>
                <a:gd name="T80" fmla="*/ 56 w 229"/>
                <a:gd name="T81" fmla="*/ 288 h 301"/>
                <a:gd name="T82" fmla="*/ 83 w 229"/>
                <a:gd name="T83" fmla="*/ 20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9" h="301">
                  <a:moveTo>
                    <a:pt x="190" y="111"/>
                  </a:moveTo>
                  <a:cubicBezTo>
                    <a:pt x="194" y="119"/>
                    <a:pt x="200" y="128"/>
                    <a:pt x="209" y="137"/>
                  </a:cubicBezTo>
                  <a:cubicBezTo>
                    <a:pt x="212" y="141"/>
                    <a:pt x="212" y="141"/>
                    <a:pt x="212" y="141"/>
                  </a:cubicBezTo>
                  <a:cubicBezTo>
                    <a:pt x="223" y="154"/>
                    <a:pt x="229" y="166"/>
                    <a:pt x="229" y="178"/>
                  </a:cubicBezTo>
                  <a:cubicBezTo>
                    <a:pt x="229" y="191"/>
                    <a:pt x="224" y="203"/>
                    <a:pt x="214" y="212"/>
                  </a:cubicBezTo>
                  <a:cubicBezTo>
                    <a:pt x="204" y="222"/>
                    <a:pt x="193" y="227"/>
                    <a:pt x="179" y="227"/>
                  </a:cubicBezTo>
                  <a:cubicBezTo>
                    <a:pt x="165" y="227"/>
                    <a:pt x="154" y="222"/>
                    <a:pt x="144" y="212"/>
                  </a:cubicBezTo>
                  <a:cubicBezTo>
                    <a:pt x="134" y="203"/>
                    <a:pt x="130" y="191"/>
                    <a:pt x="130" y="178"/>
                  </a:cubicBezTo>
                  <a:cubicBezTo>
                    <a:pt x="130" y="166"/>
                    <a:pt x="135" y="154"/>
                    <a:pt x="146" y="141"/>
                  </a:cubicBezTo>
                  <a:cubicBezTo>
                    <a:pt x="149" y="137"/>
                    <a:pt x="149" y="137"/>
                    <a:pt x="149" y="137"/>
                  </a:cubicBezTo>
                  <a:cubicBezTo>
                    <a:pt x="158" y="128"/>
                    <a:pt x="164" y="119"/>
                    <a:pt x="168" y="111"/>
                  </a:cubicBezTo>
                  <a:cubicBezTo>
                    <a:pt x="172" y="103"/>
                    <a:pt x="176" y="92"/>
                    <a:pt x="179" y="78"/>
                  </a:cubicBezTo>
                  <a:cubicBezTo>
                    <a:pt x="182" y="92"/>
                    <a:pt x="186" y="103"/>
                    <a:pt x="190" y="111"/>
                  </a:cubicBezTo>
                  <a:close/>
                  <a:moveTo>
                    <a:pt x="110" y="0"/>
                  </a:moveTo>
                  <a:cubicBezTo>
                    <a:pt x="107" y="10"/>
                    <a:pt x="105" y="18"/>
                    <a:pt x="101" y="24"/>
                  </a:cubicBezTo>
                  <a:cubicBezTo>
                    <a:pt x="98" y="31"/>
                    <a:pt x="94" y="37"/>
                    <a:pt x="87" y="44"/>
                  </a:cubicBezTo>
                  <a:cubicBezTo>
                    <a:pt x="85" y="47"/>
                    <a:pt x="85" y="47"/>
                    <a:pt x="85" y="47"/>
                  </a:cubicBezTo>
                  <a:cubicBezTo>
                    <a:pt x="76" y="57"/>
                    <a:pt x="72" y="66"/>
                    <a:pt x="72" y="75"/>
                  </a:cubicBezTo>
                  <a:cubicBezTo>
                    <a:pt x="72" y="85"/>
                    <a:pt x="76" y="94"/>
                    <a:pt x="83" y="101"/>
                  </a:cubicBezTo>
                  <a:cubicBezTo>
                    <a:pt x="91" y="109"/>
                    <a:pt x="99" y="112"/>
                    <a:pt x="110" y="112"/>
                  </a:cubicBezTo>
                  <a:cubicBezTo>
                    <a:pt x="120" y="112"/>
                    <a:pt x="129" y="109"/>
                    <a:pt x="136" y="101"/>
                  </a:cubicBezTo>
                  <a:cubicBezTo>
                    <a:pt x="143" y="94"/>
                    <a:pt x="147" y="85"/>
                    <a:pt x="147" y="75"/>
                  </a:cubicBezTo>
                  <a:cubicBezTo>
                    <a:pt x="147" y="66"/>
                    <a:pt x="143" y="57"/>
                    <a:pt x="135" y="47"/>
                  </a:cubicBezTo>
                  <a:cubicBezTo>
                    <a:pt x="132" y="44"/>
                    <a:pt x="132" y="44"/>
                    <a:pt x="132" y="44"/>
                  </a:cubicBezTo>
                  <a:cubicBezTo>
                    <a:pt x="126" y="37"/>
                    <a:pt x="121" y="31"/>
                    <a:pt x="118" y="24"/>
                  </a:cubicBezTo>
                  <a:cubicBezTo>
                    <a:pt x="115" y="18"/>
                    <a:pt x="112" y="10"/>
                    <a:pt x="110" y="0"/>
                  </a:cubicBezTo>
                  <a:close/>
                  <a:moveTo>
                    <a:pt x="21" y="192"/>
                  </a:moveTo>
                  <a:cubicBezTo>
                    <a:pt x="26" y="187"/>
                    <a:pt x="26" y="187"/>
                    <a:pt x="26" y="187"/>
                  </a:cubicBezTo>
                  <a:cubicBezTo>
                    <a:pt x="36" y="175"/>
                    <a:pt x="44" y="164"/>
                    <a:pt x="50" y="153"/>
                  </a:cubicBezTo>
                  <a:cubicBezTo>
                    <a:pt x="55" y="143"/>
                    <a:pt x="59" y="129"/>
                    <a:pt x="63" y="112"/>
                  </a:cubicBezTo>
                  <a:cubicBezTo>
                    <a:pt x="67" y="129"/>
                    <a:pt x="72" y="143"/>
                    <a:pt x="77" y="153"/>
                  </a:cubicBezTo>
                  <a:cubicBezTo>
                    <a:pt x="82" y="164"/>
                    <a:pt x="90" y="175"/>
                    <a:pt x="101" y="187"/>
                  </a:cubicBezTo>
                  <a:cubicBezTo>
                    <a:pt x="106" y="192"/>
                    <a:pt x="106" y="192"/>
                    <a:pt x="106" y="192"/>
                  </a:cubicBezTo>
                  <a:cubicBezTo>
                    <a:pt x="120" y="207"/>
                    <a:pt x="126" y="223"/>
                    <a:pt x="126" y="238"/>
                  </a:cubicBezTo>
                  <a:cubicBezTo>
                    <a:pt x="126" y="256"/>
                    <a:pt x="120" y="270"/>
                    <a:pt x="108" y="282"/>
                  </a:cubicBezTo>
                  <a:cubicBezTo>
                    <a:pt x="95" y="295"/>
                    <a:pt x="81" y="301"/>
                    <a:pt x="63" y="301"/>
                  </a:cubicBezTo>
                  <a:cubicBezTo>
                    <a:pt x="46" y="301"/>
                    <a:pt x="31" y="295"/>
                    <a:pt x="19" y="282"/>
                  </a:cubicBezTo>
                  <a:cubicBezTo>
                    <a:pt x="6" y="270"/>
                    <a:pt x="0" y="256"/>
                    <a:pt x="0" y="238"/>
                  </a:cubicBezTo>
                  <a:cubicBezTo>
                    <a:pt x="0" y="223"/>
                    <a:pt x="7" y="207"/>
                    <a:pt x="21" y="192"/>
                  </a:cubicBezTo>
                  <a:close/>
                  <a:moveTo>
                    <a:pt x="83" y="202"/>
                  </a:moveTo>
                  <a:cubicBezTo>
                    <a:pt x="83" y="202"/>
                    <a:pt x="115" y="257"/>
                    <a:pt x="56" y="288"/>
                  </a:cubicBezTo>
                  <a:cubicBezTo>
                    <a:pt x="56" y="288"/>
                    <a:pt x="139" y="277"/>
                    <a:pt x="83" y="20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8" name="Group 27">
            <a:extLst>
              <a:ext uri="{FF2B5EF4-FFF2-40B4-BE49-F238E27FC236}">
                <a16:creationId xmlns:a16="http://schemas.microsoft.com/office/drawing/2014/main" id="{AFC86433-B22D-610C-3C7B-487FF18C629A}"/>
              </a:ext>
            </a:extLst>
          </p:cNvPr>
          <p:cNvGrpSpPr/>
          <p:nvPr/>
        </p:nvGrpSpPr>
        <p:grpSpPr>
          <a:xfrm>
            <a:off x="3040334" y="2214259"/>
            <a:ext cx="1622230" cy="542231"/>
            <a:chOff x="3288444" y="2203432"/>
            <a:chExt cx="1622230" cy="542231"/>
          </a:xfrm>
        </p:grpSpPr>
        <p:sp>
          <p:nvSpPr>
            <p:cNvPr id="9" name="TextBox 8">
              <a:extLst>
                <a:ext uri="{FF2B5EF4-FFF2-40B4-BE49-F238E27FC236}">
                  <a16:creationId xmlns:a16="http://schemas.microsoft.com/office/drawing/2014/main" id="{2F603080-9728-66F8-15FE-BE2E023B09F7}"/>
                </a:ext>
              </a:extLst>
            </p:cNvPr>
            <p:cNvSpPr txBox="1"/>
            <p:nvPr/>
          </p:nvSpPr>
          <p:spPr>
            <a:xfrm>
              <a:off x="3830674" y="2291614"/>
              <a:ext cx="1080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Bleeding</a:t>
              </a:r>
            </a:p>
          </p:txBody>
        </p:sp>
        <p:sp>
          <p:nvSpPr>
            <p:cNvPr id="59" name="Oval 58">
              <a:extLst>
                <a:ext uri="{FF2B5EF4-FFF2-40B4-BE49-F238E27FC236}">
                  <a16:creationId xmlns:a16="http://schemas.microsoft.com/office/drawing/2014/main" id="{B44F2BD7-0D52-4E11-B819-29B607503E40}"/>
                </a:ext>
              </a:extLst>
            </p:cNvPr>
            <p:cNvSpPr/>
            <p:nvPr/>
          </p:nvSpPr>
          <p:spPr>
            <a:xfrm>
              <a:off x="3288444" y="2203432"/>
              <a:ext cx="542230" cy="54223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47" name="Group 428">
              <a:extLst>
                <a:ext uri="{FF2B5EF4-FFF2-40B4-BE49-F238E27FC236}">
                  <a16:creationId xmlns:a16="http://schemas.microsoft.com/office/drawing/2014/main" id="{BEA6EBC2-F5EA-4B17-8AC9-4184F4FFF3F3}"/>
                </a:ext>
              </a:extLst>
            </p:cNvPr>
            <p:cNvGrpSpPr>
              <a:grpSpLocks noChangeAspect="1"/>
            </p:cNvGrpSpPr>
            <p:nvPr/>
          </p:nvGrpSpPr>
          <p:grpSpPr bwMode="auto">
            <a:xfrm>
              <a:off x="3433598" y="2324271"/>
              <a:ext cx="295465" cy="312573"/>
              <a:chOff x="2453" y="1157"/>
              <a:chExt cx="898" cy="950"/>
            </a:xfrm>
            <a:solidFill>
              <a:schemeClr val="tx1"/>
            </a:solidFill>
          </p:grpSpPr>
          <p:sp>
            <p:nvSpPr>
              <p:cNvPr id="48" name="Freeform 429">
                <a:extLst>
                  <a:ext uri="{FF2B5EF4-FFF2-40B4-BE49-F238E27FC236}">
                    <a16:creationId xmlns:a16="http://schemas.microsoft.com/office/drawing/2014/main" id="{C977B44F-A72C-401C-9467-DA541F988203}"/>
                  </a:ext>
                </a:extLst>
              </p:cNvPr>
              <p:cNvSpPr>
                <a:spLocks noEditPoints="1"/>
              </p:cNvSpPr>
              <p:nvPr/>
            </p:nvSpPr>
            <p:spPr bwMode="auto">
              <a:xfrm>
                <a:off x="2850" y="1449"/>
                <a:ext cx="501" cy="658"/>
              </a:xfrm>
              <a:custGeom>
                <a:avLst/>
                <a:gdLst>
                  <a:gd name="T0" fmla="*/ 153 w 332"/>
                  <a:gd name="T1" fmla="*/ 0 h 437"/>
                  <a:gd name="T2" fmla="*/ 236 w 332"/>
                  <a:gd name="T3" fmla="*/ 139 h 437"/>
                  <a:gd name="T4" fmla="*/ 282 w 332"/>
                  <a:gd name="T5" fmla="*/ 211 h 437"/>
                  <a:gd name="T6" fmla="*/ 188 w 332"/>
                  <a:gd name="T7" fmla="*/ 415 h 437"/>
                  <a:gd name="T8" fmla="*/ 1 w 332"/>
                  <a:gd name="T9" fmla="*/ 277 h 437"/>
                  <a:gd name="T10" fmla="*/ 26 w 332"/>
                  <a:gd name="T11" fmla="*/ 200 h 437"/>
                  <a:gd name="T12" fmla="*/ 100 w 332"/>
                  <a:gd name="T13" fmla="*/ 90 h 437"/>
                  <a:gd name="T14" fmla="*/ 153 w 332"/>
                  <a:gd name="T15" fmla="*/ 0 h 437"/>
                  <a:gd name="T16" fmla="*/ 144 w 332"/>
                  <a:gd name="T17" fmla="*/ 384 h 437"/>
                  <a:gd name="T18" fmla="*/ 156 w 332"/>
                  <a:gd name="T19" fmla="*/ 373 h 437"/>
                  <a:gd name="T20" fmla="*/ 143 w 332"/>
                  <a:gd name="T21" fmla="*/ 361 h 437"/>
                  <a:gd name="T22" fmla="*/ 59 w 332"/>
                  <a:gd name="T23" fmla="*/ 280 h 437"/>
                  <a:gd name="T24" fmla="*/ 47 w 332"/>
                  <a:gd name="T25" fmla="*/ 266 h 437"/>
                  <a:gd name="T26" fmla="*/ 36 w 332"/>
                  <a:gd name="T27" fmla="*/ 283 h 437"/>
                  <a:gd name="T28" fmla="*/ 144 w 332"/>
                  <a:gd name="T29" fmla="*/ 38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37">
                    <a:moveTo>
                      <a:pt x="153" y="0"/>
                    </a:moveTo>
                    <a:cubicBezTo>
                      <a:pt x="170" y="51"/>
                      <a:pt x="205" y="94"/>
                      <a:pt x="236" y="139"/>
                    </a:cubicBezTo>
                    <a:cubicBezTo>
                      <a:pt x="252" y="163"/>
                      <a:pt x="268" y="186"/>
                      <a:pt x="282" y="211"/>
                    </a:cubicBezTo>
                    <a:cubicBezTo>
                      <a:pt x="332" y="295"/>
                      <a:pt x="274" y="395"/>
                      <a:pt x="188" y="415"/>
                    </a:cubicBezTo>
                    <a:cubicBezTo>
                      <a:pt x="94" y="437"/>
                      <a:pt x="7" y="373"/>
                      <a:pt x="1" y="277"/>
                    </a:cubicBezTo>
                    <a:cubicBezTo>
                      <a:pt x="0" y="248"/>
                      <a:pt x="11" y="223"/>
                      <a:pt x="26" y="200"/>
                    </a:cubicBezTo>
                    <a:cubicBezTo>
                      <a:pt x="49" y="163"/>
                      <a:pt x="76" y="127"/>
                      <a:pt x="100" y="90"/>
                    </a:cubicBezTo>
                    <a:cubicBezTo>
                      <a:pt x="119" y="61"/>
                      <a:pt x="136" y="30"/>
                      <a:pt x="153" y="0"/>
                    </a:cubicBezTo>
                    <a:close/>
                    <a:moveTo>
                      <a:pt x="144" y="384"/>
                    </a:moveTo>
                    <a:cubicBezTo>
                      <a:pt x="146" y="382"/>
                      <a:pt x="151" y="377"/>
                      <a:pt x="156" y="373"/>
                    </a:cubicBezTo>
                    <a:cubicBezTo>
                      <a:pt x="152" y="369"/>
                      <a:pt x="148" y="361"/>
                      <a:pt x="143" y="361"/>
                    </a:cubicBezTo>
                    <a:cubicBezTo>
                      <a:pt x="92" y="354"/>
                      <a:pt x="67" y="331"/>
                      <a:pt x="59" y="280"/>
                    </a:cubicBezTo>
                    <a:cubicBezTo>
                      <a:pt x="58" y="272"/>
                      <a:pt x="56" y="265"/>
                      <a:pt x="47" y="266"/>
                    </a:cubicBezTo>
                    <a:cubicBezTo>
                      <a:pt x="37" y="267"/>
                      <a:pt x="36" y="275"/>
                      <a:pt x="36" y="283"/>
                    </a:cubicBezTo>
                    <a:cubicBezTo>
                      <a:pt x="39" y="336"/>
                      <a:pt x="85" y="382"/>
                      <a:pt x="144"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Freeform 430">
                <a:extLst>
                  <a:ext uri="{FF2B5EF4-FFF2-40B4-BE49-F238E27FC236}">
                    <a16:creationId xmlns:a16="http://schemas.microsoft.com/office/drawing/2014/main" id="{81BDA171-BE1E-40F3-80AB-C2FB65CF68D1}"/>
                  </a:ext>
                </a:extLst>
              </p:cNvPr>
              <p:cNvSpPr>
                <a:spLocks noEditPoints="1"/>
              </p:cNvSpPr>
              <p:nvPr/>
            </p:nvSpPr>
            <p:spPr bwMode="auto">
              <a:xfrm>
                <a:off x="2453" y="1157"/>
                <a:ext cx="456" cy="650"/>
              </a:xfrm>
              <a:custGeom>
                <a:avLst/>
                <a:gdLst>
                  <a:gd name="T0" fmla="*/ 154 w 302"/>
                  <a:gd name="T1" fmla="*/ 0 h 432"/>
                  <a:gd name="T2" fmla="*/ 265 w 302"/>
                  <a:gd name="T3" fmla="*/ 178 h 432"/>
                  <a:gd name="T4" fmla="*/ 302 w 302"/>
                  <a:gd name="T5" fmla="*/ 274 h 432"/>
                  <a:gd name="T6" fmla="*/ 209 w 302"/>
                  <a:gd name="T7" fmla="*/ 409 h 432"/>
                  <a:gd name="T8" fmla="*/ 42 w 302"/>
                  <a:gd name="T9" fmla="*/ 372 h 432"/>
                  <a:gd name="T10" fmla="*/ 4 w 302"/>
                  <a:gd name="T11" fmla="*/ 272 h 432"/>
                  <a:gd name="T12" fmla="*/ 28 w 302"/>
                  <a:gd name="T13" fmla="*/ 200 h 432"/>
                  <a:gd name="T14" fmla="*/ 94 w 302"/>
                  <a:gd name="T15" fmla="*/ 103 h 432"/>
                  <a:gd name="T16" fmla="*/ 154 w 302"/>
                  <a:gd name="T17" fmla="*/ 0 h 432"/>
                  <a:gd name="T18" fmla="*/ 145 w 302"/>
                  <a:gd name="T19" fmla="*/ 384 h 432"/>
                  <a:gd name="T20" fmla="*/ 156 w 302"/>
                  <a:gd name="T21" fmla="*/ 373 h 432"/>
                  <a:gd name="T22" fmla="*/ 141 w 302"/>
                  <a:gd name="T23" fmla="*/ 360 h 432"/>
                  <a:gd name="T24" fmla="*/ 131 w 302"/>
                  <a:gd name="T25" fmla="*/ 359 h 432"/>
                  <a:gd name="T26" fmla="*/ 62 w 302"/>
                  <a:gd name="T27" fmla="*/ 281 h 432"/>
                  <a:gd name="T28" fmla="*/ 50 w 302"/>
                  <a:gd name="T29" fmla="*/ 265 h 432"/>
                  <a:gd name="T30" fmla="*/ 38 w 302"/>
                  <a:gd name="T31" fmla="*/ 281 h 432"/>
                  <a:gd name="T32" fmla="*/ 145 w 302"/>
                  <a:gd name="T33" fmla="*/ 38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432">
                    <a:moveTo>
                      <a:pt x="154" y="0"/>
                    </a:moveTo>
                    <a:cubicBezTo>
                      <a:pt x="178" y="65"/>
                      <a:pt x="226" y="118"/>
                      <a:pt x="265" y="178"/>
                    </a:cubicBezTo>
                    <a:cubicBezTo>
                      <a:pt x="283" y="207"/>
                      <a:pt x="302" y="237"/>
                      <a:pt x="302" y="274"/>
                    </a:cubicBezTo>
                    <a:cubicBezTo>
                      <a:pt x="302" y="333"/>
                      <a:pt x="265" y="387"/>
                      <a:pt x="209" y="409"/>
                    </a:cubicBezTo>
                    <a:cubicBezTo>
                      <a:pt x="151" y="432"/>
                      <a:pt x="84" y="417"/>
                      <a:pt x="42" y="372"/>
                    </a:cubicBezTo>
                    <a:cubicBezTo>
                      <a:pt x="16" y="344"/>
                      <a:pt x="0" y="310"/>
                      <a:pt x="4" y="272"/>
                    </a:cubicBezTo>
                    <a:cubicBezTo>
                      <a:pt x="7" y="247"/>
                      <a:pt x="16" y="222"/>
                      <a:pt x="28" y="200"/>
                    </a:cubicBezTo>
                    <a:cubicBezTo>
                      <a:pt x="47" y="166"/>
                      <a:pt x="73" y="136"/>
                      <a:pt x="94" y="103"/>
                    </a:cubicBezTo>
                    <a:cubicBezTo>
                      <a:pt x="115" y="69"/>
                      <a:pt x="135" y="34"/>
                      <a:pt x="154" y="0"/>
                    </a:cubicBezTo>
                    <a:close/>
                    <a:moveTo>
                      <a:pt x="145" y="384"/>
                    </a:moveTo>
                    <a:cubicBezTo>
                      <a:pt x="147" y="382"/>
                      <a:pt x="155" y="379"/>
                      <a:pt x="156" y="373"/>
                    </a:cubicBezTo>
                    <a:cubicBezTo>
                      <a:pt x="159" y="362"/>
                      <a:pt x="150" y="361"/>
                      <a:pt x="141" y="360"/>
                    </a:cubicBezTo>
                    <a:cubicBezTo>
                      <a:pt x="138" y="360"/>
                      <a:pt x="134" y="359"/>
                      <a:pt x="131" y="359"/>
                    </a:cubicBezTo>
                    <a:cubicBezTo>
                      <a:pt x="93" y="353"/>
                      <a:pt x="62" y="319"/>
                      <a:pt x="62" y="281"/>
                    </a:cubicBezTo>
                    <a:cubicBezTo>
                      <a:pt x="62" y="272"/>
                      <a:pt x="59" y="265"/>
                      <a:pt x="50" y="265"/>
                    </a:cubicBezTo>
                    <a:cubicBezTo>
                      <a:pt x="39" y="265"/>
                      <a:pt x="38" y="272"/>
                      <a:pt x="38" y="281"/>
                    </a:cubicBezTo>
                    <a:cubicBezTo>
                      <a:pt x="39" y="334"/>
                      <a:pt x="83" y="379"/>
                      <a:pt x="145"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nvGrpSpPr>
          <p:cNvPr id="31" name="Group 30">
            <a:extLst>
              <a:ext uri="{FF2B5EF4-FFF2-40B4-BE49-F238E27FC236}">
                <a16:creationId xmlns:a16="http://schemas.microsoft.com/office/drawing/2014/main" id="{E39B017F-F3E4-2702-6EC3-D9D7AB15CF8A}"/>
              </a:ext>
            </a:extLst>
          </p:cNvPr>
          <p:cNvGrpSpPr/>
          <p:nvPr/>
        </p:nvGrpSpPr>
        <p:grpSpPr>
          <a:xfrm>
            <a:off x="4360149" y="2903870"/>
            <a:ext cx="3388490" cy="542231"/>
            <a:chOff x="4866313" y="2869298"/>
            <a:chExt cx="3388490" cy="542231"/>
          </a:xfrm>
        </p:grpSpPr>
        <p:sp>
          <p:nvSpPr>
            <p:cNvPr id="56" name="TextBox 55">
              <a:extLst>
                <a:ext uri="{FF2B5EF4-FFF2-40B4-BE49-F238E27FC236}">
                  <a16:creationId xmlns:a16="http://schemas.microsoft.com/office/drawing/2014/main" id="{FCF70DEF-6388-476B-9524-95271D924FCD}"/>
                </a:ext>
              </a:extLst>
            </p:cNvPr>
            <p:cNvSpPr txBox="1"/>
            <p:nvPr/>
          </p:nvSpPr>
          <p:spPr>
            <a:xfrm>
              <a:off x="5410803" y="2971516"/>
              <a:ext cx="2844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Venous thromboembolism</a:t>
              </a:r>
            </a:p>
          </p:txBody>
        </p:sp>
        <p:sp>
          <p:nvSpPr>
            <p:cNvPr id="60" name="Oval 59">
              <a:extLst>
                <a:ext uri="{FF2B5EF4-FFF2-40B4-BE49-F238E27FC236}">
                  <a16:creationId xmlns:a16="http://schemas.microsoft.com/office/drawing/2014/main" id="{AD4C3E8A-A91E-4985-BAE5-2C2634C08B54}"/>
                </a:ext>
              </a:extLst>
            </p:cNvPr>
            <p:cNvSpPr/>
            <p:nvPr/>
          </p:nvSpPr>
          <p:spPr>
            <a:xfrm>
              <a:off x="4866313" y="2869298"/>
              <a:ext cx="542230" cy="54223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4" name="Group 13">
              <a:extLst>
                <a:ext uri="{FF2B5EF4-FFF2-40B4-BE49-F238E27FC236}">
                  <a16:creationId xmlns:a16="http://schemas.microsoft.com/office/drawing/2014/main" id="{146345E3-D83E-40A0-9036-9FE73F2093FB}"/>
                </a:ext>
              </a:extLst>
            </p:cNvPr>
            <p:cNvGrpSpPr/>
            <p:nvPr/>
          </p:nvGrpSpPr>
          <p:grpSpPr>
            <a:xfrm>
              <a:off x="4972210" y="3047491"/>
              <a:ext cx="330436" cy="188244"/>
              <a:chOff x="4125658" y="1206132"/>
              <a:chExt cx="372953" cy="212466"/>
            </a:xfrm>
          </p:grpSpPr>
          <p:sp>
            <p:nvSpPr>
              <p:cNvPr id="15" name="Freeform: Shape 14">
                <a:extLst>
                  <a:ext uri="{FF2B5EF4-FFF2-40B4-BE49-F238E27FC236}">
                    <a16:creationId xmlns:a16="http://schemas.microsoft.com/office/drawing/2014/main" id="{65D5EAB9-6E36-478F-82D8-185AD6FDF676}"/>
                  </a:ext>
                </a:extLst>
              </p:cNvPr>
              <p:cNvSpPr/>
              <p:nvPr/>
            </p:nvSpPr>
            <p:spPr>
              <a:xfrm>
                <a:off x="4223146" y="1234069"/>
                <a:ext cx="186047" cy="66423"/>
              </a:xfrm>
              <a:custGeom>
                <a:avLst/>
                <a:gdLst>
                  <a:gd name="connsiteX0" fmla="*/ 118803 w 248063"/>
                  <a:gd name="connsiteY0" fmla="*/ 16563 h 72510"/>
                  <a:gd name="connsiteX1" fmla="*/ 48315 w 248063"/>
                  <a:gd name="connsiteY1" fmla="*/ 12441 h 72510"/>
                  <a:gd name="connsiteX2" fmla="*/ 0 w 248063"/>
                  <a:gd name="connsiteY2" fmla="*/ 3778 h 72510"/>
                  <a:gd name="connsiteX3" fmla="*/ 34614 w 248063"/>
                  <a:gd name="connsiteY3" fmla="*/ 35912 h 72510"/>
                  <a:gd name="connsiteX4" fmla="*/ 208221 w 248063"/>
                  <a:gd name="connsiteY4" fmla="*/ 35912 h 72510"/>
                  <a:gd name="connsiteX5" fmla="*/ 250315 w 248063"/>
                  <a:gd name="connsiteY5" fmla="*/ 0 h 72510"/>
                  <a:gd name="connsiteX6" fmla="*/ 189291 w 248063"/>
                  <a:gd name="connsiteY6" fmla="*/ 12480 h 72510"/>
                  <a:gd name="connsiteX7" fmla="*/ 118803 w 248063"/>
                  <a:gd name="connsiteY7" fmla="*/ 16563 h 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063" h="72510">
                    <a:moveTo>
                      <a:pt x="118803" y="16563"/>
                    </a:moveTo>
                    <a:cubicBezTo>
                      <a:pt x="99073" y="16563"/>
                      <a:pt x="71938" y="14579"/>
                      <a:pt x="48315" y="12441"/>
                    </a:cubicBezTo>
                    <a:cubicBezTo>
                      <a:pt x="31905" y="10953"/>
                      <a:pt x="15723" y="8014"/>
                      <a:pt x="0" y="3778"/>
                    </a:cubicBezTo>
                    <a:cubicBezTo>
                      <a:pt x="11716" y="10381"/>
                      <a:pt x="23967" y="20456"/>
                      <a:pt x="34614" y="35912"/>
                    </a:cubicBezTo>
                    <a:cubicBezTo>
                      <a:pt x="67549" y="83769"/>
                      <a:pt x="173950" y="85677"/>
                      <a:pt x="208221" y="35912"/>
                    </a:cubicBezTo>
                    <a:cubicBezTo>
                      <a:pt x="221158" y="17097"/>
                      <a:pt x="236462" y="6259"/>
                      <a:pt x="250315" y="0"/>
                    </a:cubicBezTo>
                    <a:cubicBezTo>
                      <a:pt x="230661" y="6335"/>
                      <a:pt x="210167" y="10571"/>
                      <a:pt x="189291" y="12480"/>
                    </a:cubicBezTo>
                    <a:cubicBezTo>
                      <a:pt x="165707" y="14579"/>
                      <a:pt x="138572" y="16563"/>
                      <a:pt x="118803" y="16563"/>
                    </a:cubicBezTo>
                    <a:close/>
                  </a:path>
                </a:pathLst>
              </a:custGeom>
              <a:solidFill>
                <a:schemeClr val="tx1"/>
              </a:solidFill>
              <a:ln w="38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reeform: Shape 15">
                <a:extLst>
                  <a:ext uri="{FF2B5EF4-FFF2-40B4-BE49-F238E27FC236}">
                    <a16:creationId xmlns:a16="http://schemas.microsoft.com/office/drawing/2014/main" id="{CC2D7E30-1D1E-4280-B265-4D26F6ABFB12}"/>
                  </a:ext>
                </a:extLst>
              </p:cNvPr>
              <p:cNvSpPr/>
              <p:nvPr/>
            </p:nvSpPr>
            <p:spPr>
              <a:xfrm>
                <a:off x="4200821" y="1349321"/>
                <a:ext cx="226119" cy="66422"/>
              </a:xfrm>
              <a:custGeom>
                <a:avLst/>
                <a:gdLst>
                  <a:gd name="connsiteX0" fmla="*/ 302829 w 301492"/>
                  <a:gd name="connsiteY0" fmla="*/ 61017 h 61061"/>
                  <a:gd name="connsiteX1" fmla="*/ 229325 w 301492"/>
                  <a:gd name="connsiteY1" fmla="*/ 27624 h 61061"/>
                  <a:gd name="connsiteX2" fmla="*/ 73503 w 301492"/>
                  <a:gd name="connsiteY2" fmla="*/ 27624 h 61061"/>
                  <a:gd name="connsiteX3" fmla="*/ 0 w 301492"/>
                  <a:gd name="connsiteY3" fmla="*/ 61017 h 61061"/>
                  <a:gd name="connsiteX4" fmla="*/ 302829 w 301492"/>
                  <a:gd name="connsiteY4" fmla="*/ 61017 h 6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92" h="61061">
                    <a:moveTo>
                      <a:pt x="302829" y="61017"/>
                    </a:moveTo>
                    <a:cubicBezTo>
                      <a:pt x="302829" y="61017"/>
                      <a:pt x="259093" y="63955"/>
                      <a:pt x="229325" y="27624"/>
                    </a:cubicBezTo>
                    <a:cubicBezTo>
                      <a:pt x="198604" y="-9929"/>
                      <a:pt x="103080" y="-8479"/>
                      <a:pt x="73503" y="27624"/>
                    </a:cubicBezTo>
                    <a:cubicBezTo>
                      <a:pt x="43736" y="63955"/>
                      <a:pt x="0" y="61017"/>
                      <a:pt x="0" y="61017"/>
                    </a:cubicBezTo>
                    <a:lnTo>
                      <a:pt x="302829" y="61017"/>
                    </a:lnTo>
                    <a:close/>
                  </a:path>
                </a:pathLst>
              </a:custGeom>
              <a:solidFill>
                <a:schemeClr val="tx1"/>
              </a:solidFill>
              <a:ln w="38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EA623C48-5117-402B-9598-B288DB4B9DBC}"/>
                  </a:ext>
                </a:extLst>
              </p:cNvPr>
              <p:cNvSpPr/>
              <p:nvPr/>
            </p:nvSpPr>
            <p:spPr>
              <a:xfrm>
                <a:off x="4125658" y="1415736"/>
                <a:ext cx="372095" cy="2862"/>
              </a:xfrm>
              <a:custGeom>
                <a:avLst/>
                <a:gdLst>
                  <a:gd name="connsiteX0" fmla="*/ 498417 w 496126"/>
                  <a:gd name="connsiteY0" fmla="*/ 0 h 0"/>
                  <a:gd name="connsiteX1" fmla="*/ 0 w 496126"/>
                  <a:gd name="connsiteY1" fmla="*/ 0 h 0"/>
                </a:gdLst>
                <a:ahLst/>
                <a:cxnLst>
                  <a:cxn ang="0">
                    <a:pos x="connsiteX0" y="connsiteY0"/>
                  </a:cxn>
                  <a:cxn ang="0">
                    <a:pos x="connsiteX1" y="connsiteY1"/>
                  </a:cxn>
                </a:cxnLst>
                <a:rect l="l" t="t" r="r" b="b"/>
                <a:pathLst>
                  <a:path w="496126">
                    <a:moveTo>
                      <a:pt x="498417" y="0"/>
                    </a:moveTo>
                    <a:lnTo>
                      <a:pt x="0" y="0"/>
                    </a:lnTo>
                  </a:path>
                </a:pathLst>
              </a:custGeom>
              <a:ln w="11448" cap="flat">
                <a:solidFill>
                  <a:srgbClr val="34415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Freeform: Shape 17">
                <a:extLst>
                  <a:ext uri="{FF2B5EF4-FFF2-40B4-BE49-F238E27FC236}">
                    <a16:creationId xmlns:a16="http://schemas.microsoft.com/office/drawing/2014/main" id="{0C6C385E-912F-4AE4-BCEA-98D888ABFDD0}"/>
                  </a:ext>
                </a:extLst>
              </p:cNvPr>
              <p:cNvSpPr/>
              <p:nvPr/>
            </p:nvSpPr>
            <p:spPr>
              <a:xfrm>
                <a:off x="4387461" y="1316459"/>
                <a:ext cx="25760" cy="22898"/>
              </a:xfrm>
              <a:custGeom>
                <a:avLst/>
                <a:gdLst>
                  <a:gd name="connsiteX0" fmla="*/ 11499 w 34347"/>
                  <a:gd name="connsiteY0" fmla="*/ 28451 h 30530"/>
                  <a:gd name="connsiteX1" fmla="*/ 1309 w 34347"/>
                  <a:gd name="connsiteY1" fmla="*/ 4560 h 30530"/>
                  <a:gd name="connsiteX2" fmla="*/ 25162 w 34347"/>
                  <a:gd name="connsiteY2" fmla="*/ 5362 h 30530"/>
                  <a:gd name="connsiteX3" fmla="*/ 35351 w 34347"/>
                  <a:gd name="connsiteY3" fmla="*/ 29252 h 30530"/>
                  <a:gd name="connsiteX4" fmla="*/ 11499 w 34347"/>
                  <a:gd name="connsiteY4" fmla="*/ 28451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 h="30530">
                    <a:moveTo>
                      <a:pt x="11499" y="28451"/>
                    </a:moveTo>
                    <a:cubicBezTo>
                      <a:pt x="2111" y="21619"/>
                      <a:pt x="-2431" y="10934"/>
                      <a:pt x="1309" y="4560"/>
                    </a:cubicBezTo>
                    <a:cubicBezTo>
                      <a:pt x="5088" y="-1813"/>
                      <a:pt x="15774" y="-1470"/>
                      <a:pt x="25162" y="5362"/>
                    </a:cubicBezTo>
                    <a:cubicBezTo>
                      <a:pt x="34550" y="12193"/>
                      <a:pt x="39091" y="22879"/>
                      <a:pt x="35351" y="29252"/>
                    </a:cubicBezTo>
                    <a:cubicBezTo>
                      <a:pt x="31535" y="35625"/>
                      <a:pt x="20887" y="35282"/>
                      <a:pt x="11499" y="28451"/>
                    </a:cubicBezTo>
                    <a:close/>
                  </a:path>
                </a:pathLst>
              </a:custGeom>
              <a:noFill/>
              <a:ln w="11448" cap="flat">
                <a:solidFill>
                  <a:srgbClr val="34415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Freeform: Shape 18">
                <a:extLst>
                  <a:ext uri="{FF2B5EF4-FFF2-40B4-BE49-F238E27FC236}">
                    <a16:creationId xmlns:a16="http://schemas.microsoft.com/office/drawing/2014/main" id="{0ABBE1BD-069A-4549-86D8-6A548FAF9230}"/>
                  </a:ext>
                </a:extLst>
              </p:cNvPr>
              <p:cNvSpPr/>
              <p:nvPr/>
            </p:nvSpPr>
            <p:spPr>
              <a:xfrm>
                <a:off x="4435186" y="1362482"/>
                <a:ext cx="25760" cy="25760"/>
              </a:xfrm>
              <a:custGeom>
                <a:avLst/>
                <a:gdLst>
                  <a:gd name="connsiteX0" fmla="*/ 25452 w 34347"/>
                  <a:gd name="connsiteY0" fmla="*/ 28530 h 34347"/>
                  <a:gd name="connsiteX1" fmla="*/ 1753 w 34347"/>
                  <a:gd name="connsiteY1" fmla="*/ 31545 h 34347"/>
                  <a:gd name="connsiteX2" fmla="*/ 10072 w 34347"/>
                  <a:gd name="connsiteY2" fmla="*/ 6776 h 34347"/>
                  <a:gd name="connsiteX3" fmla="*/ 33772 w 34347"/>
                  <a:gd name="connsiteY3" fmla="*/ 3762 h 34347"/>
                  <a:gd name="connsiteX4" fmla="*/ 25452 w 34347"/>
                  <a:gd name="connsiteY4" fmla="*/ 28530 h 34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 h="34347">
                    <a:moveTo>
                      <a:pt x="25452" y="28530"/>
                    </a:moveTo>
                    <a:cubicBezTo>
                      <a:pt x="16598" y="36201"/>
                      <a:pt x="6027" y="37574"/>
                      <a:pt x="1753" y="31545"/>
                    </a:cubicBezTo>
                    <a:cubicBezTo>
                      <a:pt x="-2484" y="25553"/>
                      <a:pt x="1218" y="14447"/>
                      <a:pt x="10072" y="6776"/>
                    </a:cubicBezTo>
                    <a:cubicBezTo>
                      <a:pt x="18888" y="-894"/>
                      <a:pt x="29498" y="-2268"/>
                      <a:pt x="33772" y="3762"/>
                    </a:cubicBezTo>
                    <a:cubicBezTo>
                      <a:pt x="38008" y="9753"/>
                      <a:pt x="34306" y="20859"/>
                      <a:pt x="25452" y="28530"/>
                    </a:cubicBezTo>
                    <a:close/>
                  </a:path>
                </a:pathLst>
              </a:custGeom>
              <a:noFill/>
              <a:ln w="11448" cap="flat">
                <a:solidFill>
                  <a:srgbClr val="34415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Freeform: Shape 19">
                <a:extLst>
                  <a:ext uri="{FF2B5EF4-FFF2-40B4-BE49-F238E27FC236}">
                    <a16:creationId xmlns:a16="http://schemas.microsoft.com/office/drawing/2014/main" id="{75CAB332-8E34-4573-86CD-993057B2CF29}"/>
                  </a:ext>
                </a:extLst>
              </p:cNvPr>
              <p:cNvSpPr/>
              <p:nvPr/>
            </p:nvSpPr>
            <p:spPr>
              <a:xfrm>
                <a:off x="4146878" y="1368320"/>
                <a:ext cx="28623" cy="20036"/>
              </a:xfrm>
              <a:custGeom>
                <a:avLst/>
                <a:gdLst>
                  <a:gd name="connsiteX0" fmla="*/ 12350 w 38163"/>
                  <a:gd name="connsiteY0" fmla="*/ 25975 h 26714"/>
                  <a:gd name="connsiteX1" fmla="*/ 1511 w 38163"/>
                  <a:gd name="connsiteY1" fmla="*/ 4680 h 26714"/>
                  <a:gd name="connsiteX2" fmla="*/ 27615 w 38163"/>
                  <a:gd name="connsiteY2" fmla="*/ 4145 h 26714"/>
                  <a:gd name="connsiteX3" fmla="*/ 38454 w 38163"/>
                  <a:gd name="connsiteY3" fmla="*/ 25441 h 26714"/>
                  <a:gd name="connsiteX4" fmla="*/ 12350 w 38163"/>
                  <a:gd name="connsiteY4" fmla="*/ 25975 h 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3" h="26714">
                    <a:moveTo>
                      <a:pt x="12350" y="25975"/>
                    </a:moveTo>
                    <a:cubicBezTo>
                      <a:pt x="2160" y="20250"/>
                      <a:pt x="-2687" y="10709"/>
                      <a:pt x="1511" y="4680"/>
                    </a:cubicBezTo>
                    <a:cubicBezTo>
                      <a:pt x="5747" y="-1350"/>
                      <a:pt x="17426" y="-1579"/>
                      <a:pt x="27615" y="4145"/>
                    </a:cubicBezTo>
                    <a:cubicBezTo>
                      <a:pt x="37805" y="9870"/>
                      <a:pt x="42652" y="19411"/>
                      <a:pt x="38454" y="25441"/>
                    </a:cubicBezTo>
                    <a:cubicBezTo>
                      <a:pt x="34217" y="31470"/>
                      <a:pt x="22539" y="31699"/>
                      <a:pt x="12350" y="25975"/>
                    </a:cubicBezTo>
                    <a:close/>
                  </a:path>
                </a:pathLst>
              </a:custGeom>
              <a:noFill/>
              <a:ln w="11448" cap="flat">
                <a:solidFill>
                  <a:srgbClr val="34415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Freeform: Shape 20">
                <a:extLst>
                  <a:ext uri="{FF2B5EF4-FFF2-40B4-BE49-F238E27FC236}">
                    <a16:creationId xmlns:a16="http://schemas.microsoft.com/office/drawing/2014/main" id="{28C7DBB8-1F74-4AE8-AA38-F1CA8A2C83A1}"/>
                  </a:ext>
                </a:extLst>
              </p:cNvPr>
              <p:cNvSpPr/>
              <p:nvPr/>
            </p:nvSpPr>
            <p:spPr>
              <a:xfrm>
                <a:off x="4219384" y="1326709"/>
                <a:ext cx="25760" cy="22898"/>
              </a:xfrm>
              <a:custGeom>
                <a:avLst/>
                <a:gdLst>
                  <a:gd name="connsiteX0" fmla="*/ 11276 w 34347"/>
                  <a:gd name="connsiteY0" fmla="*/ 28484 h 30530"/>
                  <a:gd name="connsiteX1" fmla="*/ 1392 w 34347"/>
                  <a:gd name="connsiteY1" fmla="*/ 4441 h 30530"/>
                  <a:gd name="connsiteX2" fmla="*/ 25206 w 34347"/>
                  <a:gd name="connsiteY2" fmla="*/ 5586 h 30530"/>
                  <a:gd name="connsiteX3" fmla="*/ 35090 w 34347"/>
                  <a:gd name="connsiteY3" fmla="*/ 29629 h 30530"/>
                  <a:gd name="connsiteX4" fmla="*/ 11276 w 34347"/>
                  <a:gd name="connsiteY4" fmla="*/ 28484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 h="30530">
                    <a:moveTo>
                      <a:pt x="11276" y="28484"/>
                    </a:moveTo>
                    <a:cubicBezTo>
                      <a:pt x="1964" y="21538"/>
                      <a:pt x="-2463" y="10776"/>
                      <a:pt x="1392" y="4441"/>
                    </a:cubicBezTo>
                    <a:cubicBezTo>
                      <a:pt x="5246" y="-1894"/>
                      <a:pt x="15894" y="-1398"/>
                      <a:pt x="25206" y="5586"/>
                    </a:cubicBezTo>
                    <a:cubicBezTo>
                      <a:pt x="34518" y="12532"/>
                      <a:pt x="38945" y="23294"/>
                      <a:pt x="35090" y="29629"/>
                    </a:cubicBezTo>
                    <a:cubicBezTo>
                      <a:pt x="31274" y="35964"/>
                      <a:pt x="20588" y="35468"/>
                      <a:pt x="11276" y="28484"/>
                    </a:cubicBezTo>
                    <a:close/>
                  </a:path>
                </a:pathLst>
              </a:custGeom>
              <a:noFill/>
              <a:ln w="11448" cap="flat">
                <a:solidFill>
                  <a:srgbClr val="34415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 name="Freeform: Shape 21">
                <a:extLst>
                  <a:ext uri="{FF2B5EF4-FFF2-40B4-BE49-F238E27FC236}">
                    <a16:creationId xmlns:a16="http://schemas.microsoft.com/office/drawing/2014/main" id="{5DD4C1E5-BB53-4223-8DC0-87B100CB42B9}"/>
                  </a:ext>
                </a:extLst>
              </p:cNvPr>
              <p:cNvSpPr/>
              <p:nvPr/>
            </p:nvSpPr>
            <p:spPr>
              <a:xfrm>
                <a:off x="4433055" y="1264589"/>
                <a:ext cx="28623" cy="31485"/>
              </a:xfrm>
              <a:custGeom>
                <a:avLst/>
                <a:gdLst>
                  <a:gd name="connsiteX0" fmla="*/ 30735 w 38163"/>
                  <a:gd name="connsiteY0" fmla="*/ 34181 h 41979"/>
                  <a:gd name="connsiteX1" fmla="*/ 2647 w 38163"/>
                  <a:gd name="connsiteY1" fmla="*/ 40249 h 41979"/>
                  <a:gd name="connsiteX2" fmla="*/ 10508 w 38163"/>
                  <a:gd name="connsiteY2" fmla="*/ 9757 h 41979"/>
                  <a:gd name="connsiteX3" fmla="*/ 38596 w 38163"/>
                  <a:gd name="connsiteY3" fmla="*/ 3689 h 41979"/>
                  <a:gd name="connsiteX4" fmla="*/ 30735 w 38163"/>
                  <a:gd name="connsiteY4" fmla="*/ 34181 h 4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3" h="41979">
                    <a:moveTo>
                      <a:pt x="30735" y="34181"/>
                    </a:moveTo>
                    <a:cubicBezTo>
                      <a:pt x="20812" y="44257"/>
                      <a:pt x="8218" y="46966"/>
                      <a:pt x="2647" y="40249"/>
                    </a:cubicBezTo>
                    <a:cubicBezTo>
                      <a:pt x="-2926" y="33494"/>
                      <a:pt x="586" y="19870"/>
                      <a:pt x="10508" y="9757"/>
                    </a:cubicBezTo>
                    <a:cubicBezTo>
                      <a:pt x="20431" y="-318"/>
                      <a:pt x="33025" y="-3028"/>
                      <a:pt x="38596" y="3689"/>
                    </a:cubicBezTo>
                    <a:cubicBezTo>
                      <a:pt x="44169" y="10444"/>
                      <a:pt x="40657" y="24068"/>
                      <a:pt x="30735" y="34181"/>
                    </a:cubicBezTo>
                    <a:close/>
                  </a:path>
                </a:pathLst>
              </a:custGeom>
              <a:noFill/>
              <a:ln w="11448" cap="flat">
                <a:solidFill>
                  <a:srgbClr val="34415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Freeform: Shape 22">
                <a:extLst>
                  <a:ext uri="{FF2B5EF4-FFF2-40B4-BE49-F238E27FC236}">
                    <a16:creationId xmlns:a16="http://schemas.microsoft.com/office/drawing/2014/main" id="{FF9E76EB-F3C7-4D00-81EA-61BFE3275AC9}"/>
                  </a:ext>
                </a:extLst>
              </p:cNvPr>
              <p:cNvSpPr/>
              <p:nvPr/>
            </p:nvSpPr>
            <p:spPr>
              <a:xfrm>
                <a:off x="4294274" y="1314327"/>
                <a:ext cx="34347" cy="22898"/>
              </a:xfrm>
              <a:custGeom>
                <a:avLst/>
                <a:gdLst>
                  <a:gd name="connsiteX0" fmla="*/ 24387 w 45796"/>
                  <a:gd name="connsiteY0" fmla="*/ 33126 h 30530"/>
                  <a:gd name="connsiteX1" fmla="*/ 0 w 45796"/>
                  <a:gd name="connsiteY1" fmla="*/ 16563 h 30530"/>
                  <a:gd name="connsiteX2" fmla="*/ 24387 w 45796"/>
                  <a:gd name="connsiteY2" fmla="*/ 0 h 30530"/>
                  <a:gd name="connsiteX3" fmla="*/ 48773 w 45796"/>
                  <a:gd name="connsiteY3" fmla="*/ 16563 h 30530"/>
                  <a:gd name="connsiteX4" fmla="*/ 24387 w 45796"/>
                  <a:gd name="connsiteY4" fmla="*/ 33126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96" h="30530">
                    <a:moveTo>
                      <a:pt x="24387" y="33126"/>
                    </a:moveTo>
                    <a:cubicBezTo>
                      <a:pt x="10915" y="33126"/>
                      <a:pt x="0" y="25722"/>
                      <a:pt x="0" y="16563"/>
                    </a:cubicBezTo>
                    <a:cubicBezTo>
                      <a:pt x="0" y="7404"/>
                      <a:pt x="10915" y="0"/>
                      <a:pt x="24387" y="0"/>
                    </a:cubicBezTo>
                    <a:cubicBezTo>
                      <a:pt x="37858" y="0"/>
                      <a:pt x="48773" y="7404"/>
                      <a:pt x="48773" y="16563"/>
                    </a:cubicBezTo>
                    <a:cubicBezTo>
                      <a:pt x="48773" y="25684"/>
                      <a:pt x="37858" y="33126"/>
                      <a:pt x="24387" y="33126"/>
                    </a:cubicBezTo>
                    <a:close/>
                  </a:path>
                </a:pathLst>
              </a:custGeom>
              <a:noFill/>
              <a:ln w="11448" cap="flat">
                <a:solidFill>
                  <a:srgbClr val="34415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 name="Freeform: Shape 23">
                <a:extLst>
                  <a:ext uri="{FF2B5EF4-FFF2-40B4-BE49-F238E27FC236}">
                    <a16:creationId xmlns:a16="http://schemas.microsoft.com/office/drawing/2014/main" id="{EF8B1BF4-21E3-4D25-A01B-393A3E6B9EF0}"/>
                  </a:ext>
                </a:extLst>
              </p:cNvPr>
              <p:cNvSpPr/>
              <p:nvPr/>
            </p:nvSpPr>
            <p:spPr>
              <a:xfrm>
                <a:off x="4171306" y="1268991"/>
                <a:ext cx="31485" cy="28623"/>
              </a:xfrm>
              <a:custGeom>
                <a:avLst/>
                <a:gdLst>
                  <a:gd name="connsiteX0" fmla="*/ 30079 w 41979"/>
                  <a:gd name="connsiteY0" fmla="*/ 34114 h 38163"/>
                  <a:gd name="connsiteX1" fmla="*/ 1456 w 41979"/>
                  <a:gd name="connsiteY1" fmla="*/ 34305 h 38163"/>
                  <a:gd name="connsiteX2" fmla="*/ 14279 w 41979"/>
                  <a:gd name="connsiteY2" fmla="*/ 5949 h 38163"/>
                  <a:gd name="connsiteX3" fmla="*/ 42902 w 41979"/>
                  <a:gd name="connsiteY3" fmla="*/ 5758 h 38163"/>
                  <a:gd name="connsiteX4" fmla="*/ 30079 w 41979"/>
                  <a:gd name="connsiteY4" fmla="*/ 34114 h 3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9" h="38163">
                    <a:moveTo>
                      <a:pt x="30079" y="34114"/>
                    </a:moveTo>
                    <a:cubicBezTo>
                      <a:pt x="18630" y="41976"/>
                      <a:pt x="5807" y="42052"/>
                      <a:pt x="1456" y="34305"/>
                    </a:cubicBezTo>
                    <a:cubicBezTo>
                      <a:pt x="-2894" y="26519"/>
                      <a:pt x="2830" y="13849"/>
                      <a:pt x="14279" y="5949"/>
                    </a:cubicBezTo>
                    <a:cubicBezTo>
                      <a:pt x="25728" y="-1912"/>
                      <a:pt x="38551" y="-1989"/>
                      <a:pt x="42902" y="5758"/>
                    </a:cubicBezTo>
                    <a:cubicBezTo>
                      <a:pt x="47291" y="13544"/>
                      <a:pt x="41528" y="26252"/>
                      <a:pt x="30079" y="34114"/>
                    </a:cubicBezTo>
                    <a:close/>
                  </a:path>
                </a:pathLst>
              </a:custGeom>
              <a:noFill/>
              <a:ln w="11448" cap="flat">
                <a:solidFill>
                  <a:srgbClr val="34415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 name="Freeform: Shape 25">
                <a:extLst>
                  <a:ext uri="{FF2B5EF4-FFF2-40B4-BE49-F238E27FC236}">
                    <a16:creationId xmlns:a16="http://schemas.microsoft.com/office/drawing/2014/main" id="{8A56F4FB-66CE-4A85-9645-48BBAC6500D5}"/>
                  </a:ext>
                </a:extLst>
              </p:cNvPr>
              <p:cNvSpPr/>
              <p:nvPr/>
            </p:nvSpPr>
            <p:spPr>
              <a:xfrm>
                <a:off x="4126516" y="1206132"/>
                <a:ext cx="372095" cy="37210"/>
              </a:xfrm>
              <a:custGeom>
                <a:avLst/>
                <a:gdLst>
                  <a:gd name="connsiteX0" fmla="*/ 496127 w 496126"/>
                  <a:gd name="connsiteY0" fmla="*/ 0 h 49612"/>
                  <a:gd name="connsiteX1" fmla="*/ 463230 w 496126"/>
                  <a:gd name="connsiteY1" fmla="*/ 5915 h 49612"/>
                  <a:gd name="connsiteX2" fmla="*/ 401290 w 496126"/>
                  <a:gd name="connsiteY2" fmla="*/ 25493 h 49612"/>
                  <a:gd name="connsiteX3" fmla="*/ 401290 w 496126"/>
                  <a:gd name="connsiteY3" fmla="*/ 25493 h 49612"/>
                  <a:gd name="connsiteX4" fmla="*/ 314125 w 496126"/>
                  <a:gd name="connsiteY4" fmla="*/ 48926 h 49612"/>
                  <a:gd name="connsiteX5" fmla="*/ 248063 w 496126"/>
                  <a:gd name="connsiteY5" fmla="*/ 52780 h 49612"/>
                  <a:gd name="connsiteX6" fmla="*/ 182002 w 496126"/>
                  <a:gd name="connsiteY6" fmla="*/ 48926 h 49612"/>
                  <a:gd name="connsiteX7" fmla="*/ 94836 w 496126"/>
                  <a:gd name="connsiteY7" fmla="*/ 25493 h 49612"/>
                  <a:gd name="connsiteX8" fmla="*/ 94836 w 496126"/>
                  <a:gd name="connsiteY8" fmla="*/ 25493 h 49612"/>
                  <a:gd name="connsiteX9" fmla="*/ 32897 w 496126"/>
                  <a:gd name="connsiteY9" fmla="*/ 5915 h 49612"/>
                  <a:gd name="connsiteX10" fmla="*/ 0 w 496126"/>
                  <a:gd name="connsiteY10" fmla="*/ 0 h 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6126" h="49612">
                    <a:moveTo>
                      <a:pt x="496127" y="0"/>
                    </a:moveTo>
                    <a:lnTo>
                      <a:pt x="463230" y="5915"/>
                    </a:lnTo>
                    <a:cubicBezTo>
                      <a:pt x="441629" y="9808"/>
                      <a:pt x="420792" y="16372"/>
                      <a:pt x="401290" y="25493"/>
                    </a:cubicBezTo>
                    <a:lnTo>
                      <a:pt x="401290" y="25493"/>
                    </a:lnTo>
                    <a:cubicBezTo>
                      <a:pt x="374194" y="38164"/>
                      <a:pt x="344618" y="46140"/>
                      <a:pt x="314125" y="48926"/>
                    </a:cubicBezTo>
                    <a:cubicBezTo>
                      <a:pt x="291990" y="50948"/>
                      <a:pt x="266573" y="52780"/>
                      <a:pt x="248063" y="52780"/>
                    </a:cubicBezTo>
                    <a:cubicBezTo>
                      <a:pt x="229554" y="52780"/>
                      <a:pt x="204099" y="50910"/>
                      <a:pt x="182002" y="48926"/>
                    </a:cubicBezTo>
                    <a:cubicBezTo>
                      <a:pt x="151510" y="46178"/>
                      <a:pt x="121933" y="38164"/>
                      <a:pt x="94836" y="25493"/>
                    </a:cubicBezTo>
                    <a:lnTo>
                      <a:pt x="94836" y="25493"/>
                    </a:lnTo>
                    <a:cubicBezTo>
                      <a:pt x="75335" y="16410"/>
                      <a:pt x="54498" y="9808"/>
                      <a:pt x="32897" y="5915"/>
                    </a:cubicBezTo>
                    <a:lnTo>
                      <a:pt x="0" y="0"/>
                    </a:lnTo>
                  </a:path>
                </a:pathLst>
              </a:custGeom>
              <a:noFill/>
              <a:ln w="11448" cap="flat">
                <a:solidFill>
                  <a:srgbClr val="34415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nvGrpSpPr>
          <p:cNvPr id="119" name="Group 118">
            <a:extLst>
              <a:ext uri="{FF2B5EF4-FFF2-40B4-BE49-F238E27FC236}">
                <a16:creationId xmlns:a16="http://schemas.microsoft.com/office/drawing/2014/main" id="{B53D8458-D951-B34E-F305-54096886C4D0}"/>
              </a:ext>
            </a:extLst>
          </p:cNvPr>
          <p:cNvGrpSpPr/>
          <p:nvPr/>
        </p:nvGrpSpPr>
        <p:grpSpPr>
          <a:xfrm>
            <a:off x="8653908" y="4602504"/>
            <a:ext cx="2344267" cy="544266"/>
            <a:chOff x="8129768" y="4646430"/>
            <a:chExt cx="2344267" cy="544266"/>
          </a:xfrm>
        </p:grpSpPr>
        <p:sp>
          <p:nvSpPr>
            <p:cNvPr id="54" name="TextBox 53">
              <a:extLst>
                <a:ext uri="{FF2B5EF4-FFF2-40B4-BE49-F238E27FC236}">
                  <a16:creationId xmlns:a16="http://schemas.microsoft.com/office/drawing/2014/main" id="{7A93242C-FE2E-4B6F-AF42-75F05A66D6B0}"/>
                </a:ext>
              </a:extLst>
            </p:cNvPr>
            <p:cNvSpPr txBox="1"/>
            <p:nvPr/>
          </p:nvSpPr>
          <p:spPr>
            <a:xfrm>
              <a:off x="8674035" y="4733896"/>
              <a:ext cx="180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Intussusception</a:t>
              </a:r>
            </a:p>
          </p:txBody>
        </p:sp>
        <p:grpSp>
          <p:nvGrpSpPr>
            <p:cNvPr id="53" name="Group 52">
              <a:extLst>
                <a:ext uri="{FF2B5EF4-FFF2-40B4-BE49-F238E27FC236}">
                  <a16:creationId xmlns:a16="http://schemas.microsoft.com/office/drawing/2014/main" id="{2447F60F-FA54-BA66-A004-5CD280E8EDCB}"/>
                </a:ext>
              </a:extLst>
            </p:cNvPr>
            <p:cNvGrpSpPr/>
            <p:nvPr/>
          </p:nvGrpSpPr>
          <p:grpSpPr>
            <a:xfrm>
              <a:off x="8129768" y="4646430"/>
              <a:ext cx="544267" cy="544266"/>
              <a:chOff x="8129768" y="4646430"/>
              <a:chExt cx="544267" cy="544266"/>
            </a:xfrm>
          </p:grpSpPr>
          <p:sp>
            <p:nvSpPr>
              <p:cNvPr id="66" name="Oval 65">
                <a:extLst>
                  <a:ext uri="{FF2B5EF4-FFF2-40B4-BE49-F238E27FC236}">
                    <a16:creationId xmlns:a16="http://schemas.microsoft.com/office/drawing/2014/main" id="{B68DA3DF-07C5-4289-9AE5-9CEA5E159847}"/>
                  </a:ext>
                </a:extLst>
              </p:cNvPr>
              <p:cNvSpPr/>
              <p:nvPr/>
            </p:nvSpPr>
            <p:spPr>
              <a:xfrm>
                <a:off x="8129768" y="4646430"/>
                <a:ext cx="544267" cy="54426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74" name="Group 256">
                <a:extLst>
                  <a:ext uri="{FF2B5EF4-FFF2-40B4-BE49-F238E27FC236}">
                    <a16:creationId xmlns:a16="http://schemas.microsoft.com/office/drawing/2014/main" id="{A3A41C7D-203A-47D9-A26F-416133131E58}"/>
                  </a:ext>
                </a:extLst>
              </p:cNvPr>
              <p:cNvGrpSpPr>
                <a:grpSpLocks noChangeAspect="1"/>
              </p:cNvGrpSpPr>
              <p:nvPr/>
            </p:nvGrpSpPr>
            <p:grpSpPr bwMode="auto">
              <a:xfrm>
                <a:off x="8229826" y="4745314"/>
                <a:ext cx="344152" cy="346499"/>
                <a:chOff x="1261" y="-2"/>
                <a:chExt cx="3225" cy="3247"/>
              </a:xfrm>
              <a:solidFill>
                <a:schemeClr val="tx1"/>
              </a:solidFill>
            </p:grpSpPr>
            <p:sp>
              <p:nvSpPr>
                <p:cNvPr id="75" name="Freeform 257">
                  <a:extLst>
                    <a:ext uri="{FF2B5EF4-FFF2-40B4-BE49-F238E27FC236}">
                      <a16:creationId xmlns:a16="http://schemas.microsoft.com/office/drawing/2014/main" id="{66096149-86A1-4C06-9851-AD08A7D5C3C3}"/>
                    </a:ext>
                  </a:extLst>
                </p:cNvPr>
                <p:cNvSpPr>
                  <a:spLocks/>
                </p:cNvSpPr>
                <p:nvPr/>
              </p:nvSpPr>
              <p:spPr bwMode="auto">
                <a:xfrm>
                  <a:off x="1817" y="-2"/>
                  <a:ext cx="2117" cy="2616"/>
                </a:xfrm>
                <a:custGeom>
                  <a:avLst/>
                  <a:gdLst>
                    <a:gd name="T0" fmla="*/ 2314 w 2314"/>
                    <a:gd name="T1" fmla="*/ 2 h 2863"/>
                    <a:gd name="T2" fmla="*/ 1601 w 2314"/>
                    <a:gd name="T3" fmla="*/ 1622 h 2863"/>
                    <a:gd name="T4" fmla="*/ 2153 w 2314"/>
                    <a:gd name="T5" fmla="*/ 1622 h 2863"/>
                    <a:gd name="T6" fmla="*/ 1141 w 2314"/>
                    <a:gd name="T7" fmla="*/ 2863 h 2863"/>
                    <a:gd name="T8" fmla="*/ 147 w 2314"/>
                    <a:gd name="T9" fmla="*/ 1625 h 2863"/>
                    <a:gd name="T10" fmla="*/ 713 w 2314"/>
                    <a:gd name="T11" fmla="*/ 1625 h 2863"/>
                    <a:gd name="T12" fmla="*/ 0 w 2314"/>
                    <a:gd name="T13" fmla="*/ 3 h 2863"/>
                    <a:gd name="T14" fmla="*/ 24 w 2314"/>
                    <a:gd name="T15" fmla="*/ 2 h 2863"/>
                    <a:gd name="T16" fmla="*/ 436 w 2314"/>
                    <a:gd name="T17" fmla="*/ 2 h 2863"/>
                    <a:gd name="T18" fmla="*/ 538 w 2314"/>
                    <a:gd name="T19" fmla="*/ 1 h 2863"/>
                    <a:gd name="T20" fmla="*/ 598 w 2314"/>
                    <a:gd name="T21" fmla="*/ 36 h 2863"/>
                    <a:gd name="T22" fmla="*/ 932 w 2314"/>
                    <a:gd name="T23" fmla="*/ 915 h 2863"/>
                    <a:gd name="T24" fmla="*/ 1033 w 2314"/>
                    <a:gd name="T25" fmla="*/ 1517 h 2863"/>
                    <a:gd name="T26" fmla="*/ 1067 w 2314"/>
                    <a:gd name="T27" fmla="*/ 1738 h 2863"/>
                    <a:gd name="T28" fmla="*/ 1069 w 2314"/>
                    <a:gd name="T29" fmla="*/ 1762 h 2863"/>
                    <a:gd name="T30" fmla="*/ 435 w 2314"/>
                    <a:gd name="T31" fmla="*/ 1762 h 2863"/>
                    <a:gd name="T32" fmla="*/ 1147 w 2314"/>
                    <a:gd name="T33" fmla="*/ 2633 h 2863"/>
                    <a:gd name="T34" fmla="*/ 1858 w 2314"/>
                    <a:gd name="T35" fmla="*/ 1764 h 2863"/>
                    <a:gd name="T36" fmla="*/ 1242 w 2314"/>
                    <a:gd name="T37" fmla="*/ 1764 h 2863"/>
                    <a:gd name="T38" fmla="*/ 1258 w 2314"/>
                    <a:gd name="T39" fmla="*/ 1630 h 2863"/>
                    <a:gd name="T40" fmla="*/ 1326 w 2314"/>
                    <a:gd name="T41" fmla="*/ 1167 h 2863"/>
                    <a:gd name="T42" fmla="*/ 1612 w 2314"/>
                    <a:gd name="T43" fmla="*/ 215 h 2863"/>
                    <a:gd name="T44" fmla="*/ 1703 w 2314"/>
                    <a:gd name="T45" fmla="*/ 41 h 2863"/>
                    <a:gd name="T46" fmla="*/ 1771 w 2314"/>
                    <a:gd name="T47" fmla="*/ 1 h 2863"/>
                    <a:gd name="T48" fmla="*/ 2233 w 2314"/>
                    <a:gd name="T49" fmla="*/ 2 h 2863"/>
                    <a:gd name="T50" fmla="*/ 2314 w 2314"/>
                    <a:gd name="T51" fmla="*/ 2 h 2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4" h="2863">
                      <a:moveTo>
                        <a:pt x="2314" y="2"/>
                      </a:moveTo>
                      <a:cubicBezTo>
                        <a:pt x="1944" y="487"/>
                        <a:pt x="1739" y="1038"/>
                        <a:pt x="1601" y="1622"/>
                      </a:cubicBezTo>
                      <a:cubicBezTo>
                        <a:pt x="1784" y="1622"/>
                        <a:pt x="1965" y="1622"/>
                        <a:pt x="2153" y="1622"/>
                      </a:cubicBezTo>
                      <a:cubicBezTo>
                        <a:pt x="1814" y="2037"/>
                        <a:pt x="1478" y="2449"/>
                        <a:pt x="1141" y="2863"/>
                      </a:cubicBezTo>
                      <a:cubicBezTo>
                        <a:pt x="809" y="2450"/>
                        <a:pt x="480" y="2040"/>
                        <a:pt x="147" y="1625"/>
                      </a:cubicBezTo>
                      <a:cubicBezTo>
                        <a:pt x="338" y="1625"/>
                        <a:pt x="525" y="1625"/>
                        <a:pt x="713" y="1625"/>
                      </a:cubicBezTo>
                      <a:cubicBezTo>
                        <a:pt x="574" y="1040"/>
                        <a:pt x="369" y="487"/>
                        <a:pt x="0" y="3"/>
                      </a:cubicBezTo>
                      <a:cubicBezTo>
                        <a:pt x="10" y="3"/>
                        <a:pt x="17" y="2"/>
                        <a:pt x="24" y="2"/>
                      </a:cubicBezTo>
                      <a:cubicBezTo>
                        <a:pt x="162" y="2"/>
                        <a:pt x="299" y="2"/>
                        <a:pt x="436" y="2"/>
                      </a:cubicBezTo>
                      <a:cubicBezTo>
                        <a:pt x="470" y="2"/>
                        <a:pt x="504" y="2"/>
                        <a:pt x="538" y="1"/>
                      </a:cubicBezTo>
                      <a:cubicBezTo>
                        <a:pt x="566" y="0"/>
                        <a:pt x="584" y="12"/>
                        <a:pt x="598" y="36"/>
                      </a:cubicBezTo>
                      <a:cubicBezTo>
                        <a:pt x="756" y="311"/>
                        <a:pt x="869" y="604"/>
                        <a:pt x="932" y="915"/>
                      </a:cubicBezTo>
                      <a:cubicBezTo>
                        <a:pt x="972" y="1114"/>
                        <a:pt x="1000" y="1316"/>
                        <a:pt x="1033" y="1517"/>
                      </a:cubicBezTo>
                      <a:cubicBezTo>
                        <a:pt x="1046" y="1591"/>
                        <a:pt x="1056" y="1665"/>
                        <a:pt x="1067" y="1738"/>
                      </a:cubicBezTo>
                      <a:cubicBezTo>
                        <a:pt x="1068" y="1746"/>
                        <a:pt x="1069" y="1753"/>
                        <a:pt x="1069" y="1762"/>
                      </a:cubicBezTo>
                      <a:cubicBezTo>
                        <a:pt x="859" y="1762"/>
                        <a:pt x="650" y="1762"/>
                        <a:pt x="435" y="1762"/>
                      </a:cubicBezTo>
                      <a:cubicBezTo>
                        <a:pt x="674" y="2054"/>
                        <a:pt x="910" y="2343"/>
                        <a:pt x="1147" y="2633"/>
                      </a:cubicBezTo>
                      <a:cubicBezTo>
                        <a:pt x="1384" y="2344"/>
                        <a:pt x="1619" y="2056"/>
                        <a:pt x="1858" y="1764"/>
                      </a:cubicBezTo>
                      <a:cubicBezTo>
                        <a:pt x="1650" y="1764"/>
                        <a:pt x="1447" y="1764"/>
                        <a:pt x="1242" y="1764"/>
                      </a:cubicBezTo>
                      <a:cubicBezTo>
                        <a:pt x="1247" y="1718"/>
                        <a:pt x="1252" y="1674"/>
                        <a:pt x="1258" y="1630"/>
                      </a:cubicBezTo>
                      <a:cubicBezTo>
                        <a:pt x="1280" y="1476"/>
                        <a:pt x="1300" y="1321"/>
                        <a:pt x="1326" y="1167"/>
                      </a:cubicBezTo>
                      <a:cubicBezTo>
                        <a:pt x="1381" y="838"/>
                        <a:pt x="1466" y="517"/>
                        <a:pt x="1612" y="215"/>
                      </a:cubicBezTo>
                      <a:cubicBezTo>
                        <a:pt x="1641" y="156"/>
                        <a:pt x="1673" y="99"/>
                        <a:pt x="1703" y="41"/>
                      </a:cubicBezTo>
                      <a:cubicBezTo>
                        <a:pt x="1717" y="12"/>
                        <a:pt x="1739" y="0"/>
                        <a:pt x="1771" y="1"/>
                      </a:cubicBezTo>
                      <a:cubicBezTo>
                        <a:pt x="1925" y="2"/>
                        <a:pt x="2079" y="2"/>
                        <a:pt x="2233" y="2"/>
                      </a:cubicBezTo>
                      <a:cubicBezTo>
                        <a:pt x="2258" y="2"/>
                        <a:pt x="2284" y="2"/>
                        <a:pt x="23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Freeform 258">
                  <a:extLst>
                    <a:ext uri="{FF2B5EF4-FFF2-40B4-BE49-F238E27FC236}">
                      <a16:creationId xmlns:a16="http://schemas.microsoft.com/office/drawing/2014/main" id="{3237FD5D-221F-4B0A-9211-184F7FCE500B}"/>
                    </a:ext>
                  </a:extLst>
                </p:cNvPr>
                <p:cNvSpPr>
                  <a:spLocks/>
                </p:cNvSpPr>
                <p:nvPr/>
              </p:nvSpPr>
              <p:spPr bwMode="auto">
                <a:xfrm>
                  <a:off x="1261" y="2450"/>
                  <a:ext cx="3225" cy="795"/>
                </a:xfrm>
                <a:custGeom>
                  <a:avLst/>
                  <a:gdLst>
                    <a:gd name="T0" fmla="*/ 613 w 3524"/>
                    <a:gd name="T1" fmla="*/ 5 h 871"/>
                    <a:gd name="T2" fmla="*/ 537 w 3524"/>
                    <a:gd name="T3" fmla="*/ 59 h 871"/>
                    <a:gd name="T4" fmla="*/ 455 w 3524"/>
                    <a:gd name="T5" fmla="*/ 139 h 871"/>
                    <a:gd name="T6" fmla="*/ 469 w 3524"/>
                    <a:gd name="T7" fmla="*/ 333 h 871"/>
                    <a:gd name="T8" fmla="*/ 674 w 3524"/>
                    <a:gd name="T9" fmla="*/ 473 h 871"/>
                    <a:gd name="T10" fmla="*/ 1071 w 3524"/>
                    <a:gd name="T11" fmla="*/ 592 h 871"/>
                    <a:gd name="T12" fmla="*/ 1832 w 3524"/>
                    <a:gd name="T13" fmla="*/ 654 h 871"/>
                    <a:gd name="T14" fmla="*/ 2627 w 3524"/>
                    <a:gd name="T15" fmla="*/ 556 h 871"/>
                    <a:gd name="T16" fmla="*/ 2984 w 3524"/>
                    <a:gd name="T17" fmla="*/ 404 h 871"/>
                    <a:gd name="T18" fmla="*/ 3064 w 3524"/>
                    <a:gd name="T19" fmla="*/ 338 h 871"/>
                    <a:gd name="T20" fmla="*/ 3078 w 3524"/>
                    <a:gd name="T21" fmla="*/ 132 h 871"/>
                    <a:gd name="T22" fmla="*/ 2964 w 3524"/>
                    <a:gd name="T23" fmla="*/ 32 h 871"/>
                    <a:gd name="T24" fmla="*/ 2925 w 3524"/>
                    <a:gd name="T25" fmla="*/ 0 h 871"/>
                    <a:gd name="T26" fmla="*/ 2940 w 3524"/>
                    <a:gd name="T27" fmla="*/ 4 h 871"/>
                    <a:gd name="T28" fmla="*/ 3279 w 3524"/>
                    <a:gd name="T29" fmla="*/ 128 h 871"/>
                    <a:gd name="T30" fmla="*/ 3457 w 3524"/>
                    <a:gd name="T31" fmla="*/ 250 h 871"/>
                    <a:gd name="T32" fmla="*/ 3510 w 3524"/>
                    <a:gd name="T33" fmla="*/ 334 h 871"/>
                    <a:gd name="T34" fmla="*/ 3473 w 3524"/>
                    <a:gd name="T35" fmla="*/ 465 h 871"/>
                    <a:gd name="T36" fmla="*/ 3276 w 3524"/>
                    <a:gd name="T37" fmla="*/ 608 h 871"/>
                    <a:gd name="T38" fmla="*/ 2728 w 3524"/>
                    <a:gd name="T39" fmla="*/ 779 h 871"/>
                    <a:gd name="T40" fmla="*/ 2038 w 3524"/>
                    <a:gd name="T41" fmla="*/ 860 h 871"/>
                    <a:gd name="T42" fmla="*/ 1373 w 3524"/>
                    <a:gd name="T43" fmla="*/ 851 h 871"/>
                    <a:gd name="T44" fmla="*/ 526 w 3524"/>
                    <a:gd name="T45" fmla="*/ 708 h 871"/>
                    <a:gd name="T46" fmla="*/ 174 w 3524"/>
                    <a:gd name="T47" fmla="*/ 557 h 871"/>
                    <a:gd name="T48" fmla="*/ 77 w 3524"/>
                    <a:gd name="T49" fmla="*/ 480 h 871"/>
                    <a:gd name="T50" fmla="*/ 86 w 3524"/>
                    <a:gd name="T51" fmla="*/ 244 h 871"/>
                    <a:gd name="T52" fmla="*/ 334 w 3524"/>
                    <a:gd name="T53" fmla="*/ 93 h 871"/>
                    <a:gd name="T54" fmla="*/ 600 w 3524"/>
                    <a:gd name="T55" fmla="*/ 3 h 871"/>
                    <a:gd name="T56" fmla="*/ 611 w 3524"/>
                    <a:gd name="T57" fmla="*/ 1 h 871"/>
                    <a:gd name="T58" fmla="*/ 613 w 3524"/>
                    <a:gd name="T59" fmla="*/ 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4" h="871">
                      <a:moveTo>
                        <a:pt x="613" y="5"/>
                      </a:moveTo>
                      <a:cubicBezTo>
                        <a:pt x="587" y="22"/>
                        <a:pt x="561" y="39"/>
                        <a:pt x="537" y="59"/>
                      </a:cubicBezTo>
                      <a:cubicBezTo>
                        <a:pt x="508" y="84"/>
                        <a:pt x="478" y="109"/>
                        <a:pt x="455" y="139"/>
                      </a:cubicBezTo>
                      <a:cubicBezTo>
                        <a:pt x="406" y="203"/>
                        <a:pt x="414" y="275"/>
                        <a:pt x="469" y="333"/>
                      </a:cubicBezTo>
                      <a:cubicBezTo>
                        <a:pt x="528" y="393"/>
                        <a:pt x="598" y="438"/>
                        <a:pt x="674" y="473"/>
                      </a:cubicBezTo>
                      <a:cubicBezTo>
                        <a:pt x="801" y="532"/>
                        <a:pt x="934" y="567"/>
                        <a:pt x="1071" y="592"/>
                      </a:cubicBezTo>
                      <a:cubicBezTo>
                        <a:pt x="1323" y="639"/>
                        <a:pt x="1577" y="659"/>
                        <a:pt x="1832" y="654"/>
                      </a:cubicBezTo>
                      <a:cubicBezTo>
                        <a:pt x="2101" y="648"/>
                        <a:pt x="2367" y="626"/>
                        <a:pt x="2627" y="556"/>
                      </a:cubicBezTo>
                      <a:cubicBezTo>
                        <a:pt x="2753" y="522"/>
                        <a:pt x="2875" y="478"/>
                        <a:pt x="2984" y="404"/>
                      </a:cubicBezTo>
                      <a:cubicBezTo>
                        <a:pt x="3012" y="384"/>
                        <a:pt x="3039" y="362"/>
                        <a:pt x="3064" y="338"/>
                      </a:cubicBezTo>
                      <a:cubicBezTo>
                        <a:pt x="3124" y="277"/>
                        <a:pt x="3129" y="201"/>
                        <a:pt x="3078" y="132"/>
                      </a:cubicBezTo>
                      <a:cubicBezTo>
                        <a:pt x="3048" y="90"/>
                        <a:pt x="3006" y="61"/>
                        <a:pt x="2964" y="32"/>
                      </a:cubicBezTo>
                      <a:cubicBezTo>
                        <a:pt x="2951" y="22"/>
                        <a:pt x="2937" y="13"/>
                        <a:pt x="2925" y="0"/>
                      </a:cubicBezTo>
                      <a:cubicBezTo>
                        <a:pt x="2930" y="1"/>
                        <a:pt x="2935" y="2"/>
                        <a:pt x="2940" y="4"/>
                      </a:cubicBezTo>
                      <a:cubicBezTo>
                        <a:pt x="3056" y="37"/>
                        <a:pt x="3171" y="72"/>
                        <a:pt x="3279" y="128"/>
                      </a:cubicBezTo>
                      <a:cubicBezTo>
                        <a:pt x="3344" y="161"/>
                        <a:pt x="3405" y="199"/>
                        <a:pt x="3457" y="250"/>
                      </a:cubicBezTo>
                      <a:cubicBezTo>
                        <a:pt x="3481" y="274"/>
                        <a:pt x="3501" y="301"/>
                        <a:pt x="3510" y="334"/>
                      </a:cubicBezTo>
                      <a:cubicBezTo>
                        <a:pt x="3524" y="385"/>
                        <a:pt x="3506" y="427"/>
                        <a:pt x="3473" y="465"/>
                      </a:cubicBezTo>
                      <a:cubicBezTo>
                        <a:pt x="3419" y="528"/>
                        <a:pt x="3350" y="572"/>
                        <a:pt x="3276" y="608"/>
                      </a:cubicBezTo>
                      <a:cubicBezTo>
                        <a:pt x="3101" y="691"/>
                        <a:pt x="2917" y="742"/>
                        <a:pt x="2728" y="779"/>
                      </a:cubicBezTo>
                      <a:cubicBezTo>
                        <a:pt x="2500" y="824"/>
                        <a:pt x="2270" y="848"/>
                        <a:pt x="2038" y="860"/>
                      </a:cubicBezTo>
                      <a:cubicBezTo>
                        <a:pt x="1817" y="871"/>
                        <a:pt x="1595" y="867"/>
                        <a:pt x="1373" y="851"/>
                      </a:cubicBezTo>
                      <a:cubicBezTo>
                        <a:pt x="1086" y="831"/>
                        <a:pt x="802" y="793"/>
                        <a:pt x="526" y="708"/>
                      </a:cubicBezTo>
                      <a:cubicBezTo>
                        <a:pt x="404" y="670"/>
                        <a:pt x="282" y="629"/>
                        <a:pt x="174" y="557"/>
                      </a:cubicBezTo>
                      <a:cubicBezTo>
                        <a:pt x="139" y="534"/>
                        <a:pt x="105" y="509"/>
                        <a:pt x="77" y="480"/>
                      </a:cubicBezTo>
                      <a:cubicBezTo>
                        <a:pt x="0" y="399"/>
                        <a:pt x="4" y="320"/>
                        <a:pt x="86" y="244"/>
                      </a:cubicBezTo>
                      <a:cubicBezTo>
                        <a:pt x="158" y="176"/>
                        <a:pt x="242" y="128"/>
                        <a:pt x="334" y="93"/>
                      </a:cubicBezTo>
                      <a:cubicBezTo>
                        <a:pt x="421" y="60"/>
                        <a:pt x="511" y="33"/>
                        <a:pt x="600" y="3"/>
                      </a:cubicBezTo>
                      <a:cubicBezTo>
                        <a:pt x="604" y="2"/>
                        <a:pt x="607" y="2"/>
                        <a:pt x="611" y="1"/>
                      </a:cubicBezTo>
                      <a:cubicBezTo>
                        <a:pt x="612" y="2"/>
                        <a:pt x="612" y="3"/>
                        <a:pt x="61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Freeform 259">
                  <a:extLst>
                    <a:ext uri="{FF2B5EF4-FFF2-40B4-BE49-F238E27FC236}">
                      <a16:creationId xmlns:a16="http://schemas.microsoft.com/office/drawing/2014/main" id="{AA162FDE-71DD-401D-961E-7173DC71122D}"/>
                    </a:ext>
                  </a:extLst>
                </p:cNvPr>
                <p:cNvSpPr>
                  <a:spLocks/>
                </p:cNvSpPr>
                <p:nvPr/>
              </p:nvSpPr>
              <p:spPr bwMode="auto">
                <a:xfrm>
                  <a:off x="1930" y="2483"/>
                  <a:ext cx="1898" cy="436"/>
                </a:xfrm>
                <a:custGeom>
                  <a:avLst/>
                  <a:gdLst>
                    <a:gd name="T0" fmla="*/ 1708 w 2074"/>
                    <a:gd name="T1" fmla="*/ 0 h 478"/>
                    <a:gd name="T2" fmla="*/ 1880 w 2074"/>
                    <a:gd name="T3" fmla="*/ 57 h 478"/>
                    <a:gd name="T4" fmla="*/ 2029 w 2074"/>
                    <a:gd name="T5" fmla="*/ 144 h 478"/>
                    <a:gd name="T6" fmla="*/ 2050 w 2074"/>
                    <a:gd name="T7" fmla="*/ 165 h 478"/>
                    <a:gd name="T8" fmla="*/ 2041 w 2074"/>
                    <a:gd name="T9" fmla="*/ 249 h 478"/>
                    <a:gd name="T10" fmla="*/ 1730 w 2074"/>
                    <a:gd name="T11" fmla="*/ 400 h 478"/>
                    <a:gd name="T12" fmla="*/ 1330 w 2074"/>
                    <a:gd name="T13" fmla="*/ 463 h 478"/>
                    <a:gd name="T14" fmla="*/ 985 w 2074"/>
                    <a:gd name="T15" fmla="*/ 477 h 478"/>
                    <a:gd name="T16" fmla="*/ 316 w 2074"/>
                    <a:gd name="T17" fmla="*/ 387 h 478"/>
                    <a:gd name="T18" fmla="*/ 120 w 2074"/>
                    <a:gd name="T19" fmla="*/ 312 h 478"/>
                    <a:gd name="T20" fmla="*/ 29 w 2074"/>
                    <a:gd name="T21" fmla="*/ 246 h 478"/>
                    <a:gd name="T22" fmla="*/ 28 w 2074"/>
                    <a:gd name="T23" fmla="*/ 161 h 478"/>
                    <a:gd name="T24" fmla="*/ 117 w 2074"/>
                    <a:gd name="T25" fmla="*/ 94 h 478"/>
                    <a:gd name="T26" fmla="*/ 359 w 2074"/>
                    <a:gd name="T27" fmla="*/ 4 h 478"/>
                    <a:gd name="T28" fmla="*/ 369 w 2074"/>
                    <a:gd name="T29" fmla="*/ 4 h 478"/>
                    <a:gd name="T30" fmla="*/ 344 w 2074"/>
                    <a:gd name="T31" fmla="*/ 25 h 478"/>
                    <a:gd name="T32" fmla="*/ 308 w 2074"/>
                    <a:gd name="T33" fmla="*/ 59 h 478"/>
                    <a:gd name="T34" fmla="*/ 326 w 2074"/>
                    <a:gd name="T35" fmla="*/ 193 h 478"/>
                    <a:gd name="T36" fmla="*/ 503 w 2074"/>
                    <a:gd name="T37" fmla="*/ 284 h 478"/>
                    <a:gd name="T38" fmla="*/ 942 w 2074"/>
                    <a:gd name="T39" fmla="*/ 356 h 478"/>
                    <a:gd name="T40" fmla="*/ 1292 w 2074"/>
                    <a:gd name="T41" fmla="*/ 344 h 478"/>
                    <a:gd name="T42" fmla="*/ 1684 w 2074"/>
                    <a:gd name="T43" fmla="*/ 238 h 478"/>
                    <a:gd name="T44" fmla="*/ 1745 w 2074"/>
                    <a:gd name="T45" fmla="*/ 199 h 478"/>
                    <a:gd name="T46" fmla="*/ 1749 w 2074"/>
                    <a:gd name="T47" fmla="*/ 40 h 478"/>
                    <a:gd name="T48" fmla="*/ 1707 w 2074"/>
                    <a:gd name="T49" fmla="*/ 6 h 478"/>
                    <a:gd name="T50" fmla="*/ 1708 w 2074"/>
                    <a:gd name="T51"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74" h="478">
                      <a:moveTo>
                        <a:pt x="1708" y="0"/>
                      </a:moveTo>
                      <a:cubicBezTo>
                        <a:pt x="1766" y="19"/>
                        <a:pt x="1824" y="36"/>
                        <a:pt x="1880" y="57"/>
                      </a:cubicBezTo>
                      <a:cubicBezTo>
                        <a:pt x="1934" y="77"/>
                        <a:pt x="1986" y="104"/>
                        <a:pt x="2029" y="144"/>
                      </a:cubicBezTo>
                      <a:cubicBezTo>
                        <a:pt x="2037" y="150"/>
                        <a:pt x="2044" y="157"/>
                        <a:pt x="2050" y="165"/>
                      </a:cubicBezTo>
                      <a:cubicBezTo>
                        <a:pt x="2074" y="195"/>
                        <a:pt x="2070" y="223"/>
                        <a:pt x="2041" y="249"/>
                      </a:cubicBezTo>
                      <a:cubicBezTo>
                        <a:pt x="1952" y="329"/>
                        <a:pt x="1843" y="370"/>
                        <a:pt x="1730" y="400"/>
                      </a:cubicBezTo>
                      <a:cubicBezTo>
                        <a:pt x="1599" y="434"/>
                        <a:pt x="1465" y="453"/>
                        <a:pt x="1330" y="463"/>
                      </a:cubicBezTo>
                      <a:cubicBezTo>
                        <a:pt x="1215" y="472"/>
                        <a:pt x="1100" y="478"/>
                        <a:pt x="985" y="477"/>
                      </a:cubicBezTo>
                      <a:cubicBezTo>
                        <a:pt x="758" y="476"/>
                        <a:pt x="534" y="449"/>
                        <a:pt x="316" y="387"/>
                      </a:cubicBezTo>
                      <a:cubicBezTo>
                        <a:pt x="249" y="368"/>
                        <a:pt x="184" y="342"/>
                        <a:pt x="120" y="312"/>
                      </a:cubicBezTo>
                      <a:cubicBezTo>
                        <a:pt x="87" y="297"/>
                        <a:pt x="57" y="271"/>
                        <a:pt x="29" y="246"/>
                      </a:cubicBezTo>
                      <a:cubicBezTo>
                        <a:pt x="1" y="220"/>
                        <a:pt x="0" y="188"/>
                        <a:pt x="28" y="161"/>
                      </a:cubicBezTo>
                      <a:cubicBezTo>
                        <a:pt x="55" y="135"/>
                        <a:pt x="85" y="113"/>
                        <a:pt x="117" y="94"/>
                      </a:cubicBezTo>
                      <a:cubicBezTo>
                        <a:pt x="192" y="50"/>
                        <a:pt x="276" y="26"/>
                        <a:pt x="359" y="4"/>
                      </a:cubicBezTo>
                      <a:cubicBezTo>
                        <a:pt x="361" y="4"/>
                        <a:pt x="363" y="4"/>
                        <a:pt x="369" y="4"/>
                      </a:cubicBezTo>
                      <a:cubicBezTo>
                        <a:pt x="359" y="12"/>
                        <a:pt x="351" y="18"/>
                        <a:pt x="344" y="25"/>
                      </a:cubicBezTo>
                      <a:cubicBezTo>
                        <a:pt x="332" y="36"/>
                        <a:pt x="319" y="46"/>
                        <a:pt x="308" y="59"/>
                      </a:cubicBezTo>
                      <a:cubicBezTo>
                        <a:pt x="269" y="106"/>
                        <a:pt x="275" y="158"/>
                        <a:pt x="326" y="193"/>
                      </a:cubicBezTo>
                      <a:cubicBezTo>
                        <a:pt x="380" y="232"/>
                        <a:pt x="439" y="263"/>
                        <a:pt x="503" y="284"/>
                      </a:cubicBezTo>
                      <a:cubicBezTo>
                        <a:pt x="645" y="332"/>
                        <a:pt x="793" y="352"/>
                        <a:pt x="942" y="356"/>
                      </a:cubicBezTo>
                      <a:cubicBezTo>
                        <a:pt x="1059" y="359"/>
                        <a:pt x="1176" y="357"/>
                        <a:pt x="1292" y="344"/>
                      </a:cubicBezTo>
                      <a:cubicBezTo>
                        <a:pt x="1428" y="328"/>
                        <a:pt x="1561" y="302"/>
                        <a:pt x="1684" y="238"/>
                      </a:cubicBezTo>
                      <a:cubicBezTo>
                        <a:pt x="1706" y="227"/>
                        <a:pt x="1726" y="214"/>
                        <a:pt x="1745" y="199"/>
                      </a:cubicBezTo>
                      <a:cubicBezTo>
                        <a:pt x="1804" y="152"/>
                        <a:pt x="1806" y="91"/>
                        <a:pt x="1749" y="40"/>
                      </a:cubicBezTo>
                      <a:cubicBezTo>
                        <a:pt x="1735" y="28"/>
                        <a:pt x="1721" y="17"/>
                        <a:pt x="1707" y="6"/>
                      </a:cubicBezTo>
                      <a:cubicBezTo>
                        <a:pt x="1707" y="4"/>
                        <a:pt x="1708" y="2"/>
                        <a:pt x="17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grpSp>
        <p:nvGrpSpPr>
          <p:cNvPr id="123" name="Group 122">
            <a:extLst>
              <a:ext uri="{FF2B5EF4-FFF2-40B4-BE49-F238E27FC236}">
                <a16:creationId xmlns:a16="http://schemas.microsoft.com/office/drawing/2014/main" id="{5BAA7247-89CF-BFF5-694C-2B56964428CA}"/>
              </a:ext>
            </a:extLst>
          </p:cNvPr>
          <p:cNvGrpSpPr/>
          <p:nvPr/>
        </p:nvGrpSpPr>
        <p:grpSpPr>
          <a:xfrm>
            <a:off x="1572847" y="3940529"/>
            <a:ext cx="2560266" cy="544266"/>
            <a:chOff x="1157378" y="3953645"/>
            <a:chExt cx="2560266" cy="544266"/>
          </a:xfrm>
        </p:grpSpPr>
        <p:sp>
          <p:nvSpPr>
            <p:cNvPr id="50" name="TextBox 49">
              <a:extLst>
                <a:ext uri="{FF2B5EF4-FFF2-40B4-BE49-F238E27FC236}">
                  <a16:creationId xmlns:a16="http://schemas.microsoft.com/office/drawing/2014/main" id="{8C44AD2E-937A-45B9-9BAE-9A81DB6870F3}"/>
                </a:ext>
              </a:extLst>
            </p:cNvPr>
            <p:cNvSpPr txBox="1"/>
            <p:nvPr/>
          </p:nvSpPr>
          <p:spPr>
            <a:xfrm>
              <a:off x="1701644" y="4040820"/>
              <a:ext cx="201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Gallstone disease</a:t>
              </a:r>
            </a:p>
          </p:txBody>
        </p:sp>
        <p:grpSp>
          <p:nvGrpSpPr>
            <p:cNvPr id="44" name="Group 43">
              <a:extLst>
                <a:ext uri="{FF2B5EF4-FFF2-40B4-BE49-F238E27FC236}">
                  <a16:creationId xmlns:a16="http://schemas.microsoft.com/office/drawing/2014/main" id="{8E6E988A-8870-001C-B9D0-04FF00EACD27}"/>
                </a:ext>
              </a:extLst>
            </p:cNvPr>
            <p:cNvGrpSpPr/>
            <p:nvPr/>
          </p:nvGrpSpPr>
          <p:grpSpPr>
            <a:xfrm>
              <a:off x="1157378" y="3953645"/>
              <a:ext cx="544266" cy="544266"/>
              <a:chOff x="1157378" y="3953645"/>
              <a:chExt cx="544266" cy="544266"/>
            </a:xfrm>
          </p:grpSpPr>
          <p:sp>
            <p:nvSpPr>
              <p:cNvPr id="61" name="Oval 60">
                <a:extLst>
                  <a:ext uri="{FF2B5EF4-FFF2-40B4-BE49-F238E27FC236}">
                    <a16:creationId xmlns:a16="http://schemas.microsoft.com/office/drawing/2014/main" id="{11EBEAE3-2C18-4CC8-9B3B-10E94E5015D6}"/>
                  </a:ext>
                </a:extLst>
              </p:cNvPr>
              <p:cNvSpPr/>
              <p:nvPr/>
            </p:nvSpPr>
            <p:spPr>
              <a:xfrm>
                <a:off x="1157378" y="3953645"/>
                <a:ext cx="544266" cy="54426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70" name="Group 26">
                <a:extLst>
                  <a:ext uri="{FF2B5EF4-FFF2-40B4-BE49-F238E27FC236}">
                    <a16:creationId xmlns:a16="http://schemas.microsoft.com/office/drawing/2014/main" id="{2A8E98F4-41AE-4D44-802C-44F559C6F4DD}"/>
                  </a:ext>
                </a:extLst>
              </p:cNvPr>
              <p:cNvGrpSpPr>
                <a:grpSpLocks noChangeAspect="1"/>
              </p:cNvGrpSpPr>
              <p:nvPr/>
            </p:nvGrpSpPr>
            <p:grpSpPr bwMode="auto">
              <a:xfrm>
                <a:off x="1238099" y="4036236"/>
                <a:ext cx="382824" cy="420176"/>
                <a:chOff x="1400" y="-8"/>
                <a:chExt cx="2962" cy="3251"/>
              </a:xfrm>
              <a:solidFill>
                <a:schemeClr val="tx1"/>
              </a:solidFill>
            </p:grpSpPr>
            <p:sp>
              <p:nvSpPr>
                <p:cNvPr id="71" name="Freeform 27">
                  <a:extLst>
                    <a:ext uri="{FF2B5EF4-FFF2-40B4-BE49-F238E27FC236}">
                      <a16:creationId xmlns:a16="http://schemas.microsoft.com/office/drawing/2014/main" id="{7DC040C6-C3F9-4779-87F7-33168B30B135}"/>
                    </a:ext>
                  </a:extLst>
                </p:cNvPr>
                <p:cNvSpPr>
                  <a:spLocks/>
                </p:cNvSpPr>
                <p:nvPr/>
              </p:nvSpPr>
              <p:spPr bwMode="auto">
                <a:xfrm>
                  <a:off x="1400" y="234"/>
                  <a:ext cx="1525" cy="1997"/>
                </a:xfrm>
                <a:custGeom>
                  <a:avLst/>
                  <a:gdLst>
                    <a:gd name="T0" fmla="*/ 4 w 1160"/>
                    <a:gd name="T1" fmla="*/ 1050 h 1522"/>
                    <a:gd name="T2" fmla="*/ 28 w 1160"/>
                    <a:gd name="T3" fmla="*/ 822 h 1522"/>
                    <a:gd name="T4" fmla="*/ 174 w 1160"/>
                    <a:gd name="T5" fmla="*/ 597 h 1522"/>
                    <a:gd name="T6" fmla="*/ 311 w 1160"/>
                    <a:gd name="T7" fmla="*/ 478 h 1522"/>
                    <a:gd name="T8" fmla="*/ 456 w 1160"/>
                    <a:gd name="T9" fmla="*/ 311 h 1522"/>
                    <a:gd name="T10" fmla="*/ 614 w 1160"/>
                    <a:gd name="T11" fmla="*/ 157 h 1522"/>
                    <a:gd name="T12" fmla="*/ 924 w 1160"/>
                    <a:gd name="T13" fmla="*/ 9 h 1522"/>
                    <a:gd name="T14" fmla="*/ 1014 w 1160"/>
                    <a:gd name="T15" fmla="*/ 0 h 1522"/>
                    <a:gd name="T16" fmla="*/ 1110 w 1160"/>
                    <a:gd name="T17" fmla="*/ 193 h 1522"/>
                    <a:gd name="T18" fmla="*/ 1004 w 1160"/>
                    <a:gd name="T19" fmla="*/ 289 h 1522"/>
                    <a:gd name="T20" fmla="*/ 874 w 1160"/>
                    <a:gd name="T21" fmla="*/ 368 h 1522"/>
                    <a:gd name="T22" fmla="*/ 732 w 1160"/>
                    <a:gd name="T23" fmla="*/ 597 h 1522"/>
                    <a:gd name="T24" fmla="*/ 724 w 1160"/>
                    <a:gd name="T25" fmla="*/ 882 h 1522"/>
                    <a:gd name="T26" fmla="*/ 690 w 1160"/>
                    <a:gd name="T27" fmla="*/ 1122 h 1522"/>
                    <a:gd name="T28" fmla="*/ 570 w 1160"/>
                    <a:gd name="T29" fmla="*/ 1313 h 1522"/>
                    <a:gd name="T30" fmla="*/ 507 w 1160"/>
                    <a:gd name="T31" fmla="*/ 1382 h 1522"/>
                    <a:gd name="T32" fmla="*/ 331 w 1160"/>
                    <a:gd name="T33" fmla="*/ 1502 h 1522"/>
                    <a:gd name="T34" fmla="*/ 205 w 1160"/>
                    <a:gd name="T35" fmla="*/ 1514 h 1522"/>
                    <a:gd name="T36" fmla="*/ 75 w 1160"/>
                    <a:gd name="T37" fmla="*/ 1408 h 1522"/>
                    <a:gd name="T38" fmla="*/ 25 w 1160"/>
                    <a:gd name="T39" fmla="*/ 1250 h 1522"/>
                    <a:gd name="T40" fmla="*/ 0 w 1160"/>
                    <a:gd name="T41" fmla="*/ 1050 h 1522"/>
                    <a:gd name="T42" fmla="*/ 4 w 1160"/>
                    <a:gd name="T43" fmla="*/ 1050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0" h="1522">
                      <a:moveTo>
                        <a:pt x="4" y="1050"/>
                      </a:moveTo>
                      <a:cubicBezTo>
                        <a:pt x="2" y="973"/>
                        <a:pt x="9" y="897"/>
                        <a:pt x="28" y="822"/>
                      </a:cubicBezTo>
                      <a:cubicBezTo>
                        <a:pt x="52" y="731"/>
                        <a:pt x="105" y="658"/>
                        <a:pt x="174" y="597"/>
                      </a:cubicBezTo>
                      <a:cubicBezTo>
                        <a:pt x="220" y="557"/>
                        <a:pt x="266" y="519"/>
                        <a:pt x="311" y="478"/>
                      </a:cubicBezTo>
                      <a:cubicBezTo>
                        <a:pt x="366" y="429"/>
                        <a:pt x="410" y="369"/>
                        <a:pt x="456" y="311"/>
                      </a:cubicBezTo>
                      <a:cubicBezTo>
                        <a:pt x="503" y="254"/>
                        <a:pt x="550" y="196"/>
                        <a:pt x="614" y="157"/>
                      </a:cubicBezTo>
                      <a:cubicBezTo>
                        <a:pt x="711" y="96"/>
                        <a:pt x="811" y="38"/>
                        <a:pt x="924" y="9"/>
                      </a:cubicBezTo>
                      <a:cubicBezTo>
                        <a:pt x="953" y="2"/>
                        <a:pt x="984" y="0"/>
                        <a:pt x="1014" y="0"/>
                      </a:cubicBezTo>
                      <a:cubicBezTo>
                        <a:pt x="1107" y="2"/>
                        <a:pt x="1160" y="119"/>
                        <a:pt x="1110" y="193"/>
                      </a:cubicBezTo>
                      <a:cubicBezTo>
                        <a:pt x="1082" y="234"/>
                        <a:pt x="1045" y="263"/>
                        <a:pt x="1004" y="289"/>
                      </a:cubicBezTo>
                      <a:cubicBezTo>
                        <a:pt x="961" y="316"/>
                        <a:pt x="917" y="341"/>
                        <a:pt x="874" y="368"/>
                      </a:cubicBezTo>
                      <a:cubicBezTo>
                        <a:pt x="789" y="421"/>
                        <a:pt x="746" y="500"/>
                        <a:pt x="732" y="597"/>
                      </a:cubicBezTo>
                      <a:cubicBezTo>
                        <a:pt x="718" y="692"/>
                        <a:pt x="721" y="787"/>
                        <a:pt x="724" y="882"/>
                      </a:cubicBezTo>
                      <a:cubicBezTo>
                        <a:pt x="727" y="964"/>
                        <a:pt x="720" y="1045"/>
                        <a:pt x="690" y="1122"/>
                      </a:cubicBezTo>
                      <a:cubicBezTo>
                        <a:pt x="662" y="1193"/>
                        <a:pt x="620" y="1256"/>
                        <a:pt x="570" y="1313"/>
                      </a:cubicBezTo>
                      <a:cubicBezTo>
                        <a:pt x="549" y="1337"/>
                        <a:pt x="529" y="1360"/>
                        <a:pt x="507" y="1382"/>
                      </a:cubicBezTo>
                      <a:cubicBezTo>
                        <a:pt x="456" y="1434"/>
                        <a:pt x="400" y="1477"/>
                        <a:pt x="331" y="1502"/>
                      </a:cubicBezTo>
                      <a:cubicBezTo>
                        <a:pt x="290" y="1517"/>
                        <a:pt x="248" y="1522"/>
                        <a:pt x="205" y="1514"/>
                      </a:cubicBezTo>
                      <a:cubicBezTo>
                        <a:pt x="143" y="1502"/>
                        <a:pt x="104" y="1462"/>
                        <a:pt x="75" y="1408"/>
                      </a:cubicBezTo>
                      <a:cubicBezTo>
                        <a:pt x="49" y="1359"/>
                        <a:pt x="34" y="1305"/>
                        <a:pt x="25" y="1250"/>
                      </a:cubicBezTo>
                      <a:cubicBezTo>
                        <a:pt x="14" y="1184"/>
                        <a:pt x="8" y="1117"/>
                        <a:pt x="0" y="1050"/>
                      </a:cubicBezTo>
                      <a:cubicBezTo>
                        <a:pt x="1" y="1050"/>
                        <a:pt x="2" y="1050"/>
                        <a:pt x="4" y="10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Freeform 28">
                  <a:extLst>
                    <a:ext uri="{FF2B5EF4-FFF2-40B4-BE49-F238E27FC236}">
                      <a16:creationId xmlns:a16="http://schemas.microsoft.com/office/drawing/2014/main" id="{4BB9C71C-C7A1-451C-82A9-CE4E09ECAFC1}"/>
                    </a:ext>
                  </a:extLst>
                </p:cNvPr>
                <p:cNvSpPr>
                  <a:spLocks/>
                </p:cNvSpPr>
                <p:nvPr/>
              </p:nvSpPr>
              <p:spPr bwMode="auto">
                <a:xfrm>
                  <a:off x="2208" y="-8"/>
                  <a:ext cx="2154" cy="3251"/>
                </a:xfrm>
                <a:custGeom>
                  <a:avLst/>
                  <a:gdLst>
                    <a:gd name="T0" fmla="*/ 0 w 1638"/>
                    <a:gd name="T1" fmla="*/ 2323 h 2477"/>
                    <a:gd name="T2" fmla="*/ 59 w 1638"/>
                    <a:gd name="T3" fmla="*/ 2312 h 2477"/>
                    <a:gd name="T4" fmla="*/ 267 w 1638"/>
                    <a:gd name="T5" fmla="*/ 2193 h 2477"/>
                    <a:gd name="T6" fmla="*/ 560 w 1638"/>
                    <a:gd name="T7" fmla="*/ 1952 h 2477"/>
                    <a:gd name="T8" fmla="*/ 686 w 1638"/>
                    <a:gd name="T9" fmla="*/ 1774 h 2477"/>
                    <a:gd name="T10" fmla="*/ 806 w 1638"/>
                    <a:gd name="T11" fmla="*/ 1592 h 2477"/>
                    <a:gd name="T12" fmla="*/ 925 w 1638"/>
                    <a:gd name="T13" fmla="*/ 1355 h 2477"/>
                    <a:gd name="T14" fmla="*/ 1103 w 1638"/>
                    <a:gd name="T15" fmla="*/ 851 h 2477"/>
                    <a:gd name="T16" fmla="*/ 1207 w 1638"/>
                    <a:gd name="T17" fmla="*/ 495 h 2477"/>
                    <a:gd name="T18" fmla="*/ 1230 w 1638"/>
                    <a:gd name="T19" fmla="*/ 356 h 2477"/>
                    <a:gd name="T20" fmla="*/ 1199 w 1638"/>
                    <a:gd name="T21" fmla="*/ 251 h 2477"/>
                    <a:gd name="T22" fmla="*/ 1130 w 1638"/>
                    <a:gd name="T23" fmla="*/ 159 h 2477"/>
                    <a:gd name="T24" fmla="*/ 1118 w 1638"/>
                    <a:gd name="T25" fmla="*/ 26 h 2477"/>
                    <a:gd name="T26" fmla="*/ 1158 w 1638"/>
                    <a:gd name="T27" fmla="*/ 13 h 2477"/>
                    <a:gd name="T28" fmla="*/ 1222 w 1638"/>
                    <a:gd name="T29" fmla="*/ 70 h 2477"/>
                    <a:gd name="T30" fmla="*/ 1304 w 1638"/>
                    <a:gd name="T31" fmla="*/ 156 h 2477"/>
                    <a:gd name="T32" fmla="*/ 1393 w 1638"/>
                    <a:gd name="T33" fmla="*/ 175 h 2477"/>
                    <a:gd name="T34" fmla="*/ 1484 w 1638"/>
                    <a:gd name="T35" fmla="*/ 149 h 2477"/>
                    <a:gd name="T36" fmla="*/ 1598 w 1638"/>
                    <a:gd name="T37" fmla="*/ 153 h 2477"/>
                    <a:gd name="T38" fmla="*/ 1634 w 1638"/>
                    <a:gd name="T39" fmla="*/ 179 h 2477"/>
                    <a:gd name="T40" fmla="*/ 1609 w 1638"/>
                    <a:gd name="T41" fmla="*/ 218 h 2477"/>
                    <a:gd name="T42" fmla="*/ 1513 w 1638"/>
                    <a:gd name="T43" fmla="*/ 278 h 2477"/>
                    <a:gd name="T44" fmla="*/ 1391 w 1638"/>
                    <a:gd name="T45" fmla="*/ 447 h 2477"/>
                    <a:gd name="T46" fmla="*/ 1305 w 1638"/>
                    <a:gd name="T47" fmla="*/ 764 h 2477"/>
                    <a:gd name="T48" fmla="*/ 1159 w 1638"/>
                    <a:gd name="T49" fmla="*/ 1212 h 2477"/>
                    <a:gd name="T50" fmla="*/ 949 w 1638"/>
                    <a:gd name="T51" fmla="*/ 1701 h 2477"/>
                    <a:gd name="T52" fmla="*/ 756 w 1638"/>
                    <a:gd name="T53" fmla="*/ 1995 h 2477"/>
                    <a:gd name="T54" fmla="*/ 679 w 1638"/>
                    <a:gd name="T55" fmla="*/ 2108 h 2477"/>
                    <a:gd name="T56" fmla="*/ 701 w 1638"/>
                    <a:gd name="T57" fmla="*/ 2176 h 2477"/>
                    <a:gd name="T58" fmla="*/ 763 w 1638"/>
                    <a:gd name="T59" fmla="*/ 2200 h 2477"/>
                    <a:gd name="T60" fmla="*/ 627 w 1638"/>
                    <a:gd name="T61" fmla="*/ 2281 h 2477"/>
                    <a:gd name="T62" fmla="*/ 567 w 1638"/>
                    <a:gd name="T63" fmla="*/ 2284 h 2477"/>
                    <a:gd name="T64" fmla="*/ 438 w 1638"/>
                    <a:gd name="T65" fmla="*/ 2332 h 2477"/>
                    <a:gd name="T66" fmla="*/ 134 w 1638"/>
                    <a:gd name="T67" fmla="*/ 2472 h 2477"/>
                    <a:gd name="T68" fmla="*/ 117 w 1638"/>
                    <a:gd name="T69" fmla="*/ 2469 h 2477"/>
                    <a:gd name="T70" fmla="*/ 4 w 1638"/>
                    <a:gd name="T71" fmla="*/ 2331 h 2477"/>
                    <a:gd name="T72" fmla="*/ 0 w 1638"/>
                    <a:gd name="T73" fmla="*/ 2323 h 2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8" h="2477">
                      <a:moveTo>
                        <a:pt x="0" y="2323"/>
                      </a:moveTo>
                      <a:cubicBezTo>
                        <a:pt x="26" y="2339"/>
                        <a:pt x="42" y="2321"/>
                        <a:pt x="59" y="2312"/>
                      </a:cubicBezTo>
                      <a:cubicBezTo>
                        <a:pt x="129" y="2274"/>
                        <a:pt x="200" y="2235"/>
                        <a:pt x="267" y="2193"/>
                      </a:cubicBezTo>
                      <a:cubicBezTo>
                        <a:pt x="375" y="2125"/>
                        <a:pt x="474" y="2046"/>
                        <a:pt x="560" y="1952"/>
                      </a:cubicBezTo>
                      <a:cubicBezTo>
                        <a:pt x="609" y="1898"/>
                        <a:pt x="648" y="1836"/>
                        <a:pt x="686" y="1774"/>
                      </a:cubicBezTo>
                      <a:cubicBezTo>
                        <a:pt x="724" y="1712"/>
                        <a:pt x="765" y="1652"/>
                        <a:pt x="806" y="1592"/>
                      </a:cubicBezTo>
                      <a:cubicBezTo>
                        <a:pt x="857" y="1518"/>
                        <a:pt x="895" y="1439"/>
                        <a:pt x="925" y="1355"/>
                      </a:cubicBezTo>
                      <a:cubicBezTo>
                        <a:pt x="986" y="1188"/>
                        <a:pt x="1047" y="1020"/>
                        <a:pt x="1103" y="851"/>
                      </a:cubicBezTo>
                      <a:cubicBezTo>
                        <a:pt x="1142" y="734"/>
                        <a:pt x="1175" y="615"/>
                        <a:pt x="1207" y="495"/>
                      </a:cubicBezTo>
                      <a:cubicBezTo>
                        <a:pt x="1219" y="450"/>
                        <a:pt x="1223" y="403"/>
                        <a:pt x="1230" y="356"/>
                      </a:cubicBezTo>
                      <a:cubicBezTo>
                        <a:pt x="1236" y="317"/>
                        <a:pt x="1221" y="283"/>
                        <a:pt x="1199" y="251"/>
                      </a:cubicBezTo>
                      <a:cubicBezTo>
                        <a:pt x="1177" y="220"/>
                        <a:pt x="1154" y="189"/>
                        <a:pt x="1130" y="159"/>
                      </a:cubicBezTo>
                      <a:cubicBezTo>
                        <a:pt x="1098" y="117"/>
                        <a:pt x="1104" y="72"/>
                        <a:pt x="1118" y="26"/>
                      </a:cubicBezTo>
                      <a:cubicBezTo>
                        <a:pt x="1124" y="7"/>
                        <a:pt x="1140" y="0"/>
                        <a:pt x="1158" y="13"/>
                      </a:cubicBezTo>
                      <a:cubicBezTo>
                        <a:pt x="1181" y="30"/>
                        <a:pt x="1202" y="50"/>
                        <a:pt x="1222" y="70"/>
                      </a:cubicBezTo>
                      <a:cubicBezTo>
                        <a:pt x="1250" y="98"/>
                        <a:pt x="1276" y="129"/>
                        <a:pt x="1304" y="156"/>
                      </a:cubicBezTo>
                      <a:cubicBezTo>
                        <a:pt x="1329" y="181"/>
                        <a:pt x="1360" y="184"/>
                        <a:pt x="1393" y="175"/>
                      </a:cubicBezTo>
                      <a:cubicBezTo>
                        <a:pt x="1423" y="166"/>
                        <a:pt x="1453" y="155"/>
                        <a:pt x="1484" y="149"/>
                      </a:cubicBezTo>
                      <a:cubicBezTo>
                        <a:pt x="1522" y="142"/>
                        <a:pt x="1560" y="142"/>
                        <a:pt x="1598" y="153"/>
                      </a:cubicBezTo>
                      <a:cubicBezTo>
                        <a:pt x="1613" y="157"/>
                        <a:pt x="1631" y="162"/>
                        <a:pt x="1634" y="179"/>
                      </a:cubicBezTo>
                      <a:cubicBezTo>
                        <a:pt x="1638" y="198"/>
                        <a:pt x="1623" y="209"/>
                        <a:pt x="1609" y="218"/>
                      </a:cubicBezTo>
                      <a:cubicBezTo>
                        <a:pt x="1578" y="239"/>
                        <a:pt x="1545" y="259"/>
                        <a:pt x="1513" y="278"/>
                      </a:cubicBezTo>
                      <a:cubicBezTo>
                        <a:pt x="1446" y="316"/>
                        <a:pt x="1409" y="373"/>
                        <a:pt x="1391" y="447"/>
                      </a:cubicBezTo>
                      <a:cubicBezTo>
                        <a:pt x="1365" y="553"/>
                        <a:pt x="1337" y="659"/>
                        <a:pt x="1305" y="764"/>
                      </a:cubicBezTo>
                      <a:cubicBezTo>
                        <a:pt x="1259" y="914"/>
                        <a:pt x="1211" y="1063"/>
                        <a:pt x="1159" y="1212"/>
                      </a:cubicBezTo>
                      <a:cubicBezTo>
                        <a:pt x="1101" y="1380"/>
                        <a:pt x="1039" y="1547"/>
                        <a:pt x="949" y="1701"/>
                      </a:cubicBezTo>
                      <a:cubicBezTo>
                        <a:pt x="890" y="1802"/>
                        <a:pt x="821" y="1897"/>
                        <a:pt x="756" y="1995"/>
                      </a:cubicBezTo>
                      <a:cubicBezTo>
                        <a:pt x="731" y="2033"/>
                        <a:pt x="704" y="2069"/>
                        <a:pt x="679" y="2108"/>
                      </a:cubicBezTo>
                      <a:cubicBezTo>
                        <a:pt x="653" y="2148"/>
                        <a:pt x="657" y="2158"/>
                        <a:pt x="701" y="2176"/>
                      </a:cubicBezTo>
                      <a:cubicBezTo>
                        <a:pt x="721" y="2184"/>
                        <a:pt x="741" y="2191"/>
                        <a:pt x="763" y="2200"/>
                      </a:cubicBezTo>
                      <a:cubicBezTo>
                        <a:pt x="722" y="2236"/>
                        <a:pt x="681" y="2269"/>
                        <a:pt x="627" y="2281"/>
                      </a:cubicBezTo>
                      <a:cubicBezTo>
                        <a:pt x="607" y="2285"/>
                        <a:pt x="587" y="2282"/>
                        <a:pt x="567" y="2284"/>
                      </a:cubicBezTo>
                      <a:cubicBezTo>
                        <a:pt x="520" y="2290"/>
                        <a:pt x="480" y="2312"/>
                        <a:pt x="438" y="2332"/>
                      </a:cubicBezTo>
                      <a:cubicBezTo>
                        <a:pt x="337" y="2378"/>
                        <a:pt x="235" y="2425"/>
                        <a:pt x="134" y="2472"/>
                      </a:cubicBezTo>
                      <a:cubicBezTo>
                        <a:pt x="127" y="2475"/>
                        <a:pt x="122" y="2477"/>
                        <a:pt x="117" y="2469"/>
                      </a:cubicBezTo>
                      <a:cubicBezTo>
                        <a:pt x="79" y="2423"/>
                        <a:pt x="41" y="2377"/>
                        <a:pt x="4" y="2331"/>
                      </a:cubicBezTo>
                      <a:cubicBezTo>
                        <a:pt x="3" y="2330"/>
                        <a:pt x="2" y="2328"/>
                        <a:pt x="0" y="2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Freeform 29">
                  <a:extLst>
                    <a:ext uri="{FF2B5EF4-FFF2-40B4-BE49-F238E27FC236}">
                      <a16:creationId xmlns:a16="http://schemas.microsoft.com/office/drawing/2014/main" id="{2FFF356F-C28B-4BA3-A32E-08DEB600F91F}"/>
                    </a:ext>
                  </a:extLst>
                </p:cNvPr>
                <p:cNvSpPr>
                  <a:spLocks/>
                </p:cNvSpPr>
                <p:nvPr/>
              </p:nvSpPr>
              <p:spPr bwMode="auto">
                <a:xfrm>
                  <a:off x="2887" y="369"/>
                  <a:ext cx="650" cy="1382"/>
                </a:xfrm>
                <a:custGeom>
                  <a:avLst/>
                  <a:gdLst>
                    <a:gd name="T0" fmla="*/ 322 w 495"/>
                    <a:gd name="T1" fmla="*/ 1053 h 1053"/>
                    <a:gd name="T2" fmla="*/ 319 w 495"/>
                    <a:gd name="T3" fmla="*/ 969 h 1053"/>
                    <a:gd name="T4" fmla="*/ 341 w 495"/>
                    <a:gd name="T5" fmla="*/ 631 h 1053"/>
                    <a:gd name="T6" fmla="*/ 273 w 495"/>
                    <a:gd name="T7" fmla="*/ 434 h 1053"/>
                    <a:gd name="T8" fmla="*/ 115 w 495"/>
                    <a:gd name="T9" fmla="*/ 305 h 1053"/>
                    <a:gd name="T10" fmla="*/ 28 w 495"/>
                    <a:gd name="T11" fmla="*/ 242 h 1053"/>
                    <a:gd name="T12" fmla="*/ 6 w 495"/>
                    <a:gd name="T13" fmla="*/ 210 h 1053"/>
                    <a:gd name="T14" fmla="*/ 10 w 495"/>
                    <a:gd name="T15" fmla="*/ 189 h 1053"/>
                    <a:gd name="T16" fmla="*/ 54 w 495"/>
                    <a:gd name="T17" fmla="*/ 140 h 1053"/>
                    <a:gd name="T18" fmla="*/ 64 w 495"/>
                    <a:gd name="T19" fmla="*/ 14 h 1053"/>
                    <a:gd name="T20" fmla="*/ 57 w 495"/>
                    <a:gd name="T21" fmla="*/ 0 h 1053"/>
                    <a:gd name="T22" fmla="*/ 80 w 495"/>
                    <a:gd name="T23" fmla="*/ 10 h 1053"/>
                    <a:gd name="T24" fmla="*/ 250 w 495"/>
                    <a:gd name="T25" fmla="*/ 190 h 1053"/>
                    <a:gd name="T26" fmla="*/ 338 w 495"/>
                    <a:gd name="T27" fmla="*/ 276 h 1053"/>
                    <a:gd name="T28" fmla="*/ 380 w 495"/>
                    <a:gd name="T29" fmla="*/ 306 h 1053"/>
                    <a:gd name="T30" fmla="*/ 491 w 495"/>
                    <a:gd name="T31" fmla="*/ 514 h 1053"/>
                    <a:gd name="T32" fmla="*/ 457 w 495"/>
                    <a:gd name="T33" fmla="*/ 688 h 1053"/>
                    <a:gd name="T34" fmla="*/ 328 w 495"/>
                    <a:gd name="T35" fmla="*/ 1038 h 1053"/>
                    <a:gd name="T36" fmla="*/ 322 w 495"/>
                    <a:gd name="T3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5" h="1053">
                      <a:moveTo>
                        <a:pt x="322" y="1053"/>
                      </a:moveTo>
                      <a:cubicBezTo>
                        <a:pt x="309" y="1023"/>
                        <a:pt x="316" y="996"/>
                        <a:pt x="319" y="969"/>
                      </a:cubicBezTo>
                      <a:cubicBezTo>
                        <a:pt x="333" y="857"/>
                        <a:pt x="340" y="744"/>
                        <a:pt x="341" y="631"/>
                      </a:cubicBezTo>
                      <a:cubicBezTo>
                        <a:pt x="341" y="558"/>
                        <a:pt x="319" y="492"/>
                        <a:pt x="273" y="434"/>
                      </a:cubicBezTo>
                      <a:cubicBezTo>
                        <a:pt x="230" y="380"/>
                        <a:pt x="174" y="341"/>
                        <a:pt x="115" y="305"/>
                      </a:cubicBezTo>
                      <a:cubicBezTo>
                        <a:pt x="85" y="286"/>
                        <a:pt x="51" y="271"/>
                        <a:pt x="28" y="242"/>
                      </a:cubicBezTo>
                      <a:cubicBezTo>
                        <a:pt x="20" y="232"/>
                        <a:pt x="14" y="221"/>
                        <a:pt x="6" y="210"/>
                      </a:cubicBezTo>
                      <a:cubicBezTo>
                        <a:pt x="0" y="202"/>
                        <a:pt x="2" y="196"/>
                        <a:pt x="10" y="189"/>
                      </a:cubicBezTo>
                      <a:cubicBezTo>
                        <a:pt x="26" y="174"/>
                        <a:pt x="42" y="158"/>
                        <a:pt x="54" y="140"/>
                      </a:cubicBezTo>
                      <a:cubicBezTo>
                        <a:pt x="83" y="101"/>
                        <a:pt x="85" y="58"/>
                        <a:pt x="64" y="14"/>
                      </a:cubicBezTo>
                      <a:cubicBezTo>
                        <a:pt x="62" y="10"/>
                        <a:pt x="61" y="7"/>
                        <a:pt x="57" y="0"/>
                      </a:cubicBezTo>
                      <a:cubicBezTo>
                        <a:pt x="67" y="4"/>
                        <a:pt x="74" y="7"/>
                        <a:pt x="80" y="10"/>
                      </a:cubicBezTo>
                      <a:cubicBezTo>
                        <a:pt x="152" y="56"/>
                        <a:pt x="213" y="111"/>
                        <a:pt x="250" y="190"/>
                      </a:cubicBezTo>
                      <a:cubicBezTo>
                        <a:pt x="268" y="229"/>
                        <a:pt x="303" y="253"/>
                        <a:pt x="338" y="276"/>
                      </a:cubicBezTo>
                      <a:cubicBezTo>
                        <a:pt x="352" y="286"/>
                        <a:pt x="366" y="296"/>
                        <a:pt x="380" y="306"/>
                      </a:cubicBezTo>
                      <a:cubicBezTo>
                        <a:pt x="455" y="355"/>
                        <a:pt x="486" y="427"/>
                        <a:pt x="491" y="514"/>
                      </a:cubicBezTo>
                      <a:cubicBezTo>
                        <a:pt x="495" y="576"/>
                        <a:pt x="478" y="632"/>
                        <a:pt x="457" y="688"/>
                      </a:cubicBezTo>
                      <a:cubicBezTo>
                        <a:pt x="414" y="804"/>
                        <a:pt x="371" y="921"/>
                        <a:pt x="328" y="1038"/>
                      </a:cubicBezTo>
                      <a:cubicBezTo>
                        <a:pt x="327" y="1043"/>
                        <a:pt x="324" y="1047"/>
                        <a:pt x="322" y="10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grpSp>
        <p:nvGrpSpPr>
          <p:cNvPr id="124" name="Group 123">
            <a:extLst>
              <a:ext uri="{FF2B5EF4-FFF2-40B4-BE49-F238E27FC236}">
                <a16:creationId xmlns:a16="http://schemas.microsoft.com/office/drawing/2014/main" id="{AB513DCE-669C-F107-4B0D-A12A13F7FC84}"/>
              </a:ext>
            </a:extLst>
          </p:cNvPr>
          <p:cNvGrpSpPr/>
          <p:nvPr/>
        </p:nvGrpSpPr>
        <p:grpSpPr>
          <a:xfrm>
            <a:off x="5226506" y="3944468"/>
            <a:ext cx="2200266" cy="544266"/>
            <a:chOff x="4818174" y="3953646"/>
            <a:chExt cx="2200266" cy="544266"/>
          </a:xfrm>
        </p:grpSpPr>
        <p:sp>
          <p:nvSpPr>
            <p:cNvPr id="52" name="TextBox 51">
              <a:extLst>
                <a:ext uri="{FF2B5EF4-FFF2-40B4-BE49-F238E27FC236}">
                  <a16:creationId xmlns:a16="http://schemas.microsoft.com/office/drawing/2014/main" id="{E6F6B353-76C1-4A6C-8C69-0DE8C94011E3}"/>
                </a:ext>
              </a:extLst>
            </p:cNvPr>
            <p:cNvSpPr txBox="1"/>
            <p:nvPr/>
          </p:nvSpPr>
          <p:spPr>
            <a:xfrm>
              <a:off x="5362440" y="4039145"/>
              <a:ext cx="165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Internal hernia</a:t>
              </a:r>
            </a:p>
          </p:txBody>
        </p:sp>
        <p:grpSp>
          <p:nvGrpSpPr>
            <p:cNvPr id="45" name="Group 44">
              <a:extLst>
                <a:ext uri="{FF2B5EF4-FFF2-40B4-BE49-F238E27FC236}">
                  <a16:creationId xmlns:a16="http://schemas.microsoft.com/office/drawing/2014/main" id="{B6AE6F1F-97E2-FE51-F763-9FA2720995FE}"/>
                </a:ext>
              </a:extLst>
            </p:cNvPr>
            <p:cNvGrpSpPr/>
            <p:nvPr/>
          </p:nvGrpSpPr>
          <p:grpSpPr>
            <a:xfrm>
              <a:off x="4818174" y="3953646"/>
              <a:ext cx="544266" cy="544266"/>
              <a:chOff x="4818174" y="3953646"/>
              <a:chExt cx="544266" cy="544266"/>
            </a:xfrm>
          </p:grpSpPr>
          <p:sp>
            <p:nvSpPr>
              <p:cNvPr id="63" name="Oval 62">
                <a:extLst>
                  <a:ext uri="{FF2B5EF4-FFF2-40B4-BE49-F238E27FC236}">
                    <a16:creationId xmlns:a16="http://schemas.microsoft.com/office/drawing/2014/main" id="{CF8EC029-EE50-4342-89F2-C890E396D2B0}"/>
                  </a:ext>
                </a:extLst>
              </p:cNvPr>
              <p:cNvSpPr/>
              <p:nvPr/>
            </p:nvSpPr>
            <p:spPr>
              <a:xfrm>
                <a:off x="4818174" y="3953646"/>
                <a:ext cx="544266" cy="54426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9" name="Picture 98" descr="A picture containing linedrawing&#10;&#10;Description automatically generated">
                <a:extLst>
                  <a:ext uri="{FF2B5EF4-FFF2-40B4-BE49-F238E27FC236}">
                    <a16:creationId xmlns:a16="http://schemas.microsoft.com/office/drawing/2014/main" id="{B11DA717-CDED-4255-8CF5-88249A567B4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79027" y="4006665"/>
                <a:ext cx="446062" cy="428405"/>
              </a:xfrm>
              <a:prstGeom prst="rect">
                <a:avLst/>
              </a:prstGeom>
            </p:spPr>
          </p:pic>
        </p:grpSp>
      </p:grpSp>
      <p:sp>
        <p:nvSpPr>
          <p:cNvPr id="111" name="TextBox 110">
            <a:extLst>
              <a:ext uri="{FF2B5EF4-FFF2-40B4-BE49-F238E27FC236}">
                <a16:creationId xmlns:a16="http://schemas.microsoft.com/office/drawing/2014/main" id="{5242AEC9-FD5A-48B8-958D-3BC4C129C436}"/>
              </a:ext>
            </a:extLst>
          </p:cNvPr>
          <p:cNvSpPr txBox="1"/>
          <p:nvPr/>
        </p:nvSpPr>
        <p:spPr>
          <a:xfrm>
            <a:off x="0" y="5319556"/>
            <a:ext cx="12192000" cy="707886"/>
          </a:xfrm>
          <a:prstGeom prst="rect">
            <a:avLst/>
          </a:prstGeom>
          <a:solidFill>
            <a:srgbClr val="4472C4"/>
          </a:solidFill>
        </p:spPr>
        <p:txBody>
          <a:bodyPr wrap="square" lIns="180000" rIns="180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prstClr val="white"/>
                </a:solidFill>
                <a:effectLst/>
                <a:uLnTx/>
                <a:uFillTx/>
                <a:latin typeface="Arial" panose="020B0604020202020204"/>
                <a:ea typeface="+mn-ea"/>
                <a:cs typeface="+mn-cs"/>
              </a:rPr>
              <a:t>HCPs should refer patients with post-bariatric surgery complications back to the </a:t>
            </a:r>
            <a:br>
              <a:rPr kumimoji="0" lang="en-CA" sz="20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CA" sz="2000" b="1" i="0" u="none" strike="noStrike" kern="1200" cap="none" spc="0" normalizeH="0" baseline="0" noProof="0">
                <a:ln>
                  <a:noFill/>
                </a:ln>
                <a:solidFill>
                  <a:prstClr val="white"/>
                </a:solidFill>
                <a:effectLst/>
                <a:uLnTx/>
                <a:uFillTx/>
                <a:latin typeface="Arial" panose="020B0604020202020204"/>
                <a:ea typeface="+mn-ea"/>
                <a:cs typeface="+mn-cs"/>
              </a:rPr>
              <a:t>bariatric surgeon for evaluation and management</a:t>
            </a:r>
          </a:p>
        </p:txBody>
      </p:sp>
      <p:grpSp>
        <p:nvGrpSpPr>
          <p:cNvPr id="36" name="Group 35">
            <a:extLst>
              <a:ext uri="{FF2B5EF4-FFF2-40B4-BE49-F238E27FC236}">
                <a16:creationId xmlns:a16="http://schemas.microsoft.com/office/drawing/2014/main" id="{225EFFD1-1213-E443-461C-1EC833E4F659}"/>
              </a:ext>
            </a:extLst>
          </p:cNvPr>
          <p:cNvGrpSpPr/>
          <p:nvPr/>
        </p:nvGrpSpPr>
        <p:grpSpPr>
          <a:xfrm>
            <a:off x="7814266" y="2900485"/>
            <a:ext cx="3539533" cy="542231"/>
            <a:chOff x="7814266" y="2900485"/>
            <a:chExt cx="3539533" cy="542231"/>
          </a:xfrm>
        </p:grpSpPr>
        <p:grpSp>
          <p:nvGrpSpPr>
            <p:cNvPr id="32" name="Group 31">
              <a:extLst>
                <a:ext uri="{FF2B5EF4-FFF2-40B4-BE49-F238E27FC236}">
                  <a16:creationId xmlns:a16="http://schemas.microsoft.com/office/drawing/2014/main" id="{421A83A3-308D-1146-543D-2099384396AC}"/>
                </a:ext>
              </a:extLst>
            </p:cNvPr>
            <p:cNvGrpSpPr/>
            <p:nvPr/>
          </p:nvGrpSpPr>
          <p:grpSpPr>
            <a:xfrm>
              <a:off x="7814266" y="2900485"/>
              <a:ext cx="3539533" cy="542231"/>
              <a:chOff x="8229827" y="2885602"/>
              <a:chExt cx="3539533" cy="542231"/>
            </a:xfrm>
          </p:grpSpPr>
          <p:sp>
            <p:nvSpPr>
              <p:cNvPr id="95" name="TextBox 94">
                <a:extLst>
                  <a:ext uri="{FF2B5EF4-FFF2-40B4-BE49-F238E27FC236}">
                    <a16:creationId xmlns:a16="http://schemas.microsoft.com/office/drawing/2014/main" id="{3BFDBBCD-9CED-4E56-B474-419177BDD823}"/>
                  </a:ext>
                </a:extLst>
              </p:cNvPr>
              <p:cNvSpPr txBox="1"/>
              <p:nvPr/>
            </p:nvSpPr>
            <p:spPr>
              <a:xfrm>
                <a:off x="8781360" y="2964919"/>
                <a:ext cx="2988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Foreign body complications</a:t>
                </a:r>
              </a:p>
            </p:txBody>
          </p:sp>
          <p:sp>
            <p:nvSpPr>
              <p:cNvPr id="113" name="Oval 112">
                <a:extLst>
                  <a:ext uri="{FF2B5EF4-FFF2-40B4-BE49-F238E27FC236}">
                    <a16:creationId xmlns:a16="http://schemas.microsoft.com/office/drawing/2014/main" id="{FCF2D87F-9A90-44CD-A742-D831271B86C0}"/>
                  </a:ext>
                </a:extLst>
              </p:cNvPr>
              <p:cNvSpPr/>
              <p:nvPr/>
            </p:nvSpPr>
            <p:spPr>
              <a:xfrm>
                <a:off x="8229827" y="2885602"/>
                <a:ext cx="542230" cy="54223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Graphic 10" descr="Alterations &amp; Tailoring with solid fill">
                <a:extLst>
                  <a:ext uri="{FF2B5EF4-FFF2-40B4-BE49-F238E27FC236}">
                    <a16:creationId xmlns:a16="http://schemas.microsoft.com/office/drawing/2014/main" id="{2D930A1D-EA2E-4274-9A0B-D24B50C473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9146" y="2954442"/>
                <a:ext cx="423306" cy="423306"/>
              </a:xfrm>
              <a:prstGeom prst="rect">
                <a:avLst/>
              </a:prstGeom>
            </p:spPr>
          </p:pic>
        </p:grpSp>
        <p:grpSp>
          <p:nvGrpSpPr>
            <p:cNvPr id="115" name="Group 114">
              <a:extLst>
                <a:ext uri="{FF2B5EF4-FFF2-40B4-BE49-F238E27FC236}">
                  <a16:creationId xmlns:a16="http://schemas.microsoft.com/office/drawing/2014/main" id="{D2CACA7D-F114-493A-AE4D-4B062F728FA9}"/>
                </a:ext>
              </a:extLst>
            </p:cNvPr>
            <p:cNvGrpSpPr/>
            <p:nvPr/>
          </p:nvGrpSpPr>
          <p:grpSpPr>
            <a:xfrm>
              <a:off x="7950465" y="3170648"/>
              <a:ext cx="87064" cy="54620"/>
              <a:chOff x="4146878" y="1326709"/>
              <a:chExt cx="98266" cy="61647"/>
            </a:xfrm>
          </p:grpSpPr>
          <p:sp>
            <p:nvSpPr>
              <p:cNvPr id="121" name="Freeform: Shape 120">
                <a:extLst>
                  <a:ext uri="{FF2B5EF4-FFF2-40B4-BE49-F238E27FC236}">
                    <a16:creationId xmlns:a16="http://schemas.microsoft.com/office/drawing/2014/main" id="{C8786BE8-79E3-439B-9878-5CC2ED9DCDF3}"/>
                  </a:ext>
                </a:extLst>
              </p:cNvPr>
              <p:cNvSpPr/>
              <p:nvPr/>
            </p:nvSpPr>
            <p:spPr>
              <a:xfrm>
                <a:off x="4146878" y="1368320"/>
                <a:ext cx="28623" cy="20036"/>
              </a:xfrm>
              <a:custGeom>
                <a:avLst/>
                <a:gdLst>
                  <a:gd name="connsiteX0" fmla="*/ 12350 w 38163"/>
                  <a:gd name="connsiteY0" fmla="*/ 25975 h 26714"/>
                  <a:gd name="connsiteX1" fmla="*/ 1511 w 38163"/>
                  <a:gd name="connsiteY1" fmla="*/ 4680 h 26714"/>
                  <a:gd name="connsiteX2" fmla="*/ 27615 w 38163"/>
                  <a:gd name="connsiteY2" fmla="*/ 4145 h 26714"/>
                  <a:gd name="connsiteX3" fmla="*/ 38454 w 38163"/>
                  <a:gd name="connsiteY3" fmla="*/ 25441 h 26714"/>
                  <a:gd name="connsiteX4" fmla="*/ 12350 w 38163"/>
                  <a:gd name="connsiteY4" fmla="*/ 25975 h 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3" h="26714">
                    <a:moveTo>
                      <a:pt x="12350" y="25975"/>
                    </a:moveTo>
                    <a:cubicBezTo>
                      <a:pt x="2160" y="20250"/>
                      <a:pt x="-2687" y="10709"/>
                      <a:pt x="1511" y="4680"/>
                    </a:cubicBezTo>
                    <a:cubicBezTo>
                      <a:pt x="5747" y="-1350"/>
                      <a:pt x="17426" y="-1579"/>
                      <a:pt x="27615" y="4145"/>
                    </a:cubicBezTo>
                    <a:cubicBezTo>
                      <a:pt x="37805" y="9870"/>
                      <a:pt x="42652" y="19411"/>
                      <a:pt x="38454" y="25441"/>
                    </a:cubicBezTo>
                    <a:cubicBezTo>
                      <a:pt x="34217" y="31470"/>
                      <a:pt x="22539" y="31699"/>
                      <a:pt x="12350" y="25975"/>
                    </a:cubicBezTo>
                    <a:close/>
                  </a:path>
                </a:pathLst>
              </a:custGeom>
              <a:noFill/>
              <a:ln w="11448" cap="flat">
                <a:solidFill>
                  <a:srgbClr val="34415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Freeform: Shape 121">
                <a:extLst>
                  <a:ext uri="{FF2B5EF4-FFF2-40B4-BE49-F238E27FC236}">
                    <a16:creationId xmlns:a16="http://schemas.microsoft.com/office/drawing/2014/main" id="{0E5F50E4-344E-4130-952E-67C732248ACF}"/>
                  </a:ext>
                </a:extLst>
              </p:cNvPr>
              <p:cNvSpPr/>
              <p:nvPr/>
            </p:nvSpPr>
            <p:spPr>
              <a:xfrm>
                <a:off x="4219384" y="1326709"/>
                <a:ext cx="25760" cy="22898"/>
              </a:xfrm>
              <a:custGeom>
                <a:avLst/>
                <a:gdLst>
                  <a:gd name="connsiteX0" fmla="*/ 11276 w 34347"/>
                  <a:gd name="connsiteY0" fmla="*/ 28484 h 30530"/>
                  <a:gd name="connsiteX1" fmla="*/ 1392 w 34347"/>
                  <a:gd name="connsiteY1" fmla="*/ 4441 h 30530"/>
                  <a:gd name="connsiteX2" fmla="*/ 25206 w 34347"/>
                  <a:gd name="connsiteY2" fmla="*/ 5586 h 30530"/>
                  <a:gd name="connsiteX3" fmla="*/ 35090 w 34347"/>
                  <a:gd name="connsiteY3" fmla="*/ 29629 h 30530"/>
                  <a:gd name="connsiteX4" fmla="*/ 11276 w 34347"/>
                  <a:gd name="connsiteY4" fmla="*/ 28484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 h="30530">
                    <a:moveTo>
                      <a:pt x="11276" y="28484"/>
                    </a:moveTo>
                    <a:cubicBezTo>
                      <a:pt x="1964" y="21538"/>
                      <a:pt x="-2463" y="10776"/>
                      <a:pt x="1392" y="4441"/>
                    </a:cubicBezTo>
                    <a:cubicBezTo>
                      <a:pt x="5246" y="-1894"/>
                      <a:pt x="15894" y="-1398"/>
                      <a:pt x="25206" y="5586"/>
                    </a:cubicBezTo>
                    <a:cubicBezTo>
                      <a:pt x="34518" y="12532"/>
                      <a:pt x="38945" y="23294"/>
                      <a:pt x="35090" y="29629"/>
                    </a:cubicBezTo>
                    <a:cubicBezTo>
                      <a:pt x="31274" y="35964"/>
                      <a:pt x="20588" y="35468"/>
                      <a:pt x="11276" y="28484"/>
                    </a:cubicBezTo>
                    <a:close/>
                  </a:path>
                </a:pathLst>
              </a:custGeom>
              <a:noFill/>
              <a:ln w="11448" cap="flat">
                <a:solidFill>
                  <a:srgbClr val="34415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nvGrpSpPr>
          <p:cNvPr id="30" name="Group 29">
            <a:extLst>
              <a:ext uri="{FF2B5EF4-FFF2-40B4-BE49-F238E27FC236}">
                <a16:creationId xmlns:a16="http://schemas.microsoft.com/office/drawing/2014/main" id="{7DCFE2F4-0E4D-A42A-5CEC-B4962F2924DD}"/>
              </a:ext>
            </a:extLst>
          </p:cNvPr>
          <p:cNvGrpSpPr/>
          <p:nvPr/>
        </p:nvGrpSpPr>
        <p:grpSpPr>
          <a:xfrm>
            <a:off x="917680" y="2901639"/>
            <a:ext cx="3324967" cy="542232"/>
            <a:chOff x="1157381" y="2888565"/>
            <a:chExt cx="3324967" cy="542232"/>
          </a:xfrm>
        </p:grpSpPr>
        <p:sp>
          <p:nvSpPr>
            <p:cNvPr id="58" name="Oval 57">
              <a:extLst>
                <a:ext uri="{FF2B5EF4-FFF2-40B4-BE49-F238E27FC236}">
                  <a16:creationId xmlns:a16="http://schemas.microsoft.com/office/drawing/2014/main" id="{E71EA94A-0D69-4FDE-9AB0-0C3E51768911}"/>
                </a:ext>
              </a:extLst>
            </p:cNvPr>
            <p:cNvSpPr/>
            <p:nvPr/>
          </p:nvSpPr>
          <p:spPr>
            <a:xfrm>
              <a:off x="1157381" y="2888565"/>
              <a:ext cx="542231" cy="54223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Freeform 8">
              <a:extLst>
                <a:ext uri="{FF2B5EF4-FFF2-40B4-BE49-F238E27FC236}">
                  <a16:creationId xmlns:a16="http://schemas.microsoft.com/office/drawing/2014/main" id="{23D42613-3A0A-422B-93B1-FD4205FC1413}"/>
                </a:ext>
              </a:extLst>
            </p:cNvPr>
            <p:cNvSpPr>
              <a:spLocks/>
            </p:cNvSpPr>
            <p:nvPr/>
          </p:nvSpPr>
          <p:spPr bwMode="auto">
            <a:xfrm>
              <a:off x="1242376" y="2943074"/>
              <a:ext cx="372242" cy="433213"/>
            </a:xfrm>
            <a:custGeom>
              <a:avLst/>
              <a:gdLst>
                <a:gd name="T0" fmla="*/ 221 w 256"/>
                <a:gd name="T1" fmla="*/ 80 h 298"/>
                <a:gd name="T2" fmla="*/ 211 w 256"/>
                <a:gd name="T3" fmla="*/ 79 h 298"/>
                <a:gd name="T4" fmla="*/ 193 w 256"/>
                <a:gd name="T5" fmla="*/ 84 h 298"/>
                <a:gd name="T6" fmla="*/ 184 w 256"/>
                <a:gd name="T7" fmla="*/ 87 h 298"/>
                <a:gd name="T8" fmla="*/ 183 w 256"/>
                <a:gd name="T9" fmla="*/ 87 h 298"/>
                <a:gd name="T10" fmla="*/ 142 w 256"/>
                <a:gd name="T11" fmla="*/ 74 h 298"/>
                <a:gd name="T12" fmla="*/ 115 w 256"/>
                <a:gd name="T13" fmla="*/ 30 h 298"/>
                <a:gd name="T14" fmla="*/ 111 w 256"/>
                <a:gd name="T15" fmla="*/ 4 h 298"/>
                <a:gd name="T16" fmla="*/ 109 w 256"/>
                <a:gd name="T17" fmla="*/ 0 h 298"/>
                <a:gd name="T18" fmla="*/ 109 w 256"/>
                <a:gd name="T19" fmla="*/ 0 h 298"/>
                <a:gd name="T20" fmla="*/ 108 w 256"/>
                <a:gd name="T21" fmla="*/ 0 h 298"/>
                <a:gd name="T22" fmla="*/ 106 w 256"/>
                <a:gd name="T23" fmla="*/ 3 h 298"/>
                <a:gd name="T24" fmla="*/ 98 w 256"/>
                <a:gd name="T25" fmla="*/ 10 h 298"/>
                <a:gd name="T26" fmla="*/ 95 w 256"/>
                <a:gd name="T27" fmla="*/ 9 h 298"/>
                <a:gd name="T28" fmla="*/ 92 w 256"/>
                <a:gd name="T29" fmla="*/ 6 h 298"/>
                <a:gd name="T30" fmla="*/ 91 w 256"/>
                <a:gd name="T31" fmla="*/ 6 h 298"/>
                <a:gd name="T32" fmla="*/ 89 w 256"/>
                <a:gd name="T33" fmla="*/ 10 h 298"/>
                <a:gd name="T34" fmla="*/ 89 w 256"/>
                <a:gd name="T35" fmla="*/ 16 h 298"/>
                <a:gd name="T36" fmla="*/ 92 w 256"/>
                <a:gd name="T37" fmla="*/ 28 h 298"/>
                <a:gd name="T38" fmla="*/ 99 w 256"/>
                <a:gd name="T39" fmla="*/ 51 h 298"/>
                <a:gd name="T40" fmla="*/ 126 w 256"/>
                <a:gd name="T41" fmla="*/ 89 h 298"/>
                <a:gd name="T42" fmla="*/ 169 w 256"/>
                <a:gd name="T43" fmla="*/ 109 h 298"/>
                <a:gd name="T44" fmla="*/ 179 w 256"/>
                <a:gd name="T45" fmla="*/ 117 h 298"/>
                <a:gd name="T46" fmla="*/ 158 w 256"/>
                <a:gd name="T47" fmla="*/ 149 h 298"/>
                <a:gd name="T48" fmla="*/ 132 w 256"/>
                <a:gd name="T49" fmla="*/ 157 h 298"/>
                <a:gd name="T50" fmla="*/ 105 w 256"/>
                <a:gd name="T51" fmla="*/ 160 h 298"/>
                <a:gd name="T52" fmla="*/ 89 w 256"/>
                <a:gd name="T53" fmla="*/ 154 h 298"/>
                <a:gd name="T54" fmla="*/ 78 w 256"/>
                <a:gd name="T55" fmla="*/ 152 h 298"/>
                <a:gd name="T56" fmla="*/ 27 w 256"/>
                <a:gd name="T57" fmla="*/ 185 h 298"/>
                <a:gd name="T58" fmla="*/ 25 w 256"/>
                <a:gd name="T59" fmla="*/ 256 h 298"/>
                <a:gd name="T60" fmla="*/ 109 w 256"/>
                <a:gd name="T61" fmla="*/ 268 h 298"/>
                <a:gd name="T62" fmla="*/ 113 w 256"/>
                <a:gd name="T63" fmla="*/ 267 h 298"/>
                <a:gd name="T64" fmla="*/ 124 w 256"/>
                <a:gd name="T65" fmla="*/ 264 h 298"/>
                <a:gd name="T66" fmla="*/ 125 w 256"/>
                <a:gd name="T67" fmla="*/ 264 h 298"/>
                <a:gd name="T68" fmla="*/ 122 w 256"/>
                <a:gd name="T69" fmla="*/ 268 h 298"/>
                <a:gd name="T70" fmla="*/ 112 w 256"/>
                <a:gd name="T71" fmla="*/ 281 h 298"/>
                <a:gd name="T72" fmla="*/ 114 w 256"/>
                <a:gd name="T73" fmla="*/ 296 h 298"/>
                <a:gd name="T74" fmla="*/ 116 w 256"/>
                <a:gd name="T75" fmla="*/ 298 h 298"/>
                <a:gd name="T76" fmla="*/ 116 w 256"/>
                <a:gd name="T77" fmla="*/ 298 h 298"/>
                <a:gd name="T78" fmla="*/ 118 w 256"/>
                <a:gd name="T79" fmla="*/ 297 h 298"/>
                <a:gd name="T80" fmla="*/ 120 w 256"/>
                <a:gd name="T81" fmla="*/ 291 h 298"/>
                <a:gd name="T82" fmla="*/ 122 w 256"/>
                <a:gd name="T83" fmla="*/ 290 h 298"/>
                <a:gd name="T84" fmla="*/ 131 w 256"/>
                <a:gd name="T85" fmla="*/ 293 h 298"/>
                <a:gd name="T86" fmla="*/ 133 w 256"/>
                <a:gd name="T87" fmla="*/ 286 h 298"/>
                <a:gd name="T88" fmla="*/ 137 w 256"/>
                <a:gd name="T89" fmla="*/ 277 h 298"/>
                <a:gd name="T90" fmla="*/ 138 w 256"/>
                <a:gd name="T91" fmla="*/ 276 h 298"/>
                <a:gd name="T92" fmla="*/ 138 w 256"/>
                <a:gd name="T93" fmla="*/ 276 h 298"/>
                <a:gd name="T94" fmla="*/ 143 w 256"/>
                <a:gd name="T95" fmla="*/ 250 h 298"/>
                <a:gd name="T96" fmla="*/ 127 w 256"/>
                <a:gd name="T97" fmla="*/ 245 h 298"/>
                <a:gd name="T98" fmla="*/ 125 w 256"/>
                <a:gd name="T99" fmla="*/ 245 h 298"/>
                <a:gd name="T100" fmla="*/ 98 w 256"/>
                <a:gd name="T101" fmla="*/ 249 h 298"/>
                <a:gd name="T102" fmla="*/ 57 w 256"/>
                <a:gd name="T103" fmla="*/ 242 h 298"/>
                <a:gd name="T104" fmla="*/ 48 w 256"/>
                <a:gd name="T105" fmla="*/ 209 h 298"/>
                <a:gd name="T106" fmla="*/ 70 w 256"/>
                <a:gd name="T107" fmla="*/ 183 h 298"/>
                <a:gd name="T108" fmla="*/ 93 w 256"/>
                <a:gd name="T109" fmla="*/ 184 h 298"/>
                <a:gd name="T110" fmla="*/ 95 w 256"/>
                <a:gd name="T111" fmla="*/ 195 h 298"/>
                <a:gd name="T112" fmla="*/ 149 w 256"/>
                <a:gd name="T113" fmla="*/ 229 h 298"/>
                <a:gd name="T114" fmla="*/ 154 w 256"/>
                <a:gd name="T115" fmla="*/ 229 h 298"/>
                <a:gd name="T116" fmla="*/ 219 w 256"/>
                <a:gd name="T117" fmla="*/ 191 h 298"/>
                <a:gd name="T118" fmla="*/ 248 w 256"/>
                <a:gd name="T119" fmla="*/ 103 h 298"/>
                <a:gd name="T120" fmla="*/ 221 w 256"/>
                <a:gd name="T121" fmla="*/ 8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6" h="298">
                  <a:moveTo>
                    <a:pt x="221" y="80"/>
                  </a:moveTo>
                  <a:cubicBezTo>
                    <a:pt x="217" y="79"/>
                    <a:pt x="214" y="79"/>
                    <a:pt x="211" y="79"/>
                  </a:cubicBezTo>
                  <a:cubicBezTo>
                    <a:pt x="203" y="79"/>
                    <a:pt x="197" y="82"/>
                    <a:pt x="193" y="84"/>
                  </a:cubicBezTo>
                  <a:cubicBezTo>
                    <a:pt x="190" y="86"/>
                    <a:pt x="187" y="87"/>
                    <a:pt x="184" y="87"/>
                  </a:cubicBezTo>
                  <a:cubicBezTo>
                    <a:pt x="184" y="87"/>
                    <a:pt x="183" y="87"/>
                    <a:pt x="183" y="87"/>
                  </a:cubicBezTo>
                  <a:cubicBezTo>
                    <a:pt x="169" y="86"/>
                    <a:pt x="154" y="83"/>
                    <a:pt x="142" y="74"/>
                  </a:cubicBezTo>
                  <a:cubicBezTo>
                    <a:pt x="128" y="64"/>
                    <a:pt x="120" y="47"/>
                    <a:pt x="115" y="30"/>
                  </a:cubicBezTo>
                  <a:cubicBezTo>
                    <a:pt x="113" y="21"/>
                    <a:pt x="112" y="13"/>
                    <a:pt x="111" y="4"/>
                  </a:cubicBezTo>
                  <a:cubicBezTo>
                    <a:pt x="111" y="3"/>
                    <a:pt x="111" y="0"/>
                    <a:pt x="109" y="0"/>
                  </a:cubicBezTo>
                  <a:cubicBezTo>
                    <a:pt x="109" y="0"/>
                    <a:pt x="109" y="0"/>
                    <a:pt x="109" y="0"/>
                  </a:cubicBezTo>
                  <a:cubicBezTo>
                    <a:pt x="109" y="0"/>
                    <a:pt x="109" y="0"/>
                    <a:pt x="108" y="0"/>
                  </a:cubicBezTo>
                  <a:cubicBezTo>
                    <a:pt x="107" y="1"/>
                    <a:pt x="107" y="2"/>
                    <a:pt x="106" y="3"/>
                  </a:cubicBezTo>
                  <a:cubicBezTo>
                    <a:pt x="105" y="6"/>
                    <a:pt x="102" y="10"/>
                    <a:pt x="98" y="10"/>
                  </a:cubicBezTo>
                  <a:cubicBezTo>
                    <a:pt x="97" y="10"/>
                    <a:pt x="96" y="9"/>
                    <a:pt x="95" y="9"/>
                  </a:cubicBezTo>
                  <a:cubicBezTo>
                    <a:pt x="94" y="8"/>
                    <a:pt x="93" y="6"/>
                    <a:pt x="92" y="6"/>
                  </a:cubicBezTo>
                  <a:cubicBezTo>
                    <a:pt x="91" y="6"/>
                    <a:pt x="91" y="6"/>
                    <a:pt x="91" y="6"/>
                  </a:cubicBezTo>
                  <a:cubicBezTo>
                    <a:pt x="90" y="7"/>
                    <a:pt x="90" y="9"/>
                    <a:pt x="89" y="10"/>
                  </a:cubicBezTo>
                  <a:cubicBezTo>
                    <a:pt x="89" y="12"/>
                    <a:pt x="89" y="14"/>
                    <a:pt x="89" y="16"/>
                  </a:cubicBezTo>
                  <a:cubicBezTo>
                    <a:pt x="90" y="20"/>
                    <a:pt x="91" y="24"/>
                    <a:pt x="92" y="28"/>
                  </a:cubicBezTo>
                  <a:cubicBezTo>
                    <a:pt x="94" y="36"/>
                    <a:pt x="96" y="44"/>
                    <a:pt x="99" y="51"/>
                  </a:cubicBezTo>
                  <a:cubicBezTo>
                    <a:pt x="104" y="66"/>
                    <a:pt x="114" y="79"/>
                    <a:pt x="126" y="89"/>
                  </a:cubicBezTo>
                  <a:cubicBezTo>
                    <a:pt x="139" y="98"/>
                    <a:pt x="155" y="101"/>
                    <a:pt x="169" y="109"/>
                  </a:cubicBezTo>
                  <a:cubicBezTo>
                    <a:pt x="174" y="112"/>
                    <a:pt x="178" y="114"/>
                    <a:pt x="179" y="117"/>
                  </a:cubicBezTo>
                  <a:cubicBezTo>
                    <a:pt x="180" y="129"/>
                    <a:pt x="166" y="142"/>
                    <a:pt x="158" y="149"/>
                  </a:cubicBezTo>
                  <a:cubicBezTo>
                    <a:pt x="150" y="154"/>
                    <a:pt x="141" y="156"/>
                    <a:pt x="132" y="157"/>
                  </a:cubicBezTo>
                  <a:cubicBezTo>
                    <a:pt x="123" y="158"/>
                    <a:pt x="113" y="162"/>
                    <a:pt x="105" y="160"/>
                  </a:cubicBezTo>
                  <a:cubicBezTo>
                    <a:pt x="99" y="160"/>
                    <a:pt x="95" y="155"/>
                    <a:pt x="89" y="154"/>
                  </a:cubicBezTo>
                  <a:cubicBezTo>
                    <a:pt x="87" y="153"/>
                    <a:pt x="83" y="152"/>
                    <a:pt x="78" y="152"/>
                  </a:cubicBezTo>
                  <a:cubicBezTo>
                    <a:pt x="65" y="152"/>
                    <a:pt x="46" y="158"/>
                    <a:pt x="27" y="185"/>
                  </a:cubicBezTo>
                  <a:cubicBezTo>
                    <a:pt x="0" y="225"/>
                    <a:pt x="20" y="252"/>
                    <a:pt x="25" y="256"/>
                  </a:cubicBezTo>
                  <a:cubicBezTo>
                    <a:pt x="43" y="277"/>
                    <a:pt x="85" y="273"/>
                    <a:pt x="109" y="268"/>
                  </a:cubicBezTo>
                  <a:cubicBezTo>
                    <a:pt x="110" y="268"/>
                    <a:pt x="111" y="268"/>
                    <a:pt x="113" y="267"/>
                  </a:cubicBezTo>
                  <a:cubicBezTo>
                    <a:pt x="119" y="265"/>
                    <a:pt x="122" y="264"/>
                    <a:pt x="124" y="264"/>
                  </a:cubicBezTo>
                  <a:cubicBezTo>
                    <a:pt x="125" y="264"/>
                    <a:pt x="125" y="264"/>
                    <a:pt x="125" y="264"/>
                  </a:cubicBezTo>
                  <a:cubicBezTo>
                    <a:pt x="125" y="265"/>
                    <a:pt x="123" y="267"/>
                    <a:pt x="122" y="268"/>
                  </a:cubicBezTo>
                  <a:cubicBezTo>
                    <a:pt x="118" y="271"/>
                    <a:pt x="113" y="275"/>
                    <a:pt x="112" y="281"/>
                  </a:cubicBezTo>
                  <a:cubicBezTo>
                    <a:pt x="111" y="286"/>
                    <a:pt x="112" y="292"/>
                    <a:pt x="114" y="296"/>
                  </a:cubicBezTo>
                  <a:cubicBezTo>
                    <a:pt x="114" y="297"/>
                    <a:pt x="115" y="298"/>
                    <a:pt x="116" y="298"/>
                  </a:cubicBezTo>
                  <a:cubicBezTo>
                    <a:pt x="116" y="298"/>
                    <a:pt x="116" y="298"/>
                    <a:pt x="116" y="298"/>
                  </a:cubicBezTo>
                  <a:cubicBezTo>
                    <a:pt x="117" y="298"/>
                    <a:pt x="117" y="298"/>
                    <a:pt x="118" y="297"/>
                  </a:cubicBezTo>
                  <a:cubicBezTo>
                    <a:pt x="119" y="295"/>
                    <a:pt x="118" y="292"/>
                    <a:pt x="120" y="291"/>
                  </a:cubicBezTo>
                  <a:cubicBezTo>
                    <a:pt x="121" y="290"/>
                    <a:pt x="122" y="290"/>
                    <a:pt x="122" y="290"/>
                  </a:cubicBezTo>
                  <a:cubicBezTo>
                    <a:pt x="125" y="290"/>
                    <a:pt x="128" y="293"/>
                    <a:pt x="131" y="293"/>
                  </a:cubicBezTo>
                  <a:cubicBezTo>
                    <a:pt x="136" y="293"/>
                    <a:pt x="133" y="288"/>
                    <a:pt x="133" y="286"/>
                  </a:cubicBezTo>
                  <a:cubicBezTo>
                    <a:pt x="132" y="282"/>
                    <a:pt x="135" y="279"/>
                    <a:pt x="137" y="277"/>
                  </a:cubicBezTo>
                  <a:cubicBezTo>
                    <a:pt x="137" y="277"/>
                    <a:pt x="137" y="276"/>
                    <a:pt x="138" y="276"/>
                  </a:cubicBezTo>
                  <a:cubicBezTo>
                    <a:pt x="138" y="276"/>
                    <a:pt x="138" y="276"/>
                    <a:pt x="138" y="276"/>
                  </a:cubicBezTo>
                  <a:cubicBezTo>
                    <a:pt x="141" y="272"/>
                    <a:pt x="152" y="259"/>
                    <a:pt x="143" y="250"/>
                  </a:cubicBezTo>
                  <a:cubicBezTo>
                    <a:pt x="139" y="247"/>
                    <a:pt x="134" y="245"/>
                    <a:pt x="127" y="245"/>
                  </a:cubicBezTo>
                  <a:cubicBezTo>
                    <a:pt x="126" y="245"/>
                    <a:pt x="126" y="245"/>
                    <a:pt x="125" y="245"/>
                  </a:cubicBezTo>
                  <a:cubicBezTo>
                    <a:pt x="116" y="245"/>
                    <a:pt x="107" y="248"/>
                    <a:pt x="98" y="249"/>
                  </a:cubicBezTo>
                  <a:cubicBezTo>
                    <a:pt x="85" y="249"/>
                    <a:pt x="68" y="249"/>
                    <a:pt x="57" y="242"/>
                  </a:cubicBezTo>
                  <a:cubicBezTo>
                    <a:pt x="46" y="234"/>
                    <a:pt x="43" y="220"/>
                    <a:pt x="48" y="209"/>
                  </a:cubicBezTo>
                  <a:cubicBezTo>
                    <a:pt x="52" y="199"/>
                    <a:pt x="61" y="189"/>
                    <a:pt x="70" y="183"/>
                  </a:cubicBezTo>
                  <a:cubicBezTo>
                    <a:pt x="75" y="180"/>
                    <a:pt x="88" y="177"/>
                    <a:pt x="93" y="184"/>
                  </a:cubicBezTo>
                  <a:cubicBezTo>
                    <a:pt x="95" y="187"/>
                    <a:pt x="95" y="191"/>
                    <a:pt x="95" y="195"/>
                  </a:cubicBezTo>
                  <a:cubicBezTo>
                    <a:pt x="96" y="221"/>
                    <a:pt x="128" y="229"/>
                    <a:pt x="149" y="229"/>
                  </a:cubicBezTo>
                  <a:cubicBezTo>
                    <a:pt x="151" y="229"/>
                    <a:pt x="152" y="229"/>
                    <a:pt x="154" y="229"/>
                  </a:cubicBezTo>
                  <a:cubicBezTo>
                    <a:pt x="178" y="227"/>
                    <a:pt x="200" y="215"/>
                    <a:pt x="219" y="191"/>
                  </a:cubicBezTo>
                  <a:cubicBezTo>
                    <a:pt x="246" y="160"/>
                    <a:pt x="256" y="127"/>
                    <a:pt x="248" y="103"/>
                  </a:cubicBezTo>
                  <a:cubicBezTo>
                    <a:pt x="244" y="91"/>
                    <a:pt x="234" y="82"/>
                    <a:pt x="221" y="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5D893517-5AB8-EE15-E288-95C954C5D4C7}"/>
                </a:ext>
              </a:extLst>
            </p:cNvPr>
            <p:cNvSpPr txBox="1"/>
            <p:nvPr/>
          </p:nvSpPr>
          <p:spPr>
            <a:xfrm>
              <a:off x="1710348" y="2968829"/>
              <a:ext cx="277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Stenoses, twists, or kinks</a:t>
              </a:r>
            </a:p>
          </p:txBody>
        </p:sp>
      </p:grpSp>
      <p:grpSp>
        <p:nvGrpSpPr>
          <p:cNvPr id="29" name="Group 28">
            <a:extLst>
              <a:ext uri="{FF2B5EF4-FFF2-40B4-BE49-F238E27FC236}">
                <a16:creationId xmlns:a16="http://schemas.microsoft.com/office/drawing/2014/main" id="{5C06B8D2-BBD6-7D63-E678-5A36976C95E8}"/>
              </a:ext>
            </a:extLst>
          </p:cNvPr>
          <p:cNvGrpSpPr/>
          <p:nvPr/>
        </p:nvGrpSpPr>
        <p:grpSpPr>
          <a:xfrm>
            <a:off x="5237923" y="2223868"/>
            <a:ext cx="2291515" cy="542231"/>
            <a:chOff x="5115840" y="2206922"/>
            <a:chExt cx="2291515" cy="542231"/>
          </a:xfrm>
        </p:grpSpPr>
        <p:sp>
          <p:nvSpPr>
            <p:cNvPr id="98" name="Oval 97">
              <a:extLst>
                <a:ext uri="{FF2B5EF4-FFF2-40B4-BE49-F238E27FC236}">
                  <a16:creationId xmlns:a16="http://schemas.microsoft.com/office/drawing/2014/main" id="{5B1CDD1C-F3F8-4448-8F10-EE98853ECA6E}"/>
                </a:ext>
              </a:extLst>
            </p:cNvPr>
            <p:cNvSpPr/>
            <p:nvPr/>
          </p:nvSpPr>
          <p:spPr>
            <a:xfrm>
              <a:off x="5115840" y="2206922"/>
              <a:ext cx="542230" cy="54223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5" name="Graphic 24" descr="Dizzy outline">
              <a:extLst>
                <a:ext uri="{FF2B5EF4-FFF2-40B4-BE49-F238E27FC236}">
                  <a16:creationId xmlns:a16="http://schemas.microsoft.com/office/drawing/2014/main" id="{AB9D2593-6621-405C-BFEB-22481296E1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51047" y="2226099"/>
              <a:ext cx="492308" cy="492308"/>
            </a:xfrm>
            <a:prstGeom prst="rect">
              <a:avLst/>
            </a:prstGeom>
          </p:spPr>
        </p:pic>
        <p:sp>
          <p:nvSpPr>
            <p:cNvPr id="12" name="TextBox 11">
              <a:extLst>
                <a:ext uri="{FF2B5EF4-FFF2-40B4-BE49-F238E27FC236}">
                  <a16:creationId xmlns:a16="http://schemas.microsoft.com/office/drawing/2014/main" id="{DA04E6C8-A1AF-9B9F-D740-15B12AA3D47A}"/>
                </a:ext>
              </a:extLst>
            </p:cNvPr>
            <p:cNvSpPr txBox="1"/>
            <p:nvPr/>
          </p:nvSpPr>
          <p:spPr>
            <a:xfrm>
              <a:off x="5643355" y="2279581"/>
              <a:ext cx="1764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Hypoglycaemia</a:t>
              </a:r>
            </a:p>
          </p:txBody>
        </p:sp>
      </p:grpSp>
      <p:grpSp>
        <p:nvGrpSpPr>
          <p:cNvPr id="7" name="Group 6">
            <a:extLst>
              <a:ext uri="{FF2B5EF4-FFF2-40B4-BE49-F238E27FC236}">
                <a16:creationId xmlns:a16="http://schemas.microsoft.com/office/drawing/2014/main" id="{53889C51-4D29-CED5-8D04-2B7649ADED2A}"/>
              </a:ext>
            </a:extLst>
          </p:cNvPr>
          <p:cNvGrpSpPr/>
          <p:nvPr/>
        </p:nvGrpSpPr>
        <p:grpSpPr>
          <a:xfrm>
            <a:off x="7814266" y="2243677"/>
            <a:ext cx="3575533" cy="725648"/>
            <a:chOff x="7814266" y="2243677"/>
            <a:chExt cx="3575533" cy="725648"/>
          </a:xfrm>
        </p:grpSpPr>
        <p:grpSp>
          <p:nvGrpSpPr>
            <p:cNvPr id="33" name="Group 32">
              <a:extLst>
                <a:ext uri="{FF2B5EF4-FFF2-40B4-BE49-F238E27FC236}">
                  <a16:creationId xmlns:a16="http://schemas.microsoft.com/office/drawing/2014/main" id="{4B32C63B-6AA3-C2A4-1B3B-5C399922151C}"/>
                </a:ext>
              </a:extLst>
            </p:cNvPr>
            <p:cNvGrpSpPr/>
            <p:nvPr/>
          </p:nvGrpSpPr>
          <p:grpSpPr>
            <a:xfrm>
              <a:off x="7814266" y="2243677"/>
              <a:ext cx="3575533" cy="725648"/>
              <a:chOff x="8229827" y="2885602"/>
              <a:chExt cx="3575533" cy="725648"/>
            </a:xfrm>
          </p:grpSpPr>
          <p:sp>
            <p:nvSpPr>
              <p:cNvPr id="34" name="TextBox 33">
                <a:extLst>
                  <a:ext uri="{FF2B5EF4-FFF2-40B4-BE49-F238E27FC236}">
                    <a16:creationId xmlns:a16="http://schemas.microsoft.com/office/drawing/2014/main" id="{B726451C-E1BB-79E6-F594-A02D6137217C}"/>
                  </a:ext>
                </a:extLst>
              </p:cNvPr>
              <p:cNvSpPr txBox="1"/>
              <p:nvPr/>
            </p:nvSpPr>
            <p:spPr>
              <a:xfrm>
                <a:off x="8781360" y="2964919"/>
                <a:ext cx="3024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Vitamin/mineral deficiencies</a:t>
                </a:r>
              </a:p>
            </p:txBody>
          </p:sp>
          <p:sp>
            <p:nvSpPr>
              <p:cNvPr id="35" name="Oval 34">
                <a:extLst>
                  <a:ext uri="{FF2B5EF4-FFF2-40B4-BE49-F238E27FC236}">
                    <a16:creationId xmlns:a16="http://schemas.microsoft.com/office/drawing/2014/main" id="{13C47E4A-ED79-82DF-7F0F-358C121C64B9}"/>
                  </a:ext>
                </a:extLst>
              </p:cNvPr>
              <p:cNvSpPr/>
              <p:nvPr/>
            </p:nvSpPr>
            <p:spPr>
              <a:xfrm>
                <a:off x="8229827" y="2885602"/>
                <a:ext cx="542230" cy="54223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39" name="Graphic 38" descr="Apple with solid fill">
              <a:extLst>
                <a:ext uri="{FF2B5EF4-FFF2-40B4-BE49-F238E27FC236}">
                  <a16:creationId xmlns:a16="http://schemas.microsoft.com/office/drawing/2014/main" id="{58479266-043B-317A-42FD-5F2732F34C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79238" y="2294971"/>
              <a:ext cx="432000" cy="432000"/>
            </a:xfrm>
            <a:prstGeom prst="rect">
              <a:avLst/>
            </a:prstGeom>
          </p:spPr>
        </p:pic>
      </p:grpSp>
      <p:grpSp>
        <p:nvGrpSpPr>
          <p:cNvPr id="125" name="Group 124">
            <a:extLst>
              <a:ext uri="{FF2B5EF4-FFF2-40B4-BE49-F238E27FC236}">
                <a16:creationId xmlns:a16="http://schemas.microsoft.com/office/drawing/2014/main" id="{E34477F7-1433-4211-AF4C-BF400559BAEE}"/>
              </a:ext>
            </a:extLst>
          </p:cNvPr>
          <p:cNvGrpSpPr/>
          <p:nvPr/>
        </p:nvGrpSpPr>
        <p:grpSpPr>
          <a:xfrm>
            <a:off x="5237923" y="4603530"/>
            <a:ext cx="1876266" cy="544266"/>
            <a:chOff x="4806178" y="4667513"/>
            <a:chExt cx="1876266" cy="544266"/>
          </a:xfrm>
        </p:grpSpPr>
        <p:grpSp>
          <p:nvGrpSpPr>
            <p:cNvPr id="51" name="Group 50">
              <a:extLst>
                <a:ext uri="{FF2B5EF4-FFF2-40B4-BE49-F238E27FC236}">
                  <a16:creationId xmlns:a16="http://schemas.microsoft.com/office/drawing/2014/main" id="{1F3CFF8E-840B-3D4A-7E2C-A343204B1EA8}"/>
                </a:ext>
              </a:extLst>
            </p:cNvPr>
            <p:cNvGrpSpPr/>
            <p:nvPr/>
          </p:nvGrpSpPr>
          <p:grpSpPr>
            <a:xfrm>
              <a:off x="4806178" y="4667513"/>
              <a:ext cx="544266" cy="544266"/>
              <a:chOff x="4806178" y="4667513"/>
              <a:chExt cx="544266" cy="544266"/>
            </a:xfrm>
          </p:grpSpPr>
          <p:sp>
            <p:nvSpPr>
              <p:cNvPr id="64" name="Oval 63">
                <a:extLst>
                  <a:ext uri="{FF2B5EF4-FFF2-40B4-BE49-F238E27FC236}">
                    <a16:creationId xmlns:a16="http://schemas.microsoft.com/office/drawing/2014/main" id="{2C3D9159-882E-4865-B0E8-A9C000A9B0FA}"/>
                  </a:ext>
                </a:extLst>
              </p:cNvPr>
              <p:cNvSpPr/>
              <p:nvPr/>
            </p:nvSpPr>
            <p:spPr>
              <a:xfrm>
                <a:off x="4806178" y="4667513"/>
                <a:ext cx="544266" cy="54426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78" name="Group 4">
                <a:extLst>
                  <a:ext uri="{FF2B5EF4-FFF2-40B4-BE49-F238E27FC236}">
                    <a16:creationId xmlns:a16="http://schemas.microsoft.com/office/drawing/2014/main" id="{5DF81DE1-1CEA-4E9C-85F9-A259582BAE48}"/>
                  </a:ext>
                </a:extLst>
              </p:cNvPr>
              <p:cNvGrpSpPr>
                <a:grpSpLocks noChangeAspect="1"/>
              </p:cNvGrpSpPr>
              <p:nvPr/>
            </p:nvGrpSpPr>
            <p:grpSpPr bwMode="auto">
              <a:xfrm rot="1087321">
                <a:off x="4897014" y="4802478"/>
                <a:ext cx="386586" cy="274336"/>
                <a:chOff x="2474" y="1338"/>
                <a:chExt cx="799" cy="567"/>
              </a:xfrm>
              <a:solidFill>
                <a:schemeClr val="tx1"/>
              </a:solidFill>
            </p:grpSpPr>
            <p:sp>
              <p:nvSpPr>
                <p:cNvPr id="79" name="Freeform 5">
                  <a:extLst>
                    <a:ext uri="{FF2B5EF4-FFF2-40B4-BE49-F238E27FC236}">
                      <a16:creationId xmlns:a16="http://schemas.microsoft.com/office/drawing/2014/main" id="{BF0A3A58-A453-4707-8EBF-15983C20342F}"/>
                    </a:ext>
                  </a:extLst>
                </p:cNvPr>
                <p:cNvSpPr>
                  <a:spLocks noEditPoints="1"/>
                </p:cNvSpPr>
                <p:nvPr/>
              </p:nvSpPr>
              <p:spPr bwMode="auto">
                <a:xfrm>
                  <a:off x="2474" y="1338"/>
                  <a:ext cx="799" cy="567"/>
                </a:xfrm>
                <a:custGeom>
                  <a:avLst/>
                  <a:gdLst>
                    <a:gd name="T0" fmla="*/ 528 w 528"/>
                    <a:gd name="T1" fmla="*/ 8 h 374"/>
                    <a:gd name="T2" fmla="*/ 497 w 528"/>
                    <a:gd name="T3" fmla="*/ 36 h 374"/>
                    <a:gd name="T4" fmla="*/ 362 w 528"/>
                    <a:gd name="T5" fmla="*/ 127 h 374"/>
                    <a:gd name="T6" fmla="*/ 314 w 528"/>
                    <a:gd name="T7" fmla="*/ 162 h 374"/>
                    <a:gd name="T8" fmla="*/ 312 w 528"/>
                    <a:gd name="T9" fmla="*/ 163 h 374"/>
                    <a:gd name="T10" fmla="*/ 282 w 528"/>
                    <a:gd name="T11" fmla="*/ 201 h 374"/>
                    <a:gd name="T12" fmla="*/ 280 w 528"/>
                    <a:gd name="T13" fmla="*/ 207 h 374"/>
                    <a:gd name="T14" fmla="*/ 280 w 528"/>
                    <a:gd name="T15" fmla="*/ 208 h 374"/>
                    <a:gd name="T16" fmla="*/ 271 w 528"/>
                    <a:gd name="T17" fmla="*/ 223 h 374"/>
                    <a:gd name="T18" fmla="*/ 290 w 528"/>
                    <a:gd name="T19" fmla="*/ 234 h 374"/>
                    <a:gd name="T20" fmla="*/ 306 w 528"/>
                    <a:gd name="T21" fmla="*/ 229 h 374"/>
                    <a:gd name="T22" fmla="*/ 313 w 528"/>
                    <a:gd name="T23" fmla="*/ 239 h 374"/>
                    <a:gd name="T24" fmla="*/ 300 w 528"/>
                    <a:gd name="T25" fmla="*/ 249 h 374"/>
                    <a:gd name="T26" fmla="*/ 301 w 528"/>
                    <a:gd name="T27" fmla="*/ 252 h 374"/>
                    <a:gd name="T28" fmla="*/ 302 w 528"/>
                    <a:gd name="T29" fmla="*/ 280 h 374"/>
                    <a:gd name="T30" fmla="*/ 298 w 528"/>
                    <a:gd name="T31" fmla="*/ 291 h 374"/>
                    <a:gd name="T32" fmla="*/ 253 w 528"/>
                    <a:gd name="T33" fmla="*/ 314 h 374"/>
                    <a:gd name="T34" fmla="*/ 243 w 528"/>
                    <a:gd name="T35" fmla="*/ 319 h 374"/>
                    <a:gd name="T36" fmla="*/ 169 w 528"/>
                    <a:gd name="T37" fmla="*/ 368 h 374"/>
                    <a:gd name="T38" fmla="*/ 80 w 528"/>
                    <a:gd name="T39" fmla="*/ 356 h 374"/>
                    <a:gd name="T40" fmla="*/ 7 w 528"/>
                    <a:gd name="T41" fmla="*/ 256 h 374"/>
                    <a:gd name="T42" fmla="*/ 75 w 528"/>
                    <a:gd name="T43" fmla="*/ 137 h 374"/>
                    <a:gd name="T44" fmla="*/ 80 w 528"/>
                    <a:gd name="T45" fmla="*/ 135 h 374"/>
                    <a:gd name="T46" fmla="*/ 75 w 528"/>
                    <a:gd name="T47" fmla="*/ 114 h 374"/>
                    <a:gd name="T48" fmla="*/ 83 w 528"/>
                    <a:gd name="T49" fmla="*/ 101 h 374"/>
                    <a:gd name="T50" fmla="*/ 114 w 528"/>
                    <a:gd name="T51" fmla="*/ 98 h 374"/>
                    <a:gd name="T52" fmla="*/ 126 w 528"/>
                    <a:gd name="T53" fmla="*/ 127 h 374"/>
                    <a:gd name="T54" fmla="*/ 143 w 528"/>
                    <a:gd name="T55" fmla="*/ 128 h 374"/>
                    <a:gd name="T56" fmla="*/ 165 w 528"/>
                    <a:gd name="T57" fmla="*/ 133 h 374"/>
                    <a:gd name="T58" fmla="*/ 170 w 528"/>
                    <a:gd name="T59" fmla="*/ 131 h 374"/>
                    <a:gd name="T60" fmla="*/ 206 w 528"/>
                    <a:gd name="T61" fmla="*/ 108 h 374"/>
                    <a:gd name="T62" fmla="*/ 207 w 528"/>
                    <a:gd name="T63" fmla="*/ 107 h 374"/>
                    <a:gd name="T64" fmla="*/ 217 w 528"/>
                    <a:gd name="T65" fmla="*/ 90 h 374"/>
                    <a:gd name="T66" fmla="*/ 233 w 528"/>
                    <a:gd name="T67" fmla="*/ 96 h 374"/>
                    <a:gd name="T68" fmla="*/ 231 w 528"/>
                    <a:gd name="T69" fmla="*/ 114 h 374"/>
                    <a:gd name="T70" fmla="*/ 245 w 528"/>
                    <a:gd name="T71" fmla="*/ 119 h 374"/>
                    <a:gd name="T72" fmla="*/ 264 w 528"/>
                    <a:gd name="T73" fmla="*/ 126 h 374"/>
                    <a:gd name="T74" fmla="*/ 255 w 528"/>
                    <a:gd name="T75" fmla="*/ 156 h 374"/>
                    <a:gd name="T76" fmla="*/ 249 w 528"/>
                    <a:gd name="T77" fmla="*/ 163 h 374"/>
                    <a:gd name="T78" fmla="*/ 236 w 528"/>
                    <a:gd name="T79" fmla="*/ 181 h 374"/>
                    <a:gd name="T80" fmla="*/ 244 w 528"/>
                    <a:gd name="T81" fmla="*/ 194 h 374"/>
                    <a:gd name="T82" fmla="*/ 248 w 528"/>
                    <a:gd name="T83" fmla="*/ 191 h 374"/>
                    <a:gd name="T84" fmla="*/ 435 w 528"/>
                    <a:gd name="T85" fmla="*/ 59 h 374"/>
                    <a:gd name="T86" fmla="*/ 495 w 528"/>
                    <a:gd name="T87" fmla="*/ 14 h 374"/>
                    <a:gd name="T88" fmla="*/ 520 w 528"/>
                    <a:gd name="T89" fmla="*/ 0 h 374"/>
                    <a:gd name="T90" fmla="*/ 528 w 528"/>
                    <a:gd name="T91" fmla="*/ 0 h 374"/>
                    <a:gd name="T92" fmla="*/ 528 w 528"/>
                    <a:gd name="T93" fmla="*/ 8 h 374"/>
                    <a:gd name="T94" fmla="*/ 255 w 528"/>
                    <a:gd name="T95" fmla="*/ 219 h 374"/>
                    <a:gd name="T96" fmla="*/ 264 w 528"/>
                    <a:gd name="T97" fmla="*/ 217 h 374"/>
                    <a:gd name="T98" fmla="*/ 287 w 528"/>
                    <a:gd name="T99" fmla="*/ 185 h 374"/>
                    <a:gd name="T100" fmla="*/ 289 w 528"/>
                    <a:gd name="T101" fmla="*/ 181 h 374"/>
                    <a:gd name="T102" fmla="*/ 288 w 528"/>
                    <a:gd name="T103" fmla="*/ 181 h 374"/>
                    <a:gd name="T104" fmla="*/ 263 w 528"/>
                    <a:gd name="T105" fmla="*/ 200 h 374"/>
                    <a:gd name="T106" fmla="*/ 255 w 528"/>
                    <a:gd name="T107" fmla="*/ 219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8" h="374">
                      <a:moveTo>
                        <a:pt x="528" y="8"/>
                      </a:moveTo>
                      <a:cubicBezTo>
                        <a:pt x="520" y="20"/>
                        <a:pt x="509" y="28"/>
                        <a:pt x="497" y="36"/>
                      </a:cubicBezTo>
                      <a:cubicBezTo>
                        <a:pt x="452" y="67"/>
                        <a:pt x="407" y="97"/>
                        <a:pt x="362" y="127"/>
                      </a:cubicBezTo>
                      <a:cubicBezTo>
                        <a:pt x="346" y="138"/>
                        <a:pt x="330" y="150"/>
                        <a:pt x="314" y="162"/>
                      </a:cubicBezTo>
                      <a:cubicBezTo>
                        <a:pt x="313" y="162"/>
                        <a:pt x="312" y="163"/>
                        <a:pt x="312" y="163"/>
                      </a:cubicBezTo>
                      <a:cubicBezTo>
                        <a:pt x="302" y="176"/>
                        <a:pt x="292" y="188"/>
                        <a:pt x="282" y="201"/>
                      </a:cubicBezTo>
                      <a:cubicBezTo>
                        <a:pt x="281" y="203"/>
                        <a:pt x="281" y="205"/>
                        <a:pt x="280" y="207"/>
                      </a:cubicBezTo>
                      <a:cubicBezTo>
                        <a:pt x="280" y="207"/>
                        <a:pt x="280" y="208"/>
                        <a:pt x="280" y="208"/>
                      </a:cubicBezTo>
                      <a:cubicBezTo>
                        <a:pt x="274" y="211"/>
                        <a:pt x="274" y="218"/>
                        <a:pt x="271" y="223"/>
                      </a:cubicBezTo>
                      <a:cubicBezTo>
                        <a:pt x="278" y="227"/>
                        <a:pt x="284" y="230"/>
                        <a:pt x="290" y="234"/>
                      </a:cubicBezTo>
                      <a:cubicBezTo>
                        <a:pt x="295" y="228"/>
                        <a:pt x="300" y="226"/>
                        <a:pt x="306" y="229"/>
                      </a:cubicBezTo>
                      <a:cubicBezTo>
                        <a:pt x="311" y="231"/>
                        <a:pt x="313" y="235"/>
                        <a:pt x="313" y="239"/>
                      </a:cubicBezTo>
                      <a:cubicBezTo>
                        <a:pt x="312" y="245"/>
                        <a:pt x="308" y="248"/>
                        <a:pt x="300" y="249"/>
                      </a:cubicBezTo>
                      <a:cubicBezTo>
                        <a:pt x="300" y="250"/>
                        <a:pt x="300" y="251"/>
                        <a:pt x="301" y="252"/>
                      </a:cubicBezTo>
                      <a:cubicBezTo>
                        <a:pt x="304" y="261"/>
                        <a:pt x="304" y="270"/>
                        <a:pt x="302" y="280"/>
                      </a:cubicBezTo>
                      <a:cubicBezTo>
                        <a:pt x="301" y="284"/>
                        <a:pt x="301" y="287"/>
                        <a:pt x="298" y="291"/>
                      </a:cubicBezTo>
                      <a:cubicBezTo>
                        <a:pt x="286" y="307"/>
                        <a:pt x="271" y="314"/>
                        <a:pt x="253" y="314"/>
                      </a:cubicBezTo>
                      <a:cubicBezTo>
                        <a:pt x="248" y="314"/>
                        <a:pt x="245" y="315"/>
                        <a:pt x="243" y="319"/>
                      </a:cubicBezTo>
                      <a:cubicBezTo>
                        <a:pt x="226" y="347"/>
                        <a:pt x="201" y="362"/>
                        <a:pt x="169" y="368"/>
                      </a:cubicBezTo>
                      <a:cubicBezTo>
                        <a:pt x="138" y="374"/>
                        <a:pt x="108" y="371"/>
                        <a:pt x="80" y="356"/>
                      </a:cubicBezTo>
                      <a:cubicBezTo>
                        <a:pt x="40" y="334"/>
                        <a:pt x="14" y="302"/>
                        <a:pt x="7" y="256"/>
                      </a:cubicBezTo>
                      <a:cubicBezTo>
                        <a:pt x="0" y="207"/>
                        <a:pt x="29" y="157"/>
                        <a:pt x="75" y="137"/>
                      </a:cubicBezTo>
                      <a:cubicBezTo>
                        <a:pt x="76" y="137"/>
                        <a:pt x="78" y="136"/>
                        <a:pt x="80" y="135"/>
                      </a:cubicBezTo>
                      <a:cubicBezTo>
                        <a:pt x="75" y="129"/>
                        <a:pt x="72" y="121"/>
                        <a:pt x="75" y="114"/>
                      </a:cubicBezTo>
                      <a:cubicBezTo>
                        <a:pt x="77" y="109"/>
                        <a:pt x="80" y="104"/>
                        <a:pt x="83" y="101"/>
                      </a:cubicBezTo>
                      <a:cubicBezTo>
                        <a:pt x="91" y="94"/>
                        <a:pt x="104" y="93"/>
                        <a:pt x="114" y="98"/>
                      </a:cubicBezTo>
                      <a:cubicBezTo>
                        <a:pt x="124" y="104"/>
                        <a:pt x="128" y="113"/>
                        <a:pt x="126" y="127"/>
                      </a:cubicBezTo>
                      <a:cubicBezTo>
                        <a:pt x="131" y="127"/>
                        <a:pt x="137" y="127"/>
                        <a:pt x="143" y="128"/>
                      </a:cubicBezTo>
                      <a:cubicBezTo>
                        <a:pt x="151" y="129"/>
                        <a:pt x="158" y="131"/>
                        <a:pt x="165" y="133"/>
                      </a:cubicBezTo>
                      <a:cubicBezTo>
                        <a:pt x="167" y="133"/>
                        <a:pt x="169" y="133"/>
                        <a:pt x="170" y="131"/>
                      </a:cubicBezTo>
                      <a:cubicBezTo>
                        <a:pt x="177" y="117"/>
                        <a:pt x="189" y="109"/>
                        <a:pt x="206" y="108"/>
                      </a:cubicBezTo>
                      <a:cubicBezTo>
                        <a:pt x="206" y="108"/>
                        <a:pt x="206" y="107"/>
                        <a:pt x="207" y="107"/>
                      </a:cubicBezTo>
                      <a:cubicBezTo>
                        <a:pt x="206" y="99"/>
                        <a:pt x="210" y="93"/>
                        <a:pt x="217" y="90"/>
                      </a:cubicBezTo>
                      <a:cubicBezTo>
                        <a:pt x="223" y="88"/>
                        <a:pt x="230" y="91"/>
                        <a:pt x="233" y="96"/>
                      </a:cubicBezTo>
                      <a:cubicBezTo>
                        <a:pt x="237" y="102"/>
                        <a:pt x="236" y="108"/>
                        <a:pt x="231" y="114"/>
                      </a:cubicBezTo>
                      <a:cubicBezTo>
                        <a:pt x="235" y="117"/>
                        <a:pt x="238" y="121"/>
                        <a:pt x="245" y="119"/>
                      </a:cubicBezTo>
                      <a:cubicBezTo>
                        <a:pt x="252" y="118"/>
                        <a:pt x="259" y="120"/>
                        <a:pt x="264" y="126"/>
                      </a:cubicBezTo>
                      <a:cubicBezTo>
                        <a:pt x="273" y="136"/>
                        <a:pt x="269" y="151"/>
                        <a:pt x="255" y="156"/>
                      </a:cubicBezTo>
                      <a:cubicBezTo>
                        <a:pt x="252" y="157"/>
                        <a:pt x="250" y="159"/>
                        <a:pt x="249" y="163"/>
                      </a:cubicBezTo>
                      <a:cubicBezTo>
                        <a:pt x="247" y="170"/>
                        <a:pt x="242" y="176"/>
                        <a:pt x="236" y="181"/>
                      </a:cubicBezTo>
                      <a:cubicBezTo>
                        <a:pt x="242" y="185"/>
                        <a:pt x="244" y="187"/>
                        <a:pt x="244" y="194"/>
                      </a:cubicBezTo>
                      <a:cubicBezTo>
                        <a:pt x="246" y="193"/>
                        <a:pt x="247" y="192"/>
                        <a:pt x="248" y="191"/>
                      </a:cubicBezTo>
                      <a:cubicBezTo>
                        <a:pt x="313" y="151"/>
                        <a:pt x="374" y="106"/>
                        <a:pt x="435" y="59"/>
                      </a:cubicBezTo>
                      <a:cubicBezTo>
                        <a:pt x="455" y="44"/>
                        <a:pt x="475" y="29"/>
                        <a:pt x="495" y="14"/>
                      </a:cubicBezTo>
                      <a:cubicBezTo>
                        <a:pt x="503" y="8"/>
                        <a:pt x="511" y="4"/>
                        <a:pt x="520" y="0"/>
                      </a:cubicBezTo>
                      <a:cubicBezTo>
                        <a:pt x="522" y="0"/>
                        <a:pt x="525" y="0"/>
                        <a:pt x="528" y="0"/>
                      </a:cubicBezTo>
                      <a:cubicBezTo>
                        <a:pt x="528" y="2"/>
                        <a:pt x="528" y="5"/>
                        <a:pt x="528" y="8"/>
                      </a:cubicBezTo>
                      <a:close/>
                      <a:moveTo>
                        <a:pt x="255" y="219"/>
                      </a:moveTo>
                      <a:cubicBezTo>
                        <a:pt x="259" y="221"/>
                        <a:pt x="262" y="220"/>
                        <a:pt x="264" y="217"/>
                      </a:cubicBezTo>
                      <a:cubicBezTo>
                        <a:pt x="271" y="206"/>
                        <a:pt x="279" y="196"/>
                        <a:pt x="287" y="185"/>
                      </a:cubicBezTo>
                      <a:cubicBezTo>
                        <a:pt x="287" y="184"/>
                        <a:pt x="288" y="183"/>
                        <a:pt x="289" y="181"/>
                      </a:cubicBezTo>
                      <a:cubicBezTo>
                        <a:pt x="289" y="181"/>
                        <a:pt x="289" y="181"/>
                        <a:pt x="288" y="181"/>
                      </a:cubicBezTo>
                      <a:cubicBezTo>
                        <a:pt x="280" y="187"/>
                        <a:pt x="271" y="194"/>
                        <a:pt x="263" y="200"/>
                      </a:cubicBezTo>
                      <a:cubicBezTo>
                        <a:pt x="266" y="209"/>
                        <a:pt x="262" y="215"/>
                        <a:pt x="255"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 name="Freeform 6">
                  <a:extLst>
                    <a:ext uri="{FF2B5EF4-FFF2-40B4-BE49-F238E27FC236}">
                      <a16:creationId xmlns:a16="http://schemas.microsoft.com/office/drawing/2014/main" id="{E1C3EF7A-C04A-4019-85EA-C06482CBCBA3}"/>
                    </a:ext>
                  </a:extLst>
                </p:cNvPr>
                <p:cNvSpPr>
                  <a:spLocks/>
                </p:cNvSpPr>
                <p:nvPr/>
              </p:nvSpPr>
              <p:spPr bwMode="auto">
                <a:xfrm>
                  <a:off x="2857" y="1418"/>
                  <a:ext cx="65" cy="75"/>
                </a:xfrm>
                <a:custGeom>
                  <a:avLst/>
                  <a:gdLst>
                    <a:gd name="T0" fmla="*/ 20 w 43"/>
                    <a:gd name="T1" fmla="*/ 0 h 49"/>
                    <a:gd name="T2" fmla="*/ 38 w 43"/>
                    <a:gd name="T3" fmla="*/ 18 h 49"/>
                    <a:gd name="T4" fmla="*/ 40 w 43"/>
                    <a:gd name="T5" fmla="*/ 29 h 49"/>
                    <a:gd name="T6" fmla="*/ 39 w 43"/>
                    <a:gd name="T7" fmla="*/ 43 h 49"/>
                    <a:gd name="T8" fmla="*/ 25 w 43"/>
                    <a:gd name="T9" fmla="*/ 47 h 49"/>
                    <a:gd name="T10" fmla="*/ 13 w 43"/>
                    <a:gd name="T11" fmla="*/ 37 h 49"/>
                    <a:gd name="T12" fmla="*/ 9 w 43"/>
                    <a:gd name="T13" fmla="*/ 31 h 49"/>
                    <a:gd name="T14" fmla="*/ 4 w 43"/>
                    <a:gd name="T15" fmla="*/ 23 h 49"/>
                    <a:gd name="T16" fmla="*/ 20 w 43"/>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9">
                      <a:moveTo>
                        <a:pt x="20" y="0"/>
                      </a:moveTo>
                      <a:cubicBezTo>
                        <a:pt x="30" y="0"/>
                        <a:pt x="37" y="7"/>
                        <a:pt x="38" y="18"/>
                      </a:cubicBezTo>
                      <a:cubicBezTo>
                        <a:pt x="38" y="22"/>
                        <a:pt x="39" y="26"/>
                        <a:pt x="40" y="29"/>
                      </a:cubicBezTo>
                      <a:cubicBezTo>
                        <a:pt x="42" y="34"/>
                        <a:pt x="43" y="39"/>
                        <a:pt x="39" y="43"/>
                      </a:cubicBezTo>
                      <a:cubicBezTo>
                        <a:pt x="35" y="48"/>
                        <a:pt x="30" y="49"/>
                        <a:pt x="25" y="47"/>
                      </a:cubicBezTo>
                      <a:cubicBezTo>
                        <a:pt x="19" y="45"/>
                        <a:pt x="15" y="42"/>
                        <a:pt x="13" y="37"/>
                      </a:cubicBezTo>
                      <a:cubicBezTo>
                        <a:pt x="12" y="35"/>
                        <a:pt x="10" y="33"/>
                        <a:pt x="9" y="31"/>
                      </a:cubicBezTo>
                      <a:cubicBezTo>
                        <a:pt x="7" y="28"/>
                        <a:pt x="5" y="26"/>
                        <a:pt x="4" y="23"/>
                      </a:cubicBezTo>
                      <a:cubicBezTo>
                        <a:pt x="0" y="11"/>
                        <a:pt x="8"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Freeform 7">
                  <a:extLst>
                    <a:ext uri="{FF2B5EF4-FFF2-40B4-BE49-F238E27FC236}">
                      <a16:creationId xmlns:a16="http://schemas.microsoft.com/office/drawing/2014/main" id="{65251D48-18A3-4050-BCA8-7F5FAA8737C2}"/>
                    </a:ext>
                  </a:extLst>
                </p:cNvPr>
                <p:cNvSpPr>
                  <a:spLocks/>
                </p:cNvSpPr>
                <p:nvPr/>
              </p:nvSpPr>
              <p:spPr bwMode="auto">
                <a:xfrm>
                  <a:off x="3056" y="1605"/>
                  <a:ext cx="74" cy="47"/>
                </a:xfrm>
                <a:custGeom>
                  <a:avLst/>
                  <a:gdLst>
                    <a:gd name="T0" fmla="*/ 21 w 49"/>
                    <a:gd name="T1" fmla="*/ 10 h 31"/>
                    <a:gd name="T2" fmla="*/ 42 w 49"/>
                    <a:gd name="T3" fmla="*/ 6 h 31"/>
                    <a:gd name="T4" fmla="*/ 45 w 49"/>
                    <a:gd name="T5" fmla="*/ 25 h 31"/>
                    <a:gd name="T6" fmla="*/ 23 w 49"/>
                    <a:gd name="T7" fmla="*/ 22 h 31"/>
                    <a:gd name="T8" fmla="*/ 13 w 49"/>
                    <a:gd name="T9" fmla="*/ 28 h 31"/>
                    <a:gd name="T10" fmla="*/ 5 w 49"/>
                    <a:gd name="T11" fmla="*/ 25 h 31"/>
                    <a:gd name="T12" fmla="*/ 3 w 49"/>
                    <a:gd name="T13" fmla="*/ 9 h 31"/>
                    <a:gd name="T14" fmla="*/ 21 w 49"/>
                    <a:gd name="T15" fmla="*/ 1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21" y="10"/>
                      </a:moveTo>
                      <a:cubicBezTo>
                        <a:pt x="27" y="2"/>
                        <a:pt x="36" y="0"/>
                        <a:pt x="42" y="6"/>
                      </a:cubicBezTo>
                      <a:cubicBezTo>
                        <a:pt x="48" y="10"/>
                        <a:pt x="49" y="19"/>
                        <a:pt x="45" y="25"/>
                      </a:cubicBezTo>
                      <a:cubicBezTo>
                        <a:pt x="40" y="31"/>
                        <a:pt x="31" y="30"/>
                        <a:pt x="23" y="22"/>
                      </a:cubicBezTo>
                      <a:cubicBezTo>
                        <a:pt x="21" y="26"/>
                        <a:pt x="17" y="28"/>
                        <a:pt x="13" y="28"/>
                      </a:cubicBezTo>
                      <a:cubicBezTo>
                        <a:pt x="10" y="28"/>
                        <a:pt x="7" y="27"/>
                        <a:pt x="5" y="25"/>
                      </a:cubicBezTo>
                      <a:cubicBezTo>
                        <a:pt x="0" y="21"/>
                        <a:pt x="0" y="13"/>
                        <a:pt x="3" y="9"/>
                      </a:cubicBezTo>
                      <a:cubicBezTo>
                        <a:pt x="8" y="4"/>
                        <a:pt x="15" y="5"/>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Freeform 8">
                  <a:extLst>
                    <a:ext uri="{FF2B5EF4-FFF2-40B4-BE49-F238E27FC236}">
                      <a16:creationId xmlns:a16="http://schemas.microsoft.com/office/drawing/2014/main" id="{D5925E51-20C5-4608-ACD9-CE7E6BE35DD2}"/>
                    </a:ext>
                  </a:extLst>
                </p:cNvPr>
                <p:cNvSpPr>
                  <a:spLocks/>
                </p:cNvSpPr>
                <p:nvPr/>
              </p:nvSpPr>
              <p:spPr bwMode="auto">
                <a:xfrm>
                  <a:off x="3037" y="1706"/>
                  <a:ext cx="41" cy="40"/>
                </a:xfrm>
                <a:custGeom>
                  <a:avLst/>
                  <a:gdLst>
                    <a:gd name="T0" fmla="*/ 13 w 27"/>
                    <a:gd name="T1" fmla="*/ 25 h 26"/>
                    <a:gd name="T2" fmla="*/ 0 w 27"/>
                    <a:gd name="T3" fmla="*/ 12 h 26"/>
                    <a:gd name="T4" fmla="*/ 14 w 27"/>
                    <a:gd name="T5" fmla="*/ 0 h 26"/>
                    <a:gd name="T6" fmla="*/ 27 w 27"/>
                    <a:gd name="T7" fmla="*/ 13 h 26"/>
                    <a:gd name="T8" fmla="*/ 13 w 27"/>
                    <a:gd name="T9" fmla="*/ 25 h 26"/>
                  </a:gdLst>
                  <a:ahLst/>
                  <a:cxnLst>
                    <a:cxn ang="0">
                      <a:pos x="T0" y="T1"/>
                    </a:cxn>
                    <a:cxn ang="0">
                      <a:pos x="T2" y="T3"/>
                    </a:cxn>
                    <a:cxn ang="0">
                      <a:pos x="T4" y="T5"/>
                    </a:cxn>
                    <a:cxn ang="0">
                      <a:pos x="T6" y="T7"/>
                    </a:cxn>
                    <a:cxn ang="0">
                      <a:pos x="T8" y="T9"/>
                    </a:cxn>
                  </a:cxnLst>
                  <a:rect l="0" t="0" r="r" b="b"/>
                  <a:pathLst>
                    <a:path w="27" h="26">
                      <a:moveTo>
                        <a:pt x="13" y="25"/>
                      </a:moveTo>
                      <a:cubicBezTo>
                        <a:pt x="5" y="25"/>
                        <a:pt x="0" y="20"/>
                        <a:pt x="0" y="12"/>
                      </a:cubicBezTo>
                      <a:cubicBezTo>
                        <a:pt x="1" y="5"/>
                        <a:pt x="6" y="0"/>
                        <a:pt x="14" y="0"/>
                      </a:cubicBezTo>
                      <a:cubicBezTo>
                        <a:pt x="22" y="0"/>
                        <a:pt x="27" y="6"/>
                        <a:pt x="27" y="13"/>
                      </a:cubicBezTo>
                      <a:cubicBezTo>
                        <a:pt x="26" y="21"/>
                        <a:pt x="21" y="26"/>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9">
                  <a:extLst>
                    <a:ext uri="{FF2B5EF4-FFF2-40B4-BE49-F238E27FC236}">
                      <a16:creationId xmlns:a16="http://schemas.microsoft.com/office/drawing/2014/main" id="{B53453B9-83D8-41B8-B0B0-756A4AB3294D}"/>
                    </a:ext>
                  </a:extLst>
                </p:cNvPr>
                <p:cNvSpPr>
                  <a:spLocks/>
                </p:cNvSpPr>
                <p:nvPr/>
              </p:nvSpPr>
              <p:spPr bwMode="auto">
                <a:xfrm>
                  <a:off x="2975" y="1794"/>
                  <a:ext cx="41" cy="38"/>
                </a:xfrm>
                <a:custGeom>
                  <a:avLst/>
                  <a:gdLst>
                    <a:gd name="T0" fmla="*/ 13 w 27"/>
                    <a:gd name="T1" fmla="*/ 25 h 25"/>
                    <a:gd name="T2" fmla="*/ 0 w 27"/>
                    <a:gd name="T3" fmla="*/ 13 h 25"/>
                    <a:gd name="T4" fmla="*/ 14 w 27"/>
                    <a:gd name="T5" fmla="*/ 0 h 25"/>
                    <a:gd name="T6" fmla="*/ 27 w 27"/>
                    <a:gd name="T7" fmla="*/ 13 h 25"/>
                    <a:gd name="T8" fmla="*/ 13 w 27"/>
                    <a:gd name="T9" fmla="*/ 25 h 25"/>
                  </a:gdLst>
                  <a:ahLst/>
                  <a:cxnLst>
                    <a:cxn ang="0">
                      <a:pos x="T0" y="T1"/>
                    </a:cxn>
                    <a:cxn ang="0">
                      <a:pos x="T2" y="T3"/>
                    </a:cxn>
                    <a:cxn ang="0">
                      <a:pos x="T4" y="T5"/>
                    </a:cxn>
                    <a:cxn ang="0">
                      <a:pos x="T6" y="T7"/>
                    </a:cxn>
                    <a:cxn ang="0">
                      <a:pos x="T8" y="T9"/>
                    </a:cxn>
                  </a:cxnLst>
                  <a:rect l="0" t="0" r="r" b="b"/>
                  <a:pathLst>
                    <a:path w="27" h="25">
                      <a:moveTo>
                        <a:pt x="13" y="25"/>
                      </a:moveTo>
                      <a:cubicBezTo>
                        <a:pt x="5" y="25"/>
                        <a:pt x="0" y="20"/>
                        <a:pt x="0" y="13"/>
                      </a:cubicBezTo>
                      <a:cubicBezTo>
                        <a:pt x="1" y="5"/>
                        <a:pt x="6" y="0"/>
                        <a:pt x="14" y="0"/>
                      </a:cubicBezTo>
                      <a:cubicBezTo>
                        <a:pt x="21" y="0"/>
                        <a:pt x="27" y="6"/>
                        <a:pt x="27" y="13"/>
                      </a:cubicBezTo>
                      <a:cubicBezTo>
                        <a:pt x="27" y="20"/>
                        <a:pt x="21" y="25"/>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10">
                  <a:extLst>
                    <a:ext uri="{FF2B5EF4-FFF2-40B4-BE49-F238E27FC236}">
                      <a16:creationId xmlns:a16="http://schemas.microsoft.com/office/drawing/2014/main" id="{5BB2A006-D73D-43DE-BD69-9E664BDB99BF}"/>
                    </a:ext>
                  </a:extLst>
                </p:cNvPr>
                <p:cNvSpPr>
                  <a:spLocks/>
                </p:cNvSpPr>
                <p:nvPr/>
              </p:nvSpPr>
              <p:spPr bwMode="auto">
                <a:xfrm>
                  <a:off x="2956" y="1490"/>
                  <a:ext cx="19" cy="18"/>
                </a:xfrm>
                <a:custGeom>
                  <a:avLst/>
                  <a:gdLst>
                    <a:gd name="T0" fmla="*/ 13 w 13"/>
                    <a:gd name="T1" fmla="*/ 6 h 12"/>
                    <a:gd name="T2" fmla="*/ 6 w 13"/>
                    <a:gd name="T3" fmla="*/ 12 h 12"/>
                    <a:gd name="T4" fmla="*/ 0 w 13"/>
                    <a:gd name="T5" fmla="*/ 6 h 12"/>
                    <a:gd name="T6" fmla="*/ 6 w 13"/>
                    <a:gd name="T7" fmla="*/ 0 h 12"/>
                    <a:gd name="T8" fmla="*/ 13 w 13"/>
                    <a:gd name="T9" fmla="*/ 6 h 12"/>
                  </a:gdLst>
                  <a:ahLst/>
                  <a:cxnLst>
                    <a:cxn ang="0">
                      <a:pos x="T0" y="T1"/>
                    </a:cxn>
                    <a:cxn ang="0">
                      <a:pos x="T2" y="T3"/>
                    </a:cxn>
                    <a:cxn ang="0">
                      <a:pos x="T4" y="T5"/>
                    </a:cxn>
                    <a:cxn ang="0">
                      <a:pos x="T6" y="T7"/>
                    </a:cxn>
                    <a:cxn ang="0">
                      <a:pos x="T8" y="T9"/>
                    </a:cxn>
                  </a:cxnLst>
                  <a:rect l="0" t="0" r="r" b="b"/>
                  <a:pathLst>
                    <a:path w="13" h="12">
                      <a:moveTo>
                        <a:pt x="13" y="6"/>
                      </a:moveTo>
                      <a:cubicBezTo>
                        <a:pt x="13" y="9"/>
                        <a:pt x="10" y="12"/>
                        <a:pt x="6" y="12"/>
                      </a:cubicBezTo>
                      <a:cubicBezTo>
                        <a:pt x="3" y="12"/>
                        <a:pt x="0" y="9"/>
                        <a:pt x="0" y="6"/>
                      </a:cubicBezTo>
                      <a:cubicBezTo>
                        <a:pt x="0" y="3"/>
                        <a:pt x="3" y="0"/>
                        <a:pt x="6" y="0"/>
                      </a:cubicBezTo>
                      <a:cubicBezTo>
                        <a:pt x="10" y="0"/>
                        <a:pt x="12" y="3"/>
                        <a:pt x="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11">
                  <a:extLst>
                    <a:ext uri="{FF2B5EF4-FFF2-40B4-BE49-F238E27FC236}">
                      <a16:creationId xmlns:a16="http://schemas.microsoft.com/office/drawing/2014/main" id="{D424C967-33FE-4058-A4E7-E29C5CE5D840}"/>
                    </a:ext>
                  </a:extLst>
                </p:cNvPr>
                <p:cNvSpPr>
                  <a:spLocks/>
                </p:cNvSpPr>
                <p:nvPr/>
              </p:nvSpPr>
              <p:spPr bwMode="auto">
                <a:xfrm>
                  <a:off x="3001" y="1602"/>
                  <a:ext cx="20" cy="18"/>
                </a:xfrm>
                <a:custGeom>
                  <a:avLst/>
                  <a:gdLst>
                    <a:gd name="T0" fmla="*/ 6 w 13"/>
                    <a:gd name="T1" fmla="*/ 12 h 12"/>
                    <a:gd name="T2" fmla="*/ 0 w 13"/>
                    <a:gd name="T3" fmla="*/ 6 h 12"/>
                    <a:gd name="T4" fmla="*/ 7 w 13"/>
                    <a:gd name="T5" fmla="*/ 1 h 12"/>
                    <a:gd name="T6" fmla="*/ 13 w 13"/>
                    <a:gd name="T7" fmla="*/ 6 h 12"/>
                    <a:gd name="T8" fmla="*/ 6 w 13"/>
                    <a:gd name="T9" fmla="*/ 12 h 12"/>
                  </a:gdLst>
                  <a:ahLst/>
                  <a:cxnLst>
                    <a:cxn ang="0">
                      <a:pos x="T0" y="T1"/>
                    </a:cxn>
                    <a:cxn ang="0">
                      <a:pos x="T2" y="T3"/>
                    </a:cxn>
                    <a:cxn ang="0">
                      <a:pos x="T4" y="T5"/>
                    </a:cxn>
                    <a:cxn ang="0">
                      <a:pos x="T6" y="T7"/>
                    </a:cxn>
                    <a:cxn ang="0">
                      <a:pos x="T8" y="T9"/>
                    </a:cxn>
                  </a:cxnLst>
                  <a:rect l="0" t="0" r="r" b="b"/>
                  <a:pathLst>
                    <a:path w="13" h="12">
                      <a:moveTo>
                        <a:pt x="6" y="12"/>
                      </a:moveTo>
                      <a:cubicBezTo>
                        <a:pt x="3" y="12"/>
                        <a:pt x="0" y="10"/>
                        <a:pt x="0" y="6"/>
                      </a:cubicBezTo>
                      <a:cubicBezTo>
                        <a:pt x="0" y="3"/>
                        <a:pt x="3" y="0"/>
                        <a:pt x="7" y="1"/>
                      </a:cubicBezTo>
                      <a:cubicBezTo>
                        <a:pt x="10" y="1"/>
                        <a:pt x="13" y="3"/>
                        <a:pt x="13" y="6"/>
                      </a:cubicBezTo>
                      <a:cubicBezTo>
                        <a:pt x="13" y="10"/>
                        <a:pt x="10"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12">
                  <a:extLst>
                    <a:ext uri="{FF2B5EF4-FFF2-40B4-BE49-F238E27FC236}">
                      <a16:creationId xmlns:a16="http://schemas.microsoft.com/office/drawing/2014/main" id="{4280C9F6-912D-46BF-B0FD-C946E1A3455C}"/>
                    </a:ext>
                  </a:extLst>
                </p:cNvPr>
                <p:cNvSpPr>
                  <a:spLocks/>
                </p:cNvSpPr>
                <p:nvPr/>
              </p:nvSpPr>
              <p:spPr bwMode="auto">
                <a:xfrm>
                  <a:off x="2766" y="1447"/>
                  <a:ext cx="20" cy="18"/>
                </a:xfrm>
                <a:custGeom>
                  <a:avLst/>
                  <a:gdLst>
                    <a:gd name="T0" fmla="*/ 7 w 13"/>
                    <a:gd name="T1" fmla="*/ 12 h 12"/>
                    <a:gd name="T2" fmla="*/ 1 w 13"/>
                    <a:gd name="T3" fmla="*/ 6 h 12"/>
                    <a:gd name="T4" fmla="*/ 7 w 13"/>
                    <a:gd name="T5" fmla="*/ 0 h 12"/>
                    <a:gd name="T6" fmla="*/ 13 w 13"/>
                    <a:gd name="T7" fmla="*/ 6 h 12"/>
                    <a:gd name="T8" fmla="*/ 7 w 13"/>
                    <a:gd name="T9" fmla="*/ 12 h 12"/>
                  </a:gdLst>
                  <a:ahLst/>
                  <a:cxnLst>
                    <a:cxn ang="0">
                      <a:pos x="T0" y="T1"/>
                    </a:cxn>
                    <a:cxn ang="0">
                      <a:pos x="T2" y="T3"/>
                    </a:cxn>
                    <a:cxn ang="0">
                      <a:pos x="T4" y="T5"/>
                    </a:cxn>
                    <a:cxn ang="0">
                      <a:pos x="T6" y="T7"/>
                    </a:cxn>
                    <a:cxn ang="0">
                      <a:pos x="T8" y="T9"/>
                    </a:cxn>
                  </a:cxnLst>
                  <a:rect l="0" t="0" r="r" b="b"/>
                  <a:pathLst>
                    <a:path w="13" h="12">
                      <a:moveTo>
                        <a:pt x="7" y="12"/>
                      </a:moveTo>
                      <a:cubicBezTo>
                        <a:pt x="3" y="12"/>
                        <a:pt x="1" y="9"/>
                        <a:pt x="1" y="6"/>
                      </a:cubicBezTo>
                      <a:cubicBezTo>
                        <a:pt x="0" y="3"/>
                        <a:pt x="3" y="0"/>
                        <a:pt x="7" y="0"/>
                      </a:cubicBezTo>
                      <a:cubicBezTo>
                        <a:pt x="10" y="0"/>
                        <a:pt x="13" y="2"/>
                        <a:pt x="13" y="6"/>
                      </a:cubicBezTo>
                      <a:cubicBezTo>
                        <a:pt x="13" y="9"/>
                        <a:pt x="10" y="12"/>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Freeform 13">
                  <a:extLst>
                    <a:ext uri="{FF2B5EF4-FFF2-40B4-BE49-F238E27FC236}">
                      <a16:creationId xmlns:a16="http://schemas.microsoft.com/office/drawing/2014/main" id="{A6518E73-C898-40E3-AF27-B6B46C890944}"/>
                    </a:ext>
                  </a:extLst>
                </p:cNvPr>
                <p:cNvSpPr>
                  <a:spLocks/>
                </p:cNvSpPr>
                <p:nvPr/>
              </p:nvSpPr>
              <p:spPr bwMode="auto">
                <a:xfrm>
                  <a:off x="3080" y="1659"/>
                  <a:ext cx="16" cy="16"/>
                </a:xfrm>
                <a:custGeom>
                  <a:avLst/>
                  <a:gdLst>
                    <a:gd name="T0" fmla="*/ 5 w 11"/>
                    <a:gd name="T1" fmla="*/ 10 h 10"/>
                    <a:gd name="T2" fmla="*/ 0 w 11"/>
                    <a:gd name="T3" fmla="*/ 5 h 10"/>
                    <a:gd name="T4" fmla="*/ 5 w 11"/>
                    <a:gd name="T5" fmla="*/ 0 h 10"/>
                    <a:gd name="T6" fmla="*/ 10 w 11"/>
                    <a:gd name="T7" fmla="*/ 5 h 10"/>
                    <a:gd name="T8" fmla="*/ 5 w 11"/>
                    <a:gd name="T9" fmla="*/ 10 h 10"/>
                  </a:gdLst>
                  <a:ahLst/>
                  <a:cxnLst>
                    <a:cxn ang="0">
                      <a:pos x="T0" y="T1"/>
                    </a:cxn>
                    <a:cxn ang="0">
                      <a:pos x="T2" y="T3"/>
                    </a:cxn>
                    <a:cxn ang="0">
                      <a:pos x="T4" y="T5"/>
                    </a:cxn>
                    <a:cxn ang="0">
                      <a:pos x="T6" y="T7"/>
                    </a:cxn>
                    <a:cxn ang="0">
                      <a:pos x="T8" y="T9"/>
                    </a:cxn>
                  </a:cxnLst>
                  <a:rect l="0" t="0" r="r" b="b"/>
                  <a:pathLst>
                    <a:path w="11" h="10">
                      <a:moveTo>
                        <a:pt x="5" y="10"/>
                      </a:moveTo>
                      <a:cubicBezTo>
                        <a:pt x="2" y="10"/>
                        <a:pt x="0" y="8"/>
                        <a:pt x="0" y="5"/>
                      </a:cubicBezTo>
                      <a:cubicBezTo>
                        <a:pt x="0" y="2"/>
                        <a:pt x="2" y="0"/>
                        <a:pt x="5" y="0"/>
                      </a:cubicBezTo>
                      <a:cubicBezTo>
                        <a:pt x="8" y="1"/>
                        <a:pt x="10" y="2"/>
                        <a:pt x="10" y="5"/>
                      </a:cubicBezTo>
                      <a:cubicBezTo>
                        <a:pt x="11" y="8"/>
                        <a:pt x="8"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Freeform 14">
                  <a:extLst>
                    <a:ext uri="{FF2B5EF4-FFF2-40B4-BE49-F238E27FC236}">
                      <a16:creationId xmlns:a16="http://schemas.microsoft.com/office/drawing/2014/main" id="{D66058E5-B4F7-4762-AEC1-B4A9F0BDE685}"/>
                    </a:ext>
                  </a:extLst>
                </p:cNvPr>
                <p:cNvSpPr>
                  <a:spLocks/>
                </p:cNvSpPr>
                <p:nvPr/>
              </p:nvSpPr>
              <p:spPr bwMode="auto">
                <a:xfrm>
                  <a:off x="2936" y="1625"/>
                  <a:ext cx="11" cy="13"/>
                </a:xfrm>
                <a:custGeom>
                  <a:avLst/>
                  <a:gdLst>
                    <a:gd name="T0" fmla="*/ 3 w 7"/>
                    <a:gd name="T1" fmla="*/ 0 h 9"/>
                    <a:gd name="T2" fmla="*/ 7 w 7"/>
                    <a:gd name="T3" fmla="*/ 6 h 9"/>
                    <a:gd name="T4" fmla="*/ 3 w 7"/>
                    <a:gd name="T5" fmla="*/ 9 h 9"/>
                    <a:gd name="T6" fmla="*/ 0 w 7"/>
                    <a:gd name="T7" fmla="*/ 6 h 9"/>
                    <a:gd name="T8" fmla="*/ 3 w 7"/>
                    <a:gd name="T9" fmla="*/ 0 h 9"/>
                  </a:gdLst>
                  <a:ahLst/>
                  <a:cxnLst>
                    <a:cxn ang="0">
                      <a:pos x="T0" y="T1"/>
                    </a:cxn>
                    <a:cxn ang="0">
                      <a:pos x="T2" y="T3"/>
                    </a:cxn>
                    <a:cxn ang="0">
                      <a:pos x="T4" y="T5"/>
                    </a:cxn>
                    <a:cxn ang="0">
                      <a:pos x="T6" y="T7"/>
                    </a:cxn>
                    <a:cxn ang="0">
                      <a:pos x="T8" y="T9"/>
                    </a:cxn>
                  </a:cxnLst>
                  <a:rect l="0" t="0" r="r" b="b"/>
                  <a:pathLst>
                    <a:path w="7" h="9">
                      <a:moveTo>
                        <a:pt x="3" y="0"/>
                      </a:moveTo>
                      <a:cubicBezTo>
                        <a:pt x="5" y="3"/>
                        <a:pt x="7" y="4"/>
                        <a:pt x="7" y="6"/>
                      </a:cubicBezTo>
                      <a:cubicBezTo>
                        <a:pt x="7" y="7"/>
                        <a:pt x="5" y="9"/>
                        <a:pt x="3" y="9"/>
                      </a:cubicBezTo>
                      <a:cubicBezTo>
                        <a:pt x="2" y="9"/>
                        <a:pt x="0" y="7"/>
                        <a:pt x="0" y="6"/>
                      </a:cubicBezTo>
                      <a:cubicBezTo>
                        <a:pt x="0" y="4"/>
                        <a:pt x="2"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43" name="TextBox 42">
              <a:extLst>
                <a:ext uri="{FF2B5EF4-FFF2-40B4-BE49-F238E27FC236}">
                  <a16:creationId xmlns:a16="http://schemas.microsoft.com/office/drawing/2014/main" id="{F0912F52-0318-BE8E-DE25-3A14BC9D90F1}"/>
                </a:ext>
              </a:extLst>
            </p:cNvPr>
            <p:cNvSpPr txBox="1"/>
            <p:nvPr/>
          </p:nvSpPr>
          <p:spPr>
            <a:xfrm>
              <a:off x="5350444" y="4733896"/>
              <a:ext cx="1332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Perforation</a:t>
              </a:r>
            </a:p>
          </p:txBody>
        </p:sp>
      </p:grpSp>
      <p:grpSp>
        <p:nvGrpSpPr>
          <p:cNvPr id="55" name="Group 54">
            <a:extLst>
              <a:ext uri="{FF2B5EF4-FFF2-40B4-BE49-F238E27FC236}">
                <a16:creationId xmlns:a16="http://schemas.microsoft.com/office/drawing/2014/main" id="{AA954C15-3C04-8C92-241F-A8D73F421583}"/>
              </a:ext>
            </a:extLst>
          </p:cNvPr>
          <p:cNvGrpSpPr/>
          <p:nvPr/>
        </p:nvGrpSpPr>
        <p:grpSpPr>
          <a:xfrm>
            <a:off x="8653908" y="3936825"/>
            <a:ext cx="1622230" cy="542231"/>
            <a:chOff x="3288444" y="2203432"/>
            <a:chExt cx="1622230" cy="542231"/>
          </a:xfrm>
        </p:grpSpPr>
        <p:sp>
          <p:nvSpPr>
            <p:cNvPr id="110" name="TextBox 109">
              <a:extLst>
                <a:ext uri="{FF2B5EF4-FFF2-40B4-BE49-F238E27FC236}">
                  <a16:creationId xmlns:a16="http://schemas.microsoft.com/office/drawing/2014/main" id="{9566511E-B8C8-C536-5B82-5677FCF88ACC}"/>
                </a:ext>
              </a:extLst>
            </p:cNvPr>
            <p:cNvSpPr txBox="1"/>
            <p:nvPr/>
          </p:nvSpPr>
          <p:spPr>
            <a:xfrm>
              <a:off x="3830674" y="2291614"/>
              <a:ext cx="1080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Bleeding</a:t>
              </a:r>
            </a:p>
          </p:txBody>
        </p:sp>
        <p:sp>
          <p:nvSpPr>
            <p:cNvPr id="114" name="Oval 113">
              <a:extLst>
                <a:ext uri="{FF2B5EF4-FFF2-40B4-BE49-F238E27FC236}">
                  <a16:creationId xmlns:a16="http://schemas.microsoft.com/office/drawing/2014/main" id="{D704F4C0-0C48-DC5F-0763-46C6022BA17C}"/>
                </a:ext>
              </a:extLst>
            </p:cNvPr>
            <p:cNvSpPr/>
            <p:nvPr/>
          </p:nvSpPr>
          <p:spPr>
            <a:xfrm>
              <a:off x="3288444" y="2203432"/>
              <a:ext cx="542230" cy="54223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16" name="Group 428">
              <a:extLst>
                <a:ext uri="{FF2B5EF4-FFF2-40B4-BE49-F238E27FC236}">
                  <a16:creationId xmlns:a16="http://schemas.microsoft.com/office/drawing/2014/main" id="{071E3FF4-0675-F359-81B3-4FA77E1E02A2}"/>
                </a:ext>
              </a:extLst>
            </p:cNvPr>
            <p:cNvGrpSpPr>
              <a:grpSpLocks noChangeAspect="1"/>
            </p:cNvGrpSpPr>
            <p:nvPr/>
          </p:nvGrpSpPr>
          <p:grpSpPr bwMode="auto">
            <a:xfrm>
              <a:off x="3433598" y="2324271"/>
              <a:ext cx="295465" cy="312573"/>
              <a:chOff x="2453" y="1157"/>
              <a:chExt cx="898" cy="950"/>
            </a:xfrm>
            <a:solidFill>
              <a:schemeClr val="tx1"/>
            </a:solidFill>
          </p:grpSpPr>
          <p:sp>
            <p:nvSpPr>
              <p:cNvPr id="117" name="Freeform 429">
                <a:extLst>
                  <a:ext uri="{FF2B5EF4-FFF2-40B4-BE49-F238E27FC236}">
                    <a16:creationId xmlns:a16="http://schemas.microsoft.com/office/drawing/2014/main" id="{F088E17D-B705-4115-C12D-0BD36F53BCF2}"/>
                  </a:ext>
                </a:extLst>
              </p:cNvPr>
              <p:cNvSpPr>
                <a:spLocks noEditPoints="1"/>
              </p:cNvSpPr>
              <p:nvPr/>
            </p:nvSpPr>
            <p:spPr bwMode="auto">
              <a:xfrm>
                <a:off x="2850" y="1449"/>
                <a:ext cx="501" cy="658"/>
              </a:xfrm>
              <a:custGeom>
                <a:avLst/>
                <a:gdLst>
                  <a:gd name="T0" fmla="*/ 153 w 332"/>
                  <a:gd name="T1" fmla="*/ 0 h 437"/>
                  <a:gd name="T2" fmla="*/ 236 w 332"/>
                  <a:gd name="T3" fmla="*/ 139 h 437"/>
                  <a:gd name="T4" fmla="*/ 282 w 332"/>
                  <a:gd name="T5" fmla="*/ 211 h 437"/>
                  <a:gd name="T6" fmla="*/ 188 w 332"/>
                  <a:gd name="T7" fmla="*/ 415 h 437"/>
                  <a:gd name="T8" fmla="*/ 1 w 332"/>
                  <a:gd name="T9" fmla="*/ 277 h 437"/>
                  <a:gd name="T10" fmla="*/ 26 w 332"/>
                  <a:gd name="T11" fmla="*/ 200 h 437"/>
                  <a:gd name="T12" fmla="*/ 100 w 332"/>
                  <a:gd name="T13" fmla="*/ 90 h 437"/>
                  <a:gd name="T14" fmla="*/ 153 w 332"/>
                  <a:gd name="T15" fmla="*/ 0 h 437"/>
                  <a:gd name="T16" fmla="*/ 144 w 332"/>
                  <a:gd name="T17" fmla="*/ 384 h 437"/>
                  <a:gd name="T18" fmla="*/ 156 w 332"/>
                  <a:gd name="T19" fmla="*/ 373 h 437"/>
                  <a:gd name="T20" fmla="*/ 143 w 332"/>
                  <a:gd name="T21" fmla="*/ 361 h 437"/>
                  <a:gd name="T22" fmla="*/ 59 w 332"/>
                  <a:gd name="T23" fmla="*/ 280 h 437"/>
                  <a:gd name="T24" fmla="*/ 47 w 332"/>
                  <a:gd name="T25" fmla="*/ 266 h 437"/>
                  <a:gd name="T26" fmla="*/ 36 w 332"/>
                  <a:gd name="T27" fmla="*/ 283 h 437"/>
                  <a:gd name="T28" fmla="*/ 144 w 332"/>
                  <a:gd name="T29" fmla="*/ 38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37">
                    <a:moveTo>
                      <a:pt x="153" y="0"/>
                    </a:moveTo>
                    <a:cubicBezTo>
                      <a:pt x="170" y="51"/>
                      <a:pt x="205" y="94"/>
                      <a:pt x="236" y="139"/>
                    </a:cubicBezTo>
                    <a:cubicBezTo>
                      <a:pt x="252" y="163"/>
                      <a:pt x="268" y="186"/>
                      <a:pt x="282" y="211"/>
                    </a:cubicBezTo>
                    <a:cubicBezTo>
                      <a:pt x="332" y="295"/>
                      <a:pt x="274" y="395"/>
                      <a:pt x="188" y="415"/>
                    </a:cubicBezTo>
                    <a:cubicBezTo>
                      <a:pt x="94" y="437"/>
                      <a:pt x="7" y="373"/>
                      <a:pt x="1" y="277"/>
                    </a:cubicBezTo>
                    <a:cubicBezTo>
                      <a:pt x="0" y="248"/>
                      <a:pt x="11" y="223"/>
                      <a:pt x="26" y="200"/>
                    </a:cubicBezTo>
                    <a:cubicBezTo>
                      <a:pt x="49" y="163"/>
                      <a:pt x="76" y="127"/>
                      <a:pt x="100" y="90"/>
                    </a:cubicBezTo>
                    <a:cubicBezTo>
                      <a:pt x="119" y="61"/>
                      <a:pt x="136" y="30"/>
                      <a:pt x="153" y="0"/>
                    </a:cubicBezTo>
                    <a:close/>
                    <a:moveTo>
                      <a:pt x="144" y="384"/>
                    </a:moveTo>
                    <a:cubicBezTo>
                      <a:pt x="146" y="382"/>
                      <a:pt x="151" y="377"/>
                      <a:pt x="156" y="373"/>
                    </a:cubicBezTo>
                    <a:cubicBezTo>
                      <a:pt x="152" y="369"/>
                      <a:pt x="148" y="361"/>
                      <a:pt x="143" y="361"/>
                    </a:cubicBezTo>
                    <a:cubicBezTo>
                      <a:pt x="92" y="354"/>
                      <a:pt x="67" y="331"/>
                      <a:pt x="59" y="280"/>
                    </a:cubicBezTo>
                    <a:cubicBezTo>
                      <a:pt x="58" y="272"/>
                      <a:pt x="56" y="265"/>
                      <a:pt x="47" y="266"/>
                    </a:cubicBezTo>
                    <a:cubicBezTo>
                      <a:pt x="37" y="267"/>
                      <a:pt x="36" y="275"/>
                      <a:pt x="36" y="283"/>
                    </a:cubicBezTo>
                    <a:cubicBezTo>
                      <a:pt x="39" y="336"/>
                      <a:pt x="85" y="382"/>
                      <a:pt x="144"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Freeform 430">
                <a:extLst>
                  <a:ext uri="{FF2B5EF4-FFF2-40B4-BE49-F238E27FC236}">
                    <a16:creationId xmlns:a16="http://schemas.microsoft.com/office/drawing/2014/main" id="{84DA62D8-EA4D-50FA-D8F3-7A394B7F9CD2}"/>
                  </a:ext>
                </a:extLst>
              </p:cNvPr>
              <p:cNvSpPr>
                <a:spLocks noEditPoints="1"/>
              </p:cNvSpPr>
              <p:nvPr/>
            </p:nvSpPr>
            <p:spPr bwMode="auto">
              <a:xfrm>
                <a:off x="2453" y="1157"/>
                <a:ext cx="456" cy="650"/>
              </a:xfrm>
              <a:custGeom>
                <a:avLst/>
                <a:gdLst>
                  <a:gd name="T0" fmla="*/ 154 w 302"/>
                  <a:gd name="T1" fmla="*/ 0 h 432"/>
                  <a:gd name="T2" fmla="*/ 265 w 302"/>
                  <a:gd name="T3" fmla="*/ 178 h 432"/>
                  <a:gd name="T4" fmla="*/ 302 w 302"/>
                  <a:gd name="T5" fmla="*/ 274 h 432"/>
                  <a:gd name="T6" fmla="*/ 209 w 302"/>
                  <a:gd name="T7" fmla="*/ 409 h 432"/>
                  <a:gd name="T8" fmla="*/ 42 w 302"/>
                  <a:gd name="T9" fmla="*/ 372 h 432"/>
                  <a:gd name="T10" fmla="*/ 4 w 302"/>
                  <a:gd name="T11" fmla="*/ 272 h 432"/>
                  <a:gd name="T12" fmla="*/ 28 w 302"/>
                  <a:gd name="T13" fmla="*/ 200 h 432"/>
                  <a:gd name="T14" fmla="*/ 94 w 302"/>
                  <a:gd name="T15" fmla="*/ 103 h 432"/>
                  <a:gd name="T16" fmla="*/ 154 w 302"/>
                  <a:gd name="T17" fmla="*/ 0 h 432"/>
                  <a:gd name="T18" fmla="*/ 145 w 302"/>
                  <a:gd name="T19" fmla="*/ 384 h 432"/>
                  <a:gd name="T20" fmla="*/ 156 w 302"/>
                  <a:gd name="T21" fmla="*/ 373 h 432"/>
                  <a:gd name="T22" fmla="*/ 141 w 302"/>
                  <a:gd name="T23" fmla="*/ 360 h 432"/>
                  <a:gd name="T24" fmla="*/ 131 w 302"/>
                  <a:gd name="T25" fmla="*/ 359 h 432"/>
                  <a:gd name="T26" fmla="*/ 62 w 302"/>
                  <a:gd name="T27" fmla="*/ 281 h 432"/>
                  <a:gd name="T28" fmla="*/ 50 w 302"/>
                  <a:gd name="T29" fmla="*/ 265 h 432"/>
                  <a:gd name="T30" fmla="*/ 38 w 302"/>
                  <a:gd name="T31" fmla="*/ 281 h 432"/>
                  <a:gd name="T32" fmla="*/ 145 w 302"/>
                  <a:gd name="T33" fmla="*/ 38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432">
                    <a:moveTo>
                      <a:pt x="154" y="0"/>
                    </a:moveTo>
                    <a:cubicBezTo>
                      <a:pt x="178" y="65"/>
                      <a:pt x="226" y="118"/>
                      <a:pt x="265" y="178"/>
                    </a:cubicBezTo>
                    <a:cubicBezTo>
                      <a:pt x="283" y="207"/>
                      <a:pt x="302" y="237"/>
                      <a:pt x="302" y="274"/>
                    </a:cubicBezTo>
                    <a:cubicBezTo>
                      <a:pt x="302" y="333"/>
                      <a:pt x="265" y="387"/>
                      <a:pt x="209" y="409"/>
                    </a:cubicBezTo>
                    <a:cubicBezTo>
                      <a:pt x="151" y="432"/>
                      <a:pt x="84" y="417"/>
                      <a:pt x="42" y="372"/>
                    </a:cubicBezTo>
                    <a:cubicBezTo>
                      <a:pt x="16" y="344"/>
                      <a:pt x="0" y="310"/>
                      <a:pt x="4" y="272"/>
                    </a:cubicBezTo>
                    <a:cubicBezTo>
                      <a:pt x="7" y="247"/>
                      <a:pt x="16" y="222"/>
                      <a:pt x="28" y="200"/>
                    </a:cubicBezTo>
                    <a:cubicBezTo>
                      <a:pt x="47" y="166"/>
                      <a:pt x="73" y="136"/>
                      <a:pt x="94" y="103"/>
                    </a:cubicBezTo>
                    <a:cubicBezTo>
                      <a:pt x="115" y="69"/>
                      <a:pt x="135" y="34"/>
                      <a:pt x="154" y="0"/>
                    </a:cubicBezTo>
                    <a:close/>
                    <a:moveTo>
                      <a:pt x="145" y="384"/>
                    </a:moveTo>
                    <a:cubicBezTo>
                      <a:pt x="147" y="382"/>
                      <a:pt x="155" y="379"/>
                      <a:pt x="156" y="373"/>
                    </a:cubicBezTo>
                    <a:cubicBezTo>
                      <a:pt x="159" y="362"/>
                      <a:pt x="150" y="361"/>
                      <a:pt x="141" y="360"/>
                    </a:cubicBezTo>
                    <a:cubicBezTo>
                      <a:pt x="138" y="360"/>
                      <a:pt x="134" y="359"/>
                      <a:pt x="131" y="359"/>
                    </a:cubicBezTo>
                    <a:cubicBezTo>
                      <a:pt x="93" y="353"/>
                      <a:pt x="62" y="319"/>
                      <a:pt x="62" y="281"/>
                    </a:cubicBezTo>
                    <a:cubicBezTo>
                      <a:pt x="62" y="272"/>
                      <a:pt x="59" y="265"/>
                      <a:pt x="50" y="265"/>
                    </a:cubicBezTo>
                    <a:cubicBezTo>
                      <a:pt x="39" y="265"/>
                      <a:pt x="38" y="272"/>
                      <a:pt x="38" y="281"/>
                    </a:cubicBezTo>
                    <a:cubicBezTo>
                      <a:pt x="39" y="334"/>
                      <a:pt x="83" y="379"/>
                      <a:pt x="145"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nvGrpSpPr>
          <p:cNvPr id="126" name="Group 125">
            <a:extLst>
              <a:ext uri="{FF2B5EF4-FFF2-40B4-BE49-F238E27FC236}">
                <a16:creationId xmlns:a16="http://schemas.microsoft.com/office/drawing/2014/main" id="{F7AC2075-8867-50E7-8419-593E9D5E6916}"/>
              </a:ext>
            </a:extLst>
          </p:cNvPr>
          <p:cNvGrpSpPr/>
          <p:nvPr/>
        </p:nvGrpSpPr>
        <p:grpSpPr>
          <a:xfrm>
            <a:off x="1572847" y="4603530"/>
            <a:ext cx="2667923" cy="544266"/>
            <a:chOff x="1611586" y="4624364"/>
            <a:chExt cx="2667923" cy="544266"/>
          </a:xfrm>
        </p:grpSpPr>
        <p:grpSp>
          <p:nvGrpSpPr>
            <p:cNvPr id="120" name="Group 119">
              <a:extLst>
                <a:ext uri="{FF2B5EF4-FFF2-40B4-BE49-F238E27FC236}">
                  <a16:creationId xmlns:a16="http://schemas.microsoft.com/office/drawing/2014/main" id="{8880A87C-28E4-DA9A-C590-4CCD9BD16D0B}"/>
                </a:ext>
              </a:extLst>
            </p:cNvPr>
            <p:cNvGrpSpPr/>
            <p:nvPr/>
          </p:nvGrpSpPr>
          <p:grpSpPr>
            <a:xfrm>
              <a:off x="1611586" y="4624364"/>
              <a:ext cx="2667923" cy="544266"/>
              <a:chOff x="1157378" y="4646429"/>
              <a:chExt cx="2667923" cy="544266"/>
            </a:xfrm>
          </p:grpSpPr>
          <p:sp>
            <p:nvSpPr>
              <p:cNvPr id="62" name="Oval 61">
                <a:extLst>
                  <a:ext uri="{FF2B5EF4-FFF2-40B4-BE49-F238E27FC236}">
                    <a16:creationId xmlns:a16="http://schemas.microsoft.com/office/drawing/2014/main" id="{8CE5BF9A-270F-44DC-A3CF-2DC95625143F}"/>
                  </a:ext>
                </a:extLst>
              </p:cNvPr>
              <p:cNvSpPr/>
              <p:nvPr/>
            </p:nvSpPr>
            <p:spPr>
              <a:xfrm>
                <a:off x="1157378" y="4646429"/>
                <a:ext cx="544266" cy="54426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32C3769F-E70E-9F5C-C4CE-77639D26CA6E}"/>
                  </a:ext>
                </a:extLst>
              </p:cNvPr>
              <p:cNvSpPr txBox="1"/>
              <p:nvPr/>
            </p:nvSpPr>
            <p:spPr>
              <a:xfrm>
                <a:off x="1701301" y="4733896"/>
                <a:ext cx="21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Marginal ulceration</a:t>
                </a:r>
              </a:p>
            </p:txBody>
          </p:sp>
        </p:grpSp>
        <p:grpSp>
          <p:nvGrpSpPr>
            <p:cNvPr id="97" name="Group 96">
              <a:extLst>
                <a:ext uri="{FF2B5EF4-FFF2-40B4-BE49-F238E27FC236}">
                  <a16:creationId xmlns:a16="http://schemas.microsoft.com/office/drawing/2014/main" id="{42A98381-2FE5-49F5-893F-6E613573D9D7}"/>
                </a:ext>
              </a:extLst>
            </p:cNvPr>
            <p:cNvGrpSpPr/>
            <p:nvPr/>
          </p:nvGrpSpPr>
          <p:grpSpPr>
            <a:xfrm>
              <a:off x="1724355" y="4743310"/>
              <a:ext cx="318042" cy="300393"/>
              <a:chOff x="468576" y="2828311"/>
              <a:chExt cx="357622" cy="337777"/>
            </a:xfrm>
          </p:grpSpPr>
          <p:grpSp>
            <p:nvGrpSpPr>
              <p:cNvPr id="89" name="Group 88">
                <a:extLst>
                  <a:ext uri="{FF2B5EF4-FFF2-40B4-BE49-F238E27FC236}">
                    <a16:creationId xmlns:a16="http://schemas.microsoft.com/office/drawing/2014/main" id="{30F143EA-3095-47D7-90ED-E4738C24B9AE}"/>
                  </a:ext>
                </a:extLst>
              </p:cNvPr>
              <p:cNvGrpSpPr/>
              <p:nvPr/>
            </p:nvGrpSpPr>
            <p:grpSpPr>
              <a:xfrm>
                <a:off x="468576" y="2828311"/>
                <a:ext cx="357622" cy="337777"/>
                <a:chOff x="3064728" y="1078246"/>
                <a:chExt cx="357622" cy="337777"/>
              </a:xfrm>
            </p:grpSpPr>
            <p:sp>
              <p:nvSpPr>
                <p:cNvPr id="90" name="Freeform: Shape 89">
                  <a:extLst>
                    <a:ext uri="{FF2B5EF4-FFF2-40B4-BE49-F238E27FC236}">
                      <a16:creationId xmlns:a16="http://schemas.microsoft.com/office/drawing/2014/main" id="{7BB35FAC-62DE-40E5-8328-BABEDD4DEF61}"/>
                    </a:ext>
                  </a:extLst>
                </p:cNvPr>
                <p:cNvSpPr/>
                <p:nvPr/>
              </p:nvSpPr>
              <p:spPr>
                <a:xfrm>
                  <a:off x="3107500" y="1078275"/>
                  <a:ext cx="314850" cy="337748"/>
                </a:xfrm>
                <a:custGeom>
                  <a:avLst/>
                  <a:gdLst>
                    <a:gd name="connsiteX0" fmla="*/ 26 w 419799"/>
                    <a:gd name="connsiteY0" fmla="*/ 436630 h 450330"/>
                    <a:gd name="connsiteX1" fmla="*/ 1514 w 419799"/>
                    <a:gd name="connsiteY1" fmla="*/ 376675 h 450330"/>
                    <a:gd name="connsiteX2" fmla="*/ 29221 w 419799"/>
                    <a:gd name="connsiteY2" fmla="*/ 368393 h 450330"/>
                    <a:gd name="connsiteX3" fmla="*/ 47425 w 419799"/>
                    <a:gd name="connsiteY3" fmla="*/ 389154 h 450330"/>
                    <a:gd name="connsiteX4" fmla="*/ 289535 w 419799"/>
                    <a:gd name="connsiteY4" fmla="*/ 427013 h 450330"/>
                    <a:gd name="connsiteX5" fmla="*/ 417841 w 419799"/>
                    <a:gd name="connsiteY5" fmla="*/ 234248 h 450330"/>
                    <a:gd name="connsiteX6" fmla="*/ 359527 w 419799"/>
                    <a:gd name="connsiteY6" fmla="*/ 52857 h 450330"/>
                    <a:gd name="connsiteX7" fmla="*/ 310448 w 419799"/>
                    <a:gd name="connsiteY7" fmla="*/ 39919 h 450330"/>
                    <a:gd name="connsiteX8" fmla="*/ 260149 w 419799"/>
                    <a:gd name="connsiteY8" fmla="*/ 79609 h 450330"/>
                    <a:gd name="connsiteX9" fmla="*/ 230343 w 419799"/>
                    <a:gd name="connsiteY9" fmla="*/ 82166 h 450330"/>
                    <a:gd name="connsiteX10" fmla="*/ 214009 w 419799"/>
                    <a:gd name="connsiteY10" fmla="*/ 6717 h 450330"/>
                    <a:gd name="connsiteX11" fmla="*/ 214009 w 419799"/>
                    <a:gd name="connsiteY11" fmla="*/ 0 h 45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799" h="450330">
                      <a:moveTo>
                        <a:pt x="26" y="436630"/>
                      </a:moveTo>
                      <a:cubicBezTo>
                        <a:pt x="26" y="419800"/>
                        <a:pt x="-318" y="395451"/>
                        <a:pt x="1514" y="376675"/>
                      </a:cubicBezTo>
                      <a:cubicBezTo>
                        <a:pt x="2850" y="362745"/>
                        <a:pt x="20519" y="357479"/>
                        <a:pt x="29221" y="368393"/>
                      </a:cubicBezTo>
                      <a:cubicBezTo>
                        <a:pt x="35212" y="375912"/>
                        <a:pt x="41319" y="382819"/>
                        <a:pt x="47425" y="389154"/>
                      </a:cubicBezTo>
                      <a:cubicBezTo>
                        <a:pt x="110509" y="454910"/>
                        <a:pt x="210269" y="471969"/>
                        <a:pt x="289535" y="427013"/>
                      </a:cubicBezTo>
                      <a:cubicBezTo>
                        <a:pt x="395172" y="367058"/>
                        <a:pt x="417841" y="234248"/>
                        <a:pt x="417841" y="234248"/>
                      </a:cubicBezTo>
                      <a:cubicBezTo>
                        <a:pt x="438907" y="128192"/>
                        <a:pt x="389256" y="71519"/>
                        <a:pt x="359527" y="52857"/>
                      </a:cubicBezTo>
                      <a:cubicBezTo>
                        <a:pt x="344910" y="43697"/>
                        <a:pt x="327698" y="39041"/>
                        <a:pt x="310448" y="39919"/>
                      </a:cubicBezTo>
                      <a:cubicBezTo>
                        <a:pt x="278887" y="41522"/>
                        <a:pt x="265606" y="60947"/>
                        <a:pt x="260149" y="79609"/>
                      </a:cubicBezTo>
                      <a:cubicBezTo>
                        <a:pt x="256027" y="93730"/>
                        <a:pt x="236716" y="95447"/>
                        <a:pt x="230343" y="82166"/>
                      </a:cubicBezTo>
                      <a:cubicBezTo>
                        <a:pt x="220039" y="60604"/>
                        <a:pt x="214009" y="34958"/>
                        <a:pt x="214009" y="6717"/>
                      </a:cubicBezTo>
                      <a:lnTo>
                        <a:pt x="214009" y="0"/>
                      </a:lnTo>
                    </a:path>
                  </a:pathLst>
                </a:custGeom>
                <a:noFill/>
                <a:ln w="11448"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Shape 90">
                  <a:extLst>
                    <a:ext uri="{FF2B5EF4-FFF2-40B4-BE49-F238E27FC236}">
                      <a16:creationId xmlns:a16="http://schemas.microsoft.com/office/drawing/2014/main" id="{67DAC035-5AD8-48FC-9A20-35EE8BF37C5F}"/>
                    </a:ext>
                  </a:extLst>
                </p:cNvPr>
                <p:cNvSpPr/>
                <p:nvPr/>
              </p:nvSpPr>
              <p:spPr>
                <a:xfrm>
                  <a:off x="3133423" y="1078246"/>
                  <a:ext cx="131665" cy="237569"/>
                </a:xfrm>
                <a:custGeom>
                  <a:avLst/>
                  <a:gdLst>
                    <a:gd name="connsiteX0" fmla="*/ 0 w 175552"/>
                    <a:gd name="connsiteY0" fmla="*/ 217304 h 316757"/>
                    <a:gd name="connsiteX1" fmla="*/ 0 w 175552"/>
                    <a:gd name="connsiteY1" fmla="*/ 274015 h 316757"/>
                    <a:gd name="connsiteX2" fmla="*/ 14120 w 175552"/>
                    <a:gd name="connsiteY2" fmla="*/ 296837 h 316757"/>
                    <a:gd name="connsiteX3" fmla="*/ 61520 w 175552"/>
                    <a:gd name="connsiteY3" fmla="*/ 315346 h 316757"/>
                    <a:gd name="connsiteX4" fmla="*/ 176354 w 175552"/>
                    <a:gd name="connsiteY4" fmla="*/ 239706 h 316757"/>
                    <a:gd name="connsiteX5" fmla="*/ 159142 w 175552"/>
                    <a:gd name="connsiteY5" fmla="*/ 161203 h 316757"/>
                    <a:gd name="connsiteX6" fmla="*/ 120788 w 175552"/>
                    <a:gd name="connsiteY6" fmla="*/ 24959 h 316757"/>
                    <a:gd name="connsiteX7" fmla="*/ 120788 w 175552"/>
                    <a:gd name="connsiteY7" fmla="*/ 0 h 31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552" h="316757">
                      <a:moveTo>
                        <a:pt x="0" y="217304"/>
                      </a:moveTo>
                      <a:lnTo>
                        <a:pt x="0" y="274015"/>
                      </a:lnTo>
                      <a:cubicBezTo>
                        <a:pt x="0" y="283670"/>
                        <a:pt x="5496" y="292448"/>
                        <a:pt x="14120" y="296837"/>
                      </a:cubicBezTo>
                      <a:cubicBezTo>
                        <a:pt x="31141" y="305500"/>
                        <a:pt x="47361" y="311720"/>
                        <a:pt x="61520" y="315346"/>
                      </a:cubicBezTo>
                      <a:cubicBezTo>
                        <a:pt x="120673" y="330573"/>
                        <a:pt x="170706" y="295234"/>
                        <a:pt x="176354" y="239706"/>
                      </a:cubicBezTo>
                      <a:cubicBezTo>
                        <a:pt x="180590" y="198260"/>
                        <a:pt x="159142" y="161203"/>
                        <a:pt x="159142" y="161203"/>
                      </a:cubicBezTo>
                      <a:cubicBezTo>
                        <a:pt x="122047" y="91898"/>
                        <a:pt x="120788" y="24959"/>
                        <a:pt x="120788" y="24959"/>
                      </a:cubicBezTo>
                      <a:lnTo>
                        <a:pt x="120788" y="0"/>
                      </a:lnTo>
                    </a:path>
                  </a:pathLst>
                </a:custGeom>
                <a:noFill/>
                <a:ln w="11448"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Shape 91">
                  <a:extLst>
                    <a:ext uri="{FF2B5EF4-FFF2-40B4-BE49-F238E27FC236}">
                      <a16:creationId xmlns:a16="http://schemas.microsoft.com/office/drawing/2014/main" id="{42F858F2-957F-423A-89F1-504448761A1E}"/>
                    </a:ext>
                  </a:extLst>
                </p:cNvPr>
                <p:cNvSpPr/>
                <p:nvPr/>
              </p:nvSpPr>
              <p:spPr>
                <a:xfrm>
                  <a:off x="3064728" y="1241224"/>
                  <a:ext cx="31485" cy="163150"/>
                </a:xfrm>
                <a:custGeom>
                  <a:avLst/>
                  <a:gdLst>
                    <a:gd name="connsiteX0" fmla="*/ 0 w 41979"/>
                    <a:gd name="connsiteY0" fmla="*/ 219364 h 217532"/>
                    <a:gd name="connsiteX1" fmla="*/ 0 w 41979"/>
                    <a:gd name="connsiteY1" fmla="*/ 147083 h 217532"/>
                    <a:gd name="connsiteX2" fmla="*/ 34500 w 41979"/>
                    <a:gd name="connsiteY2" fmla="*/ 82281 h 217532"/>
                    <a:gd name="connsiteX3" fmla="*/ 45567 w 41979"/>
                    <a:gd name="connsiteY3" fmla="*/ 60871 h 217532"/>
                    <a:gd name="connsiteX4" fmla="*/ 45567 w 41979"/>
                    <a:gd name="connsiteY4" fmla="*/ 0 h 2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9" h="217532">
                      <a:moveTo>
                        <a:pt x="0" y="219364"/>
                      </a:moveTo>
                      <a:lnTo>
                        <a:pt x="0" y="147083"/>
                      </a:lnTo>
                      <a:cubicBezTo>
                        <a:pt x="0" y="112926"/>
                        <a:pt x="21028" y="92127"/>
                        <a:pt x="34500" y="82281"/>
                      </a:cubicBezTo>
                      <a:cubicBezTo>
                        <a:pt x="41369" y="77281"/>
                        <a:pt x="45567" y="69381"/>
                        <a:pt x="45567" y="60871"/>
                      </a:cubicBezTo>
                      <a:lnTo>
                        <a:pt x="45567" y="0"/>
                      </a:lnTo>
                    </a:path>
                  </a:pathLst>
                </a:custGeom>
                <a:noFill/>
                <a:ln w="11448" cap="rnd">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94" name="Freeform: Shape 93">
                <a:extLst>
                  <a:ext uri="{FF2B5EF4-FFF2-40B4-BE49-F238E27FC236}">
                    <a16:creationId xmlns:a16="http://schemas.microsoft.com/office/drawing/2014/main" id="{759A047D-2142-4AD5-9949-2B6CD9DC54DE}"/>
                  </a:ext>
                </a:extLst>
              </p:cNvPr>
              <p:cNvSpPr/>
              <p:nvPr/>
            </p:nvSpPr>
            <p:spPr>
              <a:xfrm>
                <a:off x="674028" y="2897992"/>
                <a:ext cx="91593" cy="148838"/>
              </a:xfrm>
              <a:custGeom>
                <a:avLst/>
                <a:gdLst>
                  <a:gd name="connsiteX0" fmla="*/ 125215 w 122123"/>
                  <a:gd name="connsiteY0" fmla="*/ 85334 h 198450"/>
                  <a:gd name="connsiteX1" fmla="*/ 73732 w 122123"/>
                  <a:gd name="connsiteY1" fmla="*/ 84990 h 198450"/>
                  <a:gd name="connsiteX2" fmla="*/ 82472 w 122123"/>
                  <a:gd name="connsiteY2" fmla="*/ 0 h 198450"/>
                  <a:gd name="connsiteX3" fmla="*/ 0 w 122123"/>
                  <a:gd name="connsiteY3" fmla="*/ 115598 h 198450"/>
                  <a:gd name="connsiteX4" fmla="*/ 51483 w 122123"/>
                  <a:gd name="connsiteY4" fmla="*/ 115941 h 198450"/>
                  <a:gd name="connsiteX5" fmla="*/ 42782 w 122123"/>
                  <a:gd name="connsiteY5" fmla="*/ 200970 h 1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23" h="198450">
                    <a:moveTo>
                      <a:pt x="125215" y="85334"/>
                    </a:moveTo>
                    <a:lnTo>
                      <a:pt x="73732" y="84990"/>
                    </a:lnTo>
                    <a:lnTo>
                      <a:pt x="82472" y="0"/>
                    </a:lnTo>
                    <a:lnTo>
                      <a:pt x="0" y="115598"/>
                    </a:lnTo>
                    <a:lnTo>
                      <a:pt x="51483" y="115941"/>
                    </a:lnTo>
                    <a:lnTo>
                      <a:pt x="42782" y="200970"/>
                    </a:lnTo>
                    <a:close/>
                  </a:path>
                </a:pathLst>
              </a:custGeom>
              <a:noFill/>
              <a:ln w="11448" cap="flat">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406601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6EF8-01AE-4AF5-A3F8-9C0369D1B4D6}"/>
              </a:ext>
            </a:extLst>
          </p:cNvPr>
          <p:cNvSpPr>
            <a:spLocks noGrp="1"/>
          </p:cNvSpPr>
          <p:nvPr>
            <p:ph type="title"/>
          </p:nvPr>
        </p:nvSpPr>
        <p:spPr/>
        <p:txBody>
          <a:bodyPr/>
          <a:lstStyle/>
          <a:p>
            <a:r>
              <a:rPr lang="en-CA"/>
              <a:t>Postoperative complications associated with each type of bariatric surgery</a:t>
            </a:r>
          </a:p>
        </p:txBody>
      </p:sp>
      <p:sp>
        <p:nvSpPr>
          <p:cNvPr id="8" name="Text Placeholder 7">
            <a:extLst>
              <a:ext uri="{FF2B5EF4-FFF2-40B4-BE49-F238E27FC236}">
                <a16:creationId xmlns:a16="http://schemas.microsoft.com/office/drawing/2014/main" id="{9EF84AB8-9381-CB0A-0474-1CEB0FE12C1E}"/>
              </a:ext>
            </a:extLst>
          </p:cNvPr>
          <p:cNvSpPr>
            <a:spLocks noGrp="1"/>
          </p:cNvSpPr>
          <p:nvPr>
            <p:ph type="body" sz="quarter" idx="13"/>
          </p:nvPr>
        </p:nvSpPr>
        <p:spPr>
          <a:xfrm>
            <a:off x="647998" y="6210000"/>
            <a:ext cx="11103400" cy="324000"/>
          </a:xfrm>
        </p:spPr>
        <p:txBody>
          <a:bodyPr/>
          <a:lstStyle/>
          <a:p>
            <a:r>
              <a:rPr lang="en-CA" sz="1000" i="0"/>
              <a:t>1. ASMBS Bariatric Surgery Procedures 2014. Available </a:t>
            </a:r>
            <a:r>
              <a:rPr lang="en-CA" sz="1000" i="0">
                <a:hlinkClick r:id="rId3">
                  <a:extLst>
                    <a:ext uri="{A12FA001-AC4F-418D-AE19-62706E023703}">
                      <ahyp:hlinkClr xmlns:ahyp="http://schemas.microsoft.com/office/drawing/2018/hyperlinkcolor" val="tx"/>
                    </a:ext>
                  </a:extLst>
                </a:hlinkClick>
              </a:rPr>
              <a:t>here</a:t>
            </a:r>
            <a:r>
              <a:rPr lang="en-CA" sz="1000" i="0"/>
              <a:t>. Accessed May 2023; 2. </a:t>
            </a:r>
            <a:r>
              <a:rPr lang="en-CA" sz="1000" b="0" i="0" err="1">
                <a:effectLst/>
              </a:rPr>
              <a:t>Woźniewska</a:t>
            </a:r>
            <a:r>
              <a:rPr lang="en-CA" sz="1000" i="0"/>
              <a:t> P et al. </a:t>
            </a:r>
            <a:r>
              <a:rPr lang="en-CA" sz="1000" i="0" err="1"/>
              <a:t>Prz</a:t>
            </a:r>
            <a:r>
              <a:rPr lang="en-CA" sz="1000" i="0"/>
              <a:t> Gastroenterol. 2021;16:5–9; </a:t>
            </a:r>
            <a:br>
              <a:rPr lang="en-CA" sz="1000" i="0"/>
            </a:br>
            <a:r>
              <a:rPr lang="en-CA" sz="1000" i="0"/>
              <a:t>3. Goel R et al. J Minim Access Surg. 2021;17:213–220; 4. Monkhouse SJW et al. Ann R Coll Surg Engl. 2009;91:280–286.</a:t>
            </a:r>
            <a:endParaRPr lang="en-GB" sz="1000"/>
          </a:p>
        </p:txBody>
      </p:sp>
      <p:sp>
        <p:nvSpPr>
          <p:cNvPr id="20" name="Rectangle 19">
            <a:extLst>
              <a:ext uri="{FF2B5EF4-FFF2-40B4-BE49-F238E27FC236}">
                <a16:creationId xmlns:a16="http://schemas.microsoft.com/office/drawing/2014/main" id="{547BBDDA-3E32-4791-9BA2-18FCB56ACDA1}"/>
              </a:ext>
            </a:extLst>
          </p:cNvPr>
          <p:cNvSpPr/>
          <p:nvPr/>
        </p:nvSpPr>
        <p:spPr>
          <a:xfrm>
            <a:off x="979254" y="1884443"/>
            <a:ext cx="4803842" cy="604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a:ea typeface="+mn-ea"/>
                <a:cs typeface="+mn-cs"/>
              </a:rPr>
              <a:t>Biliopancreatic diversion</a:t>
            </a:r>
            <a:r>
              <a:rPr kumimoji="0" lang="en-US" sz="1800" b="0" i="0" u="none" strike="noStrike" kern="1200" cap="none" spc="0" normalizeH="0" baseline="30000" noProof="0">
                <a:ln>
                  <a:noFill/>
                </a:ln>
                <a:solidFill>
                  <a:prstClr val="white"/>
                </a:solidFill>
                <a:effectLst/>
                <a:uLnTx/>
                <a:uFillTx/>
                <a:latin typeface="Arial" panose="020B0604020202020204"/>
                <a:ea typeface="+mn-ea"/>
                <a:cs typeface="+mn-cs"/>
              </a:rPr>
              <a:t>1,2</a:t>
            </a:r>
            <a:endParaRPr kumimoji="0" lang="en-CA" sz="1800" b="0" i="0" u="none" strike="noStrike" kern="1200" cap="none" spc="0" normalizeH="0" baseline="30000" noProof="0">
              <a:ln>
                <a:noFill/>
              </a:ln>
              <a:solidFill>
                <a:prstClr val="white"/>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8CBA4920-219B-4A59-A935-27AD75590106}"/>
              </a:ext>
            </a:extLst>
          </p:cNvPr>
          <p:cNvSpPr/>
          <p:nvPr/>
        </p:nvSpPr>
        <p:spPr>
          <a:xfrm>
            <a:off x="979253" y="2489166"/>
            <a:ext cx="4803843" cy="12015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More frequent bowel movements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Reflux and heartburn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Has the highest malabsorption and possibility in micro-nutrient deficiencies </a:t>
            </a:r>
          </a:p>
        </p:txBody>
      </p:sp>
      <p:sp>
        <p:nvSpPr>
          <p:cNvPr id="22" name="Rectangle 21">
            <a:extLst>
              <a:ext uri="{FF2B5EF4-FFF2-40B4-BE49-F238E27FC236}">
                <a16:creationId xmlns:a16="http://schemas.microsoft.com/office/drawing/2014/main" id="{80D5A2E0-AC84-41CF-95D3-63E4FC2BCCE7}"/>
              </a:ext>
            </a:extLst>
          </p:cNvPr>
          <p:cNvSpPr/>
          <p:nvPr/>
        </p:nvSpPr>
        <p:spPr>
          <a:xfrm>
            <a:off x="979253" y="3896041"/>
            <a:ext cx="4803842" cy="60472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a:ea typeface="+mn-ea"/>
                <a:cs typeface="+mn-cs"/>
              </a:rPr>
              <a:t>Roux-en-Y gastric bypass</a:t>
            </a:r>
            <a:r>
              <a:rPr kumimoji="0" lang="en-US" sz="1800" b="0" i="0" u="none" strike="noStrike" kern="1200" cap="none" spc="0" normalizeH="0" baseline="30000" noProof="0">
                <a:ln>
                  <a:noFill/>
                </a:ln>
                <a:solidFill>
                  <a:prstClr val="white"/>
                </a:solidFill>
                <a:effectLst/>
                <a:uLnTx/>
                <a:uFillTx/>
                <a:latin typeface="Arial" panose="020B0604020202020204"/>
                <a:ea typeface="+mn-ea"/>
                <a:cs typeface="+mn-cs"/>
              </a:rPr>
              <a:t>1,3</a:t>
            </a:r>
            <a:endParaRPr kumimoji="0" lang="en-CA" sz="1800" b="0" i="0" u="none" strike="noStrike" kern="1200" cap="none" spc="0" normalizeH="0" baseline="30000" noProof="0">
              <a:ln>
                <a:noFill/>
              </a:ln>
              <a:solidFill>
                <a:prstClr val="white"/>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C39CC834-D7A0-44E0-930C-2C110FB47172}"/>
              </a:ext>
            </a:extLst>
          </p:cNvPr>
          <p:cNvSpPr/>
          <p:nvPr/>
        </p:nvSpPr>
        <p:spPr>
          <a:xfrm>
            <a:off x="979252" y="4500764"/>
            <a:ext cx="4803843" cy="12015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Small bowel complications and obstruction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Ulcers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Bleeding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Nutritional deficiency </a:t>
            </a:r>
          </a:p>
        </p:txBody>
      </p:sp>
      <p:sp>
        <p:nvSpPr>
          <p:cNvPr id="24" name="Rectangle 23">
            <a:extLst>
              <a:ext uri="{FF2B5EF4-FFF2-40B4-BE49-F238E27FC236}">
                <a16:creationId xmlns:a16="http://schemas.microsoft.com/office/drawing/2014/main" id="{A0D52644-F671-4803-98A0-95DBDBD17B56}"/>
              </a:ext>
            </a:extLst>
          </p:cNvPr>
          <p:cNvSpPr/>
          <p:nvPr/>
        </p:nvSpPr>
        <p:spPr>
          <a:xfrm>
            <a:off x="6224080" y="1890217"/>
            <a:ext cx="4803842" cy="6047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a:ea typeface="+mn-ea"/>
                <a:cs typeface="+mn-cs"/>
              </a:rPr>
              <a:t>Gastric sleeve</a:t>
            </a:r>
            <a:r>
              <a:rPr kumimoji="0" lang="en-US" sz="1800" b="0" i="0" u="none" strike="noStrike" kern="1200" cap="none" spc="0" normalizeH="0" baseline="30000" noProof="0">
                <a:ln>
                  <a:noFill/>
                </a:ln>
                <a:solidFill>
                  <a:prstClr val="white"/>
                </a:solidFill>
                <a:effectLst/>
                <a:uLnTx/>
                <a:uFillTx/>
                <a:latin typeface="Arial" panose="020B0604020202020204"/>
                <a:ea typeface="+mn-ea"/>
                <a:cs typeface="+mn-cs"/>
              </a:rPr>
              <a:t>1,2</a:t>
            </a:r>
            <a:endParaRPr kumimoji="0" lang="en-CA" sz="1800" b="0" i="0" u="none" strike="noStrike" kern="1200" cap="none" spc="0" normalizeH="0" baseline="30000" noProof="0">
              <a:ln>
                <a:noFill/>
              </a:ln>
              <a:solidFill>
                <a:prstClr val="white"/>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B62F3AB2-B851-43AD-AB25-2B594736A522}"/>
              </a:ext>
            </a:extLst>
          </p:cNvPr>
          <p:cNvSpPr/>
          <p:nvPr/>
        </p:nvSpPr>
        <p:spPr>
          <a:xfrm>
            <a:off x="6224079" y="2494940"/>
            <a:ext cx="4803843" cy="12015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Worsening of and new onset reflux and heart burn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Leakage and bleeding in the staple line and hemorrhaging or gastric stenosis</a:t>
            </a:r>
          </a:p>
        </p:txBody>
      </p:sp>
      <p:sp>
        <p:nvSpPr>
          <p:cNvPr id="26" name="Rectangle 25">
            <a:extLst>
              <a:ext uri="{FF2B5EF4-FFF2-40B4-BE49-F238E27FC236}">
                <a16:creationId xmlns:a16="http://schemas.microsoft.com/office/drawing/2014/main" id="{5911F154-23A6-41AE-A99B-AFDB0CB20361}"/>
              </a:ext>
            </a:extLst>
          </p:cNvPr>
          <p:cNvSpPr/>
          <p:nvPr/>
        </p:nvSpPr>
        <p:spPr>
          <a:xfrm>
            <a:off x="6224080" y="3896041"/>
            <a:ext cx="4803842" cy="6047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a:ea typeface="+mn-ea"/>
                <a:cs typeface="+mn-cs"/>
              </a:rPr>
              <a:t>Gastric band</a:t>
            </a:r>
            <a:r>
              <a:rPr kumimoji="0" lang="en-US" sz="1800" b="0" i="0" u="none" strike="noStrike" kern="1200" cap="none" spc="0" normalizeH="0" baseline="30000" noProof="0">
                <a:ln>
                  <a:noFill/>
                </a:ln>
                <a:solidFill>
                  <a:prstClr val="white"/>
                </a:solidFill>
                <a:effectLst/>
                <a:uLnTx/>
                <a:uFillTx/>
                <a:latin typeface="Arial" panose="020B0604020202020204"/>
                <a:ea typeface="+mn-ea"/>
                <a:cs typeface="+mn-cs"/>
              </a:rPr>
              <a:t>1,4</a:t>
            </a:r>
            <a:endParaRPr kumimoji="0" lang="en-CA" sz="1800" b="0" i="0" u="none" strike="noStrike" kern="1200" cap="none" spc="0" normalizeH="0" baseline="30000" noProof="0">
              <a:ln>
                <a:noFill/>
              </a:ln>
              <a:solidFill>
                <a:prstClr val="white"/>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ECC0B4A8-2025-4DA6-95F0-14141FA84E18}"/>
              </a:ext>
            </a:extLst>
          </p:cNvPr>
          <p:cNvSpPr/>
          <p:nvPr/>
        </p:nvSpPr>
        <p:spPr>
          <a:xfrm>
            <a:off x="6224079" y="4500764"/>
            <a:ext cx="4803843" cy="12015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Swallowing problems and enlargement of the esophagus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Risk in band movement (slippage) or damage to the stomach over time (band erosion)</a:t>
            </a:r>
          </a:p>
        </p:txBody>
      </p:sp>
    </p:spTree>
    <p:extLst>
      <p:ext uri="{BB962C8B-B14F-4D97-AF65-F5344CB8AC3E}">
        <p14:creationId xmlns:p14="http://schemas.microsoft.com/office/powerpoint/2010/main" val="144305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6EF8-01AE-4AF5-A3F8-9C0369D1B4D6}"/>
              </a:ext>
            </a:extLst>
          </p:cNvPr>
          <p:cNvSpPr>
            <a:spLocks noGrp="1"/>
          </p:cNvSpPr>
          <p:nvPr>
            <p:ph type="title"/>
          </p:nvPr>
        </p:nvSpPr>
        <p:spPr/>
        <p:txBody>
          <a:bodyPr/>
          <a:lstStyle/>
          <a:p>
            <a:r>
              <a:rPr lang="en-CA"/>
              <a:t>Proactive management of micronutrient deficiency is crucial post-bariatric surgery</a:t>
            </a:r>
          </a:p>
        </p:txBody>
      </p:sp>
      <p:sp>
        <p:nvSpPr>
          <p:cNvPr id="3" name="Text Placeholder 2">
            <a:extLst>
              <a:ext uri="{FF2B5EF4-FFF2-40B4-BE49-F238E27FC236}">
                <a16:creationId xmlns:a16="http://schemas.microsoft.com/office/drawing/2014/main" id="{412C77FF-1CA1-41D2-9AB6-3802B217F7F9}"/>
              </a:ext>
            </a:extLst>
          </p:cNvPr>
          <p:cNvSpPr>
            <a:spLocks noGrp="1"/>
          </p:cNvSpPr>
          <p:nvPr>
            <p:ph type="body" sz="quarter" idx="13"/>
          </p:nvPr>
        </p:nvSpPr>
        <p:spPr>
          <a:xfrm>
            <a:off x="647998" y="6278228"/>
            <a:ext cx="10515599" cy="255771"/>
          </a:xfrm>
        </p:spPr>
        <p:txBody>
          <a:bodyPr/>
          <a:lstStyle/>
          <a:p>
            <a:r>
              <a:rPr lang="en-CA" sz="1000" i="0"/>
              <a:t>1. </a:t>
            </a:r>
            <a:r>
              <a:rPr lang="en-CA" sz="1000" i="0" err="1"/>
              <a:t>Osland</a:t>
            </a:r>
            <a:r>
              <a:rPr lang="en-CA" sz="1000" i="0"/>
              <a:t> E et al. Ann </a:t>
            </a:r>
            <a:r>
              <a:rPr lang="en-CA" sz="1000" i="0" err="1"/>
              <a:t>Transl</a:t>
            </a:r>
            <a:r>
              <a:rPr lang="en-CA" sz="1000" i="0"/>
              <a:t> Med. 2020;8:S9; 2. Stein J et al. Aliment </a:t>
            </a:r>
            <a:r>
              <a:rPr lang="en-CA" sz="1000" i="0" err="1"/>
              <a:t>Pharmacol</a:t>
            </a:r>
            <a:r>
              <a:rPr lang="en-CA" sz="1000" i="0"/>
              <a:t> </a:t>
            </a:r>
            <a:r>
              <a:rPr lang="en-CA" sz="1000" i="0" err="1"/>
              <a:t>Ther</a:t>
            </a:r>
            <a:r>
              <a:rPr lang="en-CA" sz="1000" i="0"/>
              <a:t>. 2014;40:582</a:t>
            </a:r>
            <a:r>
              <a:rPr lang="en-GB" sz="1000" i="0"/>
              <a:t>–</a:t>
            </a:r>
            <a:r>
              <a:rPr lang="en-CA" sz="1000" i="0"/>
              <a:t>609; 3. Nicoletti CF et al. Surg </a:t>
            </a:r>
            <a:r>
              <a:rPr lang="en-CA" sz="1000" i="0" err="1"/>
              <a:t>Obes</a:t>
            </a:r>
            <a:r>
              <a:rPr lang="en-CA" sz="1000" i="0"/>
              <a:t> </a:t>
            </a:r>
            <a:r>
              <a:rPr lang="en-CA" sz="1000" i="0" err="1"/>
              <a:t>Relat</a:t>
            </a:r>
            <a:r>
              <a:rPr lang="en-CA" sz="1000" i="0"/>
              <a:t> Dis. 2013;9:520</a:t>
            </a:r>
            <a:r>
              <a:rPr lang="en-GB" sz="1000" i="0"/>
              <a:t>–</a:t>
            </a:r>
            <a:r>
              <a:rPr lang="en-CA" sz="1000" i="0"/>
              <a:t>525.</a:t>
            </a:r>
          </a:p>
        </p:txBody>
      </p:sp>
      <p:sp>
        <p:nvSpPr>
          <p:cNvPr id="4" name="TextBox 3">
            <a:extLst>
              <a:ext uri="{FF2B5EF4-FFF2-40B4-BE49-F238E27FC236}">
                <a16:creationId xmlns:a16="http://schemas.microsoft.com/office/drawing/2014/main" id="{5DDFAAFC-1AB4-49D7-B951-542032F5171C}"/>
              </a:ext>
            </a:extLst>
          </p:cNvPr>
          <p:cNvSpPr txBox="1"/>
          <p:nvPr/>
        </p:nvSpPr>
        <p:spPr>
          <a:xfrm>
            <a:off x="1076446" y="2039805"/>
            <a:ext cx="2882096" cy="830997"/>
          </a:xfrm>
          <a:prstGeom prst="rect">
            <a:avLst/>
          </a:prstGeom>
          <a:solidFill>
            <a:schemeClr val="accent3"/>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white"/>
                </a:solidFill>
                <a:effectLst/>
                <a:uLnTx/>
                <a:uFillTx/>
                <a:latin typeface="Arial" panose="020B0604020202020204"/>
                <a:ea typeface="+mn-ea"/>
                <a:cs typeface="+mn-cs"/>
              </a:rPr>
              <a:t>Due to restrictive and malabsorptive effect of bariatric surgery </a:t>
            </a:r>
          </a:p>
        </p:txBody>
      </p:sp>
      <p:sp>
        <p:nvSpPr>
          <p:cNvPr id="5" name="TextBox 4">
            <a:extLst>
              <a:ext uri="{FF2B5EF4-FFF2-40B4-BE49-F238E27FC236}">
                <a16:creationId xmlns:a16="http://schemas.microsoft.com/office/drawing/2014/main" id="{D8053608-CF1B-4A32-BE14-DC5372968942}"/>
              </a:ext>
            </a:extLst>
          </p:cNvPr>
          <p:cNvSpPr txBox="1"/>
          <p:nvPr/>
        </p:nvSpPr>
        <p:spPr>
          <a:xfrm>
            <a:off x="1076446" y="1699764"/>
            <a:ext cx="2882096" cy="338554"/>
          </a:xfrm>
          <a:prstGeom prst="rect">
            <a:avLst/>
          </a:prstGeom>
          <a:solidFill>
            <a:schemeClr val="tx1">
              <a:lumMod val="85000"/>
              <a:lumOff val="1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white"/>
                </a:solidFill>
                <a:effectLst/>
                <a:uLnTx/>
                <a:uFillTx/>
                <a:latin typeface="Arial" panose="020B0604020202020204"/>
                <a:ea typeface="+mn-ea"/>
                <a:cs typeface="+mn-cs"/>
              </a:rPr>
              <a:t>Micronutrient deficiencies</a:t>
            </a:r>
            <a:r>
              <a:rPr kumimoji="0" lang="en-CA" sz="1600" b="1" i="0" u="none" strike="noStrike" kern="1200" cap="none" spc="0" normalizeH="0" baseline="30000" noProof="0">
                <a:ln>
                  <a:noFill/>
                </a:ln>
                <a:solidFill>
                  <a:prstClr val="white"/>
                </a:solidFill>
                <a:effectLst/>
                <a:uLnTx/>
                <a:uFillTx/>
                <a:latin typeface="Arial" panose="020B0604020202020204"/>
                <a:ea typeface="+mn-ea"/>
                <a:cs typeface="+mn-cs"/>
              </a:rPr>
              <a:t>1</a:t>
            </a:r>
            <a:r>
              <a:rPr kumimoji="0" lang="en-CA" sz="1600" b="1" i="0" u="none" strike="noStrike" kern="1200" cap="none" spc="0" normalizeH="0" baseline="0" noProof="0">
                <a:ln>
                  <a:noFill/>
                </a:ln>
                <a:solidFill>
                  <a:prstClr val="white"/>
                </a:solidFill>
                <a:effectLst/>
                <a:uLnTx/>
                <a:uFillTx/>
                <a:latin typeface="Arial" panose="020B0604020202020204"/>
                <a:ea typeface="+mn-ea"/>
                <a:cs typeface="+mn-cs"/>
              </a:rPr>
              <a:t> </a:t>
            </a:r>
          </a:p>
        </p:txBody>
      </p:sp>
      <p:sp>
        <p:nvSpPr>
          <p:cNvPr id="6" name="TextBox 5">
            <a:extLst>
              <a:ext uri="{FF2B5EF4-FFF2-40B4-BE49-F238E27FC236}">
                <a16:creationId xmlns:a16="http://schemas.microsoft.com/office/drawing/2014/main" id="{5709B464-8F46-4888-A9FC-A8A9E494A60E}"/>
              </a:ext>
            </a:extLst>
          </p:cNvPr>
          <p:cNvSpPr txBox="1"/>
          <p:nvPr/>
        </p:nvSpPr>
        <p:spPr>
          <a:xfrm>
            <a:off x="1076446" y="2872288"/>
            <a:ext cx="2882096" cy="3293209"/>
          </a:xfrm>
          <a:prstGeom prst="rect">
            <a:avLst/>
          </a:prstGeom>
          <a:solidFill>
            <a:schemeClr val="accent3">
              <a:lumMod val="20000"/>
              <a:lumOff val="8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black"/>
                </a:solidFill>
                <a:effectLst/>
                <a:uLnTx/>
                <a:uFillTx/>
                <a:latin typeface="Arial" panose="020B0604020202020204"/>
                <a:ea typeface="+mn-ea"/>
                <a:cs typeface="+mn-cs"/>
              </a:rPr>
              <a:t>Most common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solidFill>
                <a:effectLst/>
                <a:uLnTx/>
                <a:uFillTx/>
                <a:latin typeface="Arial" panose="020B0604020202020204"/>
                <a:ea typeface="+mn-ea"/>
                <a:cs typeface="+mn-cs"/>
              </a:rPr>
              <a:t>Calcium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solidFill>
                <a:effectLst/>
                <a:uLnTx/>
                <a:uFillTx/>
                <a:latin typeface="Arial" panose="020B0604020202020204"/>
                <a:ea typeface="+mn-ea"/>
                <a:cs typeface="+mn-cs"/>
              </a:rPr>
              <a:t>Vitamin 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solidFill>
                <a:effectLst/>
                <a:uLnTx/>
                <a:uFillTx/>
                <a:latin typeface="Arial" panose="020B0604020202020204"/>
                <a:ea typeface="+mn-ea"/>
                <a:cs typeface="+mn-cs"/>
              </a:rPr>
              <a:t>Iron</a:t>
            </a:r>
            <a:br>
              <a:rPr kumimoji="0" lang="en-CA" sz="16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CA" sz="1600" b="0" i="0" u="none" strike="noStrike" kern="1200" cap="none" spc="0" normalizeH="0" baseline="0" noProof="0">
                <a:ln>
                  <a:noFill/>
                </a:ln>
                <a:solidFill>
                  <a:prstClr val="black"/>
                </a:solidFill>
                <a:effectLst/>
                <a:uLnTx/>
                <a:uFillTx/>
                <a:latin typeface="Arial" panose="020B0604020202020204"/>
                <a:ea typeface="+mn-ea"/>
                <a:cs typeface="+mn-cs"/>
              </a:rPr>
              <a:t>Vitamin B12</a:t>
            </a:r>
            <a:br>
              <a:rPr kumimoji="0" lang="en-CA" sz="16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CA" sz="1600" b="0" i="0" u="none" strike="noStrike" kern="1200" cap="none" spc="0" normalizeH="0" baseline="0" noProof="0">
                <a:ln>
                  <a:noFill/>
                </a:ln>
                <a:solidFill>
                  <a:prstClr val="black"/>
                </a:solidFill>
                <a:effectLst/>
                <a:uLnTx/>
                <a:uFillTx/>
                <a:latin typeface="Arial" panose="020B0604020202020204"/>
                <a:ea typeface="+mn-ea"/>
                <a:cs typeface="+mn-cs"/>
              </a:rPr>
              <a:t>Thiamin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black"/>
                </a:solidFill>
                <a:effectLst/>
                <a:uLnTx/>
                <a:uFillTx/>
                <a:latin typeface="Arial" panose="020B0604020202020204"/>
                <a:ea typeface="+mn-ea"/>
                <a:cs typeface="+mn-cs"/>
              </a:rPr>
              <a:t>Less common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solidFill>
                <a:effectLst/>
                <a:uLnTx/>
                <a:uFillTx/>
                <a:latin typeface="Arial" panose="020B0604020202020204"/>
                <a:ea typeface="+mn-ea"/>
                <a:cs typeface="+mn-cs"/>
              </a:rPr>
              <a:t>Zinc</a:t>
            </a:r>
            <a:br>
              <a:rPr kumimoji="0" lang="en-CA" sz="16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CA" sz="1600" b="0" i="0" u="none" strike="noStrike" kern="1200" cap="none" spc="0" normalizeH="0" baseline="0" noProof="0">
                <a:ln>
                  <a:noFill/>
                </a:ln>
                <a:solidFill>
                  <a:prstClr val="black"/>
                </a:solidFill>
                <a:effectLst/>
                <a:uLnTx/>
                <a:uFillTx/>
                <a:latin typeface="Arial" panose="020B0604020202020204"/>
                <a:ea typeface="+mn-ea"/>
                <a:cs typeface="+mn-cs"/>
              </a:rPr>
              <a:t>Copper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solidFill>
                <a:effectLst/>
                <a:uLnTx/>
                <a:uFillTx/>
                <a:latin typeface="Arial" panose="020B0604020202020204"/>
                <a:ea typeface="+mn-ea"/>
                <a:cs typeface="+mn-cs"/>
              </a:rPr>
              <a:t>Vitamin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solidFill>
                <a:effectLst/>
                <a:uLnTx/>
                <a:uFillTx/>
                <a:latin typeface="Arial" panose="020B0604020202020204"/>
                <a:ea typeface="+mn-ea"/>
                <a:cs typeface="+mn-cs"/>
              </a:rPr>
              <a:t>Vitamin 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solidFill>
                <a:effectLst/>
                <a:uLnTx/>
                <a:uFillTx/>
                <a:latin typeface="Arial" panose="020B0604020202020204"/>
                <a:ea typeface="+mn-ea"/>
                <a:cs typeface="+mn-cs"/>
              </a:rPr>
              <a:t>Vitamin K</a:t>
            </a:r>
          </a:p>
        </p:txBody>
      </p:sp>
      <p:grpSp>
        <p:nvGrpSpPr>
          <p:cNvPr id="10" name="Group 9">
            <a:extLst>
              <a:ext uri="{FF2B5EF4-FFF2-40B4-BE49-F238E27FC236}">
                <a16:creationId xmlns:a16="http://schemas.microsoft.com/office/drawing/2014/main" id="{CDCBA620-E444-4C72-B354-DF49FE3580B3}"/>
              </a:ext>
            </a:extLst>
          </p:cNvPr>
          <p:cNvGrpSpPr/>
          <p:nvPr/>
        </p:nvGrpSpPr>
        <p:grpSpPr>
          <a:xfrm>
            <a:off x="5412987" y="1690688"/>
            <a:ext cx="6094070" cy="1423547"/>
            <a:chOff x="5408271" y="1690688"/>
            <a:chExt cx="6094070" cy="1423547"/>
          </a:xfrm>
        </p:grpSpPr>
        <p:sp>
          <p:nvSpPr>
            <p:cNvPr id="7" name="TextBox 6">
              <a:extLst>
                <a:ext uri="{FF2B5EF4-FFF2-40B4-BE49-F238E27FC236}">
                  <a16:creationId xmlns:a16="http://schemas.microsoft.com/office/drawing/2014/main" id="{7ADEA49A-C3D0-46AA-8BFA-49AA18716220}"/>
                </a:ext>
              </a:extLst>
            </p:cNvPr>
            <p:cNvSpPr txBox="1"/>
            <p:nvPr/>
          </p:nvSpPr>
          <p:spPr>
            <a:xfrm>
              <a:off x="5408271" y="1690688"/>
              <a:ext cx="6094070" cy="347630"/>
            </a:xfrm>
            <a:prstGeom prst="rect">
              <a:avLst/>
            </a:prstGeom>
            <a:solidFill>
              <a:schemeClr val="tx1">
                <a:lumMod val="85000"/>
                <a:lumOff val="1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white"/>
                  </a:solidFill>
                  <a:effectLst/>
                  <a:uLnTx/>
                  <a:uFillTx/>
                  <a:latin typeface="Arial" panose="020B0604020202020204"/>
                  <a:ea typeface="+mn-ea"/>
                  <a:cs typeface="+mn-cs"/>
                </a:rPr>
                <a:t>Management of post-bariatric patients</a:t>
              </a:r>
              <a:r>
                <a:rPr kumimoji="0" lang="en-CA" sz="1600" b="1" i="0" u="none" strike="noStrike" kern="1200" cap="none" spc="0" normalizeH="0" baseline="30000" noProof="0">
                  <a:ln>
                    <a:noFill/>
                  </a:ln>
                  <a:solidFill>
                    <a:prstClr val="white"/>
                  </a:solidFill>
                  <a:effectLst/>
                  <a:uLnTx/>
                  <a:uFillTx/>
                  <a:latin typeface="Arial" panose="020B0604020202020204"/>
                  <a:ea typeface="+mn-ea"/>
                  <a:cs typeface="+mn-cs"/>
                </a:rPr>
                <a:t>1–3</a:t>
              </a:r>
              <a:endParaRPr kumimoji="0" lang="en-CA" sz="16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02A95315-FD4B-4382-9AC5-1FDDA11FB1A9}"/>
                </a:ext>
              </a:extLst>
            </p:cNvPr>
            <p:cNvSpPr txBox="1"/>
            <p:nvPr/>
          </p:nvSpPr>
          <p:spPr>
            <a:xfrm>
              <a:off x="5408271" y="2037017"/>
              <a:ext cx="6094070" cy="1077218"/>
            </a:xfrm>
            <a:prstGeom prst="rect">
              <a:avLst/>
            </a:prstGeom>
            <a:solidFill>
              <a:schemeClr val="accent3">
                <a:lumMod val="20000"/>
                <a:lumOff val="80000"/>
              </a:schemeClr>
            </a:solidFill>
            <a:ln>
              <a:noFill/>
            </a:ln>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Regular micronutrient monitoring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Diet review to ensure dietary sources are optimized</a:t>
              </a:r>
              <a:endParaRPr kumimoji="0" lang="en-US" sz="1600" b="0" i="0" u="none" strike="noStrike" kern="1200" cap="none" spc="0" normalizeH="0" baseline="0" noProof="0">
                <a:ln>
                  <a:noFill/>
                </a:ln>
                <a:solidFill>
                  <a:prstClr val="black"/>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Daily multivitamin and multimineral supplementation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Identify any previously undetected causes for the deficiencies</a:t>
              </a:r>
              <a:endParaRPr kumimoji="0" lang="en-CA"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cxnSp>
        <p:nvCxnSpPr>
          <p:cNvPr id="12" name="Straight Arrow Connector 11">
            <a:extLst>
              <a:ext uri="{FF2B5EF4-FFF2-40B4-BE49-F238E27FC236}">
                <a16:creationId xmlns:a16="http://schemas.microsoft.com/office/drawing/2014/main" id="{27F069FC-9F26-4408-B1FF-CD1AA83CC5FF}"/>
              </a:ext>
            </a:extLst>
          </p:cNvPr>
          <p:cNvCxnSpPr/>
          <p:nvPr/>
        </p:nvCxnSpPr>
        <p:spPr>
          <a:xfrm>
            <a:off x="4095750" y="1864503"/>
            <a:ext cx="11239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5D3AC0B1-0967-4D2E-8A48-9713A411B9AC}"/>
              </a:ext>
            </a:extLst>
          </p:cNvPr>
          <p:cNvGrpSpPr/>
          <p:nvPr/>
        </p:nvGrpSpPr>
        <p:grpSpPr>
          <a:xfrm>
            <a:off x="6726034" y="3460565"/>
            <a:ext cx="3112034" cy="1421374"/>
            <a:chOff x="6726034" y="3653025"/>
            <a:chExt cx="3112034" cy="1228913"/>
          </a:xfrm>
        </p:grpSpPr>
        <p:grpSp>
          <p:nvGrpSpPr>
            <p:cNvPr id="45" name="Group 44">
              <a:extLst>
                <a:ext uri="{FF2B5EF4-FFF2-40B4-BE49-F238E27FC236}">
                  <a16:creationId xmlns:a16="http://schemas.microsoft.com/office/drawing/2014/main" id="{4285B5D2-BBE2-40AD-99DE-4574F2B78055}"/>
                </a:ext>
              </a:extLst>
            </p:cNvPr>
            <p:cNvGrpSpPr/>
            <p:nvPr/>
          </p:nvGrpSpPr>
          <p:grpSpPr>
            <a:xfrm>
              <a:off x="9080520" y="3663283"/>
              <a:ext cx="757548" cy="1218655"/>
              <a:chOff x="2970213" y="1028700"/>
              <a:chExt cx="311150" cy="682625"/>
            </a:xfrm>
            <a:solidFill>
              <a:schemeClr val="tx1"/>
            </a:solidFill>
          </p:grpSpPr>
          <p:sp>
            <p:nvSpPr>
              <p:cNvPr id="51" name="Freeform 48">
                <a:extLst>
                  <a:ext uri="{FF2B5EF4-FFF2-40B4-BE49-F238E27FC236}">
                    <a16:creationId xmlns:a16="http://schemas.microsoft.com/office/drawing/2014/main" id="{982FEF51-25BD-4213-AC2D-9B1237EF91CA}"/>
                  </a:ext>
                </a:extLst>
              </p:cNvPr>
              <p:cNvSpPr>
                <a:spLocks/>
              </p:cNvSpPr>
              <p:nvPr/>
            </p:nvSpPr>
            <p:spPr bwMode="auto">
              <a:xfrm>
                <a:off x="2970213" y="1190625"/>
                <a:ext cx="311150" cy="273050"/>
              </a:xfrm>
              <a:custGeom>
                <a:avLst/>
                <a:gdLst>
                  <a:gd name="T0" fmla="*/ 101 w 130"/>
                  <a:gd name="T1" fmla="*/ 34 h 115"/>
                  <a:gd name="T2" fmla="*/ 101 w 130"/>
                  <a:gd name="T3" fmla="*/ 89 h 115"/>
                  <a:gd name="T4" fmla="*/ 95 w 130"/>
                  <a:gd name="T5" fmla="*/ 90 h 115"/>
                  <a:gd name="T6" fmla="*/ 35 w 130"/>
                  <a:gd name="T7" fmla="*/ 90 h 115"/>
                  <a:gd name="T8" fmla="*/ 30 w 130"/>
                  <a:gd name="T9" fmla="*/ 85 h 115"/>
                  <a:gd name="T10" fmla="*/ 30 w 130"/>
                  <a:gd name="T11" fmla="*/ 39 h 115"/>
                  <a:gd name="T12" fmla="*/ 30 w 130"/>
                  <a:gd name="T13" fmla="*/ 34 h 115"/>
                  <a:gd name="T14" fmla="*/ 28 w 130"/>
                  <a:gd name="T15" fmla="*/ 34 h 115"/>
                  <a:gd name="T16" fmla="*/ 23 w 130"/>
                  <a:gd name="T17" fmla="*/ 55 h 115"/>
                  <a:gd name="T18" fmla="*/ 21 w 130"/>
                  <a:gd name="T19" fmla="*/ 101 h 115"/>
                  <a:gd name="T20" fmla="*/ 7 w 130"/>
                  <a:gd name="T21" fmla="*/ 112 h 115"/>
                  <a:gd name="T22" fmla="*/ 1 w 130"/>
                  <a:gd name="T23" fmla="*/ 103 h 115"/>
                  <a:gd name="T24" fmla="*/ 9 w 130"/>
                  <a:gd name="T25" fmla="*/ 30 h 115"/>
                  <a:gd name="T26" fmla="*/ 28 w 130"/>
                  <a:gd name="T27" fmla="*/ 4 h 115"/>
                  <a:gd name="T28" fmla="*/ 41 w 130"/>
                  <a:gd name="T29" fmla="*/ 1 h 115"/>
                  <a:gd name="T30" fmla="*/ 90 w 130"/>
                  <a:gd name="T31" fmla="*/ 1 h 115"/>
                  <a:gd name="T32" fmla="*/ 118 w 130"/>
                  <a:gd name="T33" fmla="*/ 20 h 115"/>
                  <a:gd name="T34" fmla="*/ 129 w 130"/>
                  <a:gd name="T35" fmla="*/ 67 h 115"/>
                  <a:gd name="T36" fmla="*/ 129 w 130"/>
                  <a:gd name="T37" fmla="*/ 102 h 115"/>
                  <a:gd name="T38" fmla="*/ 119 w 130"/>
                  <a:gd name="T39" fmla="*/ 113 h 115"/>
                  <a:gd name="T40" fmla="*/ 109 w 130"/>
                  <a:gd name="T41" fmla="*/ 102 h 115"/>
                  <a:gd name="T42" fmla="*/ 108 w 130"/>
                  <a:gd name="T43" fmla="*/ 58 h 115"/>
                  <a:gd name="T44" fmla="*/ 103 w 130"/>
                  <a:gd name="T45" fmla="*/ 38 h 115"/>
                  <a:gd name="T46" fmla="*/ 101 w 130"/>
                  <a:gd name="T47" fmla="*/ 34 h 115"/>
                  <a:gd name="T48" fmla="*/ 101 w 130"/>
                  <a:gd name="T49"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115">
                    <a:moveTo>
                      <a:pt x="101" y="34"/>
                    </a:moveTo>
                    <a:cubicBezTo>
                      <a:pt x="101" y="52"/>
                      <a:pt x="101" y="71"/>
                      <a:pt x="101" y="89"/>
                    </a:cubicBezTo>
                    <a:cubicBezTo>
                      <a:pt x="99" y="90"/>
                      <a:pt x="97" y="90"/>
                      <a:pt x="95" y="90"/>
                    </a:cubicBezTo>
                    <a:cubicBezTo>
                      <a:pt x="75" y="90"/>
                      <a:pt x="55" y="90"/>
                      <a:pt x="35" y="90"/>
                    </a:cubicBezTo>
                    <a:cubicBezTo>
                      <a:pt x="31" y="90"/>
                      <a:pt x="30" y="89"/>
                      <a:pt x="30" y="85"/>
                    </a:cubicBezTo>
                    <a:cubicBezTo>
                      <a:pt x="30" y="69"/>
                      <a:pt x="30" y="54"/>
                      <a:pt x="30" y="39"/>
                    </a:cubicBezTo>
                    <a:cubicBezTo>
                      <a:pt x="30" y="37"/>
                      <a:pt x="30" y="36"/>
                      <a:pt x="30" y="34"/>
                    </a:cubicBezTo>
                    <a:cubicBezTo>
                      <a:pt x="29" y="34"/>
                      <a:pt x="29" y="34"/>
                      <a:pt x="28" y="34"/>
                    </a:cubicBezTo>
                    <a:cubicBezTo>
                      <a:pt x="26" y="41"/>
                      <a:pt x="24" y="48"/>
                      <a:pt x="23" y="55"/>
                    </a:cubicBezTo>
                    <a:cubicBezTo>
                      <a:pt x="22" y="71"/>
                      <a:pt x="22" y="86"/>
                      <a:pt x="21" y="101"/>
                    </a:cubicBezTo>
                    <a:cubicBezTo>
                      <a:pt x="21" y="110"/>
                      <a:pt x="14" y="115"/>
                      <a:pt x="7" y="112"/>
                    </a:cubicBezTo>
                    <a:cubicBezTo>
                      <a:pt x="3" y="110"/>
                      <a:pt x="1" y="107"/>
                      <a:pt x="1" y="103"/>
                    </a:cubicBezTo>
                    <a:cubicBezTo>
                      <a:pt x="0" y="78"/>
                      <a:pt x="0" y="54"/>
                      <a:pt x="9" y="30"/>
                    </a:cubicBezTo>
                    <a:cubicBezTo>
                      <a:pt x="12" y="19"/>
                      <a:pt x="17" y="9"/>
                      <a:pt x="28" y="4"/>
                    </a:cubicBezTo>
                    <a:cubicBezTo>
                      <a:pt x="32" y="2"/>
                      <a:pt x="36" y="1"/>
                      <a:pt x="41" y="1"/>
                    </a:cubicBezTo>
                    <a:cubicBezTo>
                      <a:pt x="57" y="0"/>
                      <a:pt x="73" y="1"/>
                      <a:pt x="90" y="1"/>
                    </a:cubicBezTo>
                    <a:cubicBezTo>
                      <a:pt x="103" y="1"/>
                      <a:pt x="112" y="9"/>
                      <a:pt x="118" y="20"/>
                    </a:cubicBezTo>
                    <a:cubicBezTo>
                      <a:pt x="126" y="35"/>
                      <a:pt x="128" y="51"/>
                      <a:pt x="129" y="67"/>
                    </a:cubicBezTo>
                    <a:cubicBezTo>
                      <a:pt x="130" y="78"/>
                      <a:pt x="129" y="90"/>
                      <a:pt x="129" y="102"/>
                    </a:cubicBezTo>
                    <a:cubicBezTo>
                      <a:pt x="129" y="109"/>
                      <a:pt x="125" y="113"/>
                      <a:pt x="119" y="113"/>
                    </a:cubicBezTo>
                    <a:cubicBezTo>
                      <a:pt x="113" y="113"/>
                      <a:pt x="109" y="108"/>
                      <a:pt x="109" y="102"/>
                    </a:cubicBezTo>
                    <a:cubicBezTo>
                      <a:pt x="109" y="87"/>
                      <a:pt x="109" y="73"/>
                      <a:pt x="108" y="58"/>
                    </a:cubicBezTo>
                    <a:cubicBezTo>
                      <a:pt x="107" y="51"/>
                      <a:pt x="105" y="44"/>
                      <a:pt x="103" y="38"/>
                    </a:cubicBezTo>
                    <a:cubicBezTo>
                      <a:pt x="103" y="36"/>
                      <a:pt x="102" y="35"/>
                      <a:pt x="101" y="34"/>
                    </a:cubicBezTo>
                    <a:cubicBezTo>
                      <a:pt x="101" y="34"/>
                      <a:pt x="101" y="34"/>
                      <a:pt x="101" y="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2" name="Freeform 60">
                <a:extLst>
                  <a:ext uri="{FF2B5EF4-FFF2-40B4-BE49-F238E27FC236}">
                    <a16:creationId xmlns:a16="http://schemas.microsoft.com/office/drawing/2014/main" id="{5EB66A4E-3824-4500-BEF5-6A25B51C9E30}"/>
                  </a:ext>
                </a:extLst>
              </p:cNvPr>
              <p:cNvSpPr>
                <a:spLocks/>
              </p:cNvSpPr>
              <p:nvPr/>
            </p:nvSpPr>
            <p:spPr bwMode="auto">
              <a:xfrm>
                <a:off x="3041650" y="1416050"/>
                <a:ext cx="169863" cy="295275"/>
              </a:xfrm>
              <a:custGeom>
                <a:avLst/>
                <a:gdLst>
                  <a:gd name="T0" fmla="*/ 0 w 71"/>
                  <a:gd name="T1" fmla="*/ 0 h 124"/>
                  <a:gd name="T2" fmla="*/ 70 w 71"/>
                  <a:gd name="T3" fmla="*/ 0 h 124"/>
                  <a:gd name="T4" fmla="*/ 71 w 71"/>
                  <a:gd name="T5" fmla="*/ 3 h 124"/>
                  <a:gd name="T6" fmla="*/ 71 w 71"/>
                  <a:gd name="T7" fmla="*/ 106 h 124"/>
                  <a:gd name="T8" fmla="*/ 58 w 71"/>
                  <a:gd name="T9" fmla="*/ 122 h 124"/>
                  <a:gd name="T10" fmla="*/ 40 w 71"/>
                  <a:gd name="T11" fmla="*/ 113 h 124"/>
                  <a:gd name="T12" fmla="*/ 39 w 71"/>
                  <a:gd name="T13" fmla="*/ 105 h 124"/>
                  <a:gd name="T14" fmla="*/ 39 w 71"/>
                  <a:gd name="T15" fmla="*/ 35 h 124"/>
                  <a:gd name="T16" fmla="*/ 37 w 71"/>
                  <a:gd name="T17" fmla="*/ 31 h 124"/>
                  <a:gd name="T18" fmla="*/ 34 w 71"/>
                  <a:gd name="T19" fmla="*/ 31 h 124"/>
                  <a:gd name="T20" fmla="*/ 32 w 71"/>
                  <a:gd name="T21" fmla="*/ 34 h 124"/>
                  <a:gd name="T22" fmla="*/ 32 w 71"/>
                  <a:gd name="T23" fmla="*/ 56 h 124"/>
                  <a:gd name="T24" fmla="*/ 32 w 71"/>
                  <a:gd name="T25" fmla="*/ 107 h 124"/>
                  <a:gd name="T26" fmla="*/ 20 w 71"/>
                  <a:gd name="T27" fmla="*/ 122 h 124"/>
                  <a:gd name="T28" fmla="*/ 3 w 71"/>
                  <a:gd name="T29" fmla="*/ 115 h 124"/>
                  <a:gd name="T30" fmla="*/ 0 w 71"/>
                  <a:gd name="T31" fmla="*/ 106 h 124"/>
                  <a:gd name="T32" fmla="*/ 0 w 71"/>
                  <a:gd name="T33" fmla="*/ 3 h 124"/>
                  <a:gd name="T34" fmla="*/ 0 w 71"/>
                  <a:gd name="T3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24">
                    <a:moveTo>
                      <a:pt x="0" y="0"/>
                    </a:moveTo>
                    <a:cubicBezTo>
                      <a:pt x="24" y="0"/>
                      <a:pt x="47" y="0"/>
                      <a:pt x="70" y="0"/>
                    </a:cubicBezTo>
                    <a:cubicBezTo>
                      <a:pt x="70" y="1"/>
                      <a:pt x="71" y="2"/>
                      <a:pt x="71" y="3"/>
                    </a:cubicBezTo>
                    <a:cubicBezTo>
                      <a:pt x="71" y="38"/>
                      <a:pt x="71" y="72"/>
                      <a:pt x="71" y="106"/>
                    </a:cubicBezTo>
                    <a:cubicBezTo>
                      <a:pt x="71" y="114"/>
                      <a:pt x="65" y="120"/>
                      <a:pt x="58" y="122"/>
                    </a:cubicBezTo>
                    <a:cubicBezTo>
                      <a:pt x="51" y="124"/>
                      <a:pt x="43" y="120"/>
                      <a:pt x="40" y="113"/>
                    </a:cubicBezTo>
                    <a:cubicBezTo>
                      <a:pt x="39" y="111"/>
                      <a:pt x="39" y="108"/>
                      <a:pt x="39" y="105"/>
                    </a:cubicBezTo>
                    <a:cubicBezTo>
                      <a:pt x="39" y="82"/>
                      <a:pt x="39" y="58"/>
                      <a:pt x="39" y="35"/>
                    </a:cubicBezTo>
                    <a:cubicBezTo>
                      <a:pt x="39" y="34"/>
                      <a:pt x="38" y="32"/>
                      <a:pt x="37" y="31"/>
                    </a:cubicBezTo>
                    <a:cubicBezTo>
                      <a:pt x="37" y="30"/>
                      <a:pt x="35" y="30"/>
                      <a:pt x="34" y="31"/>
                    </a:cubicBezTo>
                    <a:cubicBezTo>
                      <a:pt x="33" y="31"/>
                      <a:pt x="32" y="33"/>
                      <a:pt x="32" y="34"/>
                    </a:cubicBezTo>
                    <a:cubicBezTo>
                      <a:pt x="32" y="41"/>
                      <a:pt x="32" y="49"/>
                      <a:pt x="32" y="56"/>
                    </a:cubicBezTo>
                    <a:cubicBezTo>
                      <a:pt x="32" y="73"/>
                      <a:pt x="32" y="90"/>
                      <a:pt x="32" y="107"/>
                    </a:cubicBezTo>
                    <a:cubicBezTo>
                      <a:pt x="32" y="114"/>
                      <a:pt x="27" y="120"/>
                      <a:pt x="20" y="122"/>
                    </a:cubicBezTo>
                    <a:cubicBezTo>
                      <a:pt x="14" y="124"/>
                      <a:pt x="7" y="121"/>
                      <a:pt x="3" y="115"/>
                    </a:cubicBezTo>
                    <a:cubicBezTo>
                      <a:pt x="1" y="113"/>
                      <a:pt x="0" y="109"/>
                      <a:pt x="0" y="106"/>
                    </a:cubicBezTo>
                    <a:cubicBezTo>
                      <a:pt x="0" y="72"/>
                      <a:pt x="0" y="37"/>
                      <a:pt x="0" y="3"/>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Freeform 110">
                <a:extLst>
                  <a:ext uri="{FF2B5EF4-FFF2-40B4-BE49-F238E27FC236}">
                    <a16:creationId xmlns:a16="http://schemas.microsoft.com/office/drawing/2014/main" id="{5FA0AF20-6C18-45C2-B324-D3DECD506AD0}"/>
                  </a:ext>
                </a:extLst>
              </p:cNvPr>
              <p:cNvSpPr>
                <a:spLocks/>
              </p:cNvSpPr>
              <p:nvPr/>
            </p:nvSpPr>
            <p:spPr bwMode="auto">
              <a:xfrm>
                <a:off x="3051175" y="1028700"/>
                <a:ext cx="150813" cy="149225"/>
              </a:xfrm>
              <a:custGeom>
                <a:avLst/>
                <a:gdLst>
                  <a:gd name="T0" fmla="*/ 31 w 63"/>
                  <a:gd name="T1" fmla="*/ 63 h 63"/>
                  <a:gd name="T2" fmla="*/ 0 w 63"/>
                  <a:gd name="T3" fmla="*/ 32 h 63"/>
                  <a:gd name="T4" fmla="*/ 31 w 63"/>
                  <a:gd name="T5" fmla="*/ 0 h 63"/>
                  <a:gd name="T6" fmla="*/ 63 w 63"/>
                  <a:gd name="T7" fmla="*/ 32 h 63"/>
                  <a:gd name="T8" fmla="*/ 31 w 63"/>
                  <a:gd name="T9" fmla="*/ 63 h 63"/>
                </a:gdLst>
                <a:ahLst/>
                <a:cxnLst>
                  <a:cxn ang="0">
                    <a:pos x="T0" y="T1"/>
                  </a:cxn>
                  <a:cxn ang="0">
                    <a:pos x="T2" y="T3"/>
                  </a:cxn>
                  <a:cxn ang="0">
                    <a:pos x="T4" y="T5"/>
                  </a:cxn>
                  <a:cxn ang="0">
                    <a:pos x="T6" y="T7"/>
                  </a:cxn>
                  <a:cxn ang="0">
                    <a:pos x="T8" y="T9"/>
                  </a:cxn>
                </a:cxnLst>
                <a:rect l="0" t="0" r="r" b="b"/>
                <a:pathLst>
                  <a:path w="63" h="63">
                    <a:moveTo>
                      <a:pt x="31" y="63"/>
                    </a:moveTo>
                    <a:cubicBezTo>
                      <a:pt x="13" y="63"/>
                      <a:pt x="0" y="49"/>
                      <a:pt x="0" y="32"/>
                    </a:cubicBezTo>
                    <a:cubicBezTo>
                      <a:pt x="0" y="14"/>
                      <a:pt x="14" y="0"/>
                      <a:pt x="31" y="0"/>
                    </a:cubicBezTo>
                    <a:cubicBezTo>
                      <a:pt x="49" y="0"/>
                      <a:pt x="63" y="14"/>
                      <a:pt x="63" y="32"/>
                    </a:cubicBezTo>
                    <a:cubicBezTo>
                      <a:pt x="63" y="49"/>
                      <a:pt x="49" y="63"/>
                      <a:pt x="31" y="6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6" name="Group 25">
              <a:extLst>
                <a:ext uri="{FF2B5EF4-FFF2-40B4-BE49-F238E27FC236}">
                  <a16:creationId xmlns:a16="http://schemas.microsoft.com/office/drawing/2014/main" id="{910BC44F-ABB3-4DBC-853D-4421DFBFF71D}"/>
                </a:ext>
              </a:extLst>
            </p:cNvPr>
            <p:cNvGrpSpPr/>
            <p:nvPr/>
          </p:nvGrpSpPr>
          <p:grpSpPr>
            <a:xfrm>
              <a:off x="6726034" y="3653025"/>
              <a:ext cx="968367" cy="1228913"/>
              <a:chOff x="5234578" y="2207150"/>
              <a:chExt cx="426108" cy="737468"/>
            </a:xfrm>
            <a:solidFill>
              <a:schemeClr val="tx1"/>
            </a:solidFill>
          </p:grpSpPr>
          <p:sp>
            <p:nvSpPr>
              <p:cNvPr id="41" name="Freeform 26">
                <a:extLst>
                  <a:ext uri="{FF2B5EF4-FFF2-40B4-BE49-F238E27FC236}">
                    <a16:creationId xmlns:a16="http://schemas.microsoft.com/office/drawing/2014/main" id="{AB74A1CA-347A-45D0-B44E-EBD0840E7514}"/>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 name="Freeform 27">
                <a:extLst>
                  <a:ext uri="{FF2B5EF4-FFF2-40B4-BE49-F238E27FC236}">
                    <a16:creationId xmlns:a16="http://schemas.microsoft.com/office/drawing/2014/main" id="{0478505E-0BAA-41B1-A74D-0BF8EEB5A938}"/>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 name="Freeform 28">
                <a:extLst>
                  <a:ext uri="{FF2B5EF4-FFF2-40B4-BE49-F238E27FC236}">
                    <a16:creationId xmlns:a16="http://schemas.microsoft.com/office/drawing/2014/main" id="{7B53EEAF-BABF-4637-B0C3-DE0BE55E8A4B}"/>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 name="Oval 29">
                <a:extLst>
                  <a:ext uri="{FF2B5EF4-FFF2-40B4-BE49-F238E27FC236}">
                    <a16:creationId xmlns:a16="http://schemas.microsoft.com/office/drawing/2014/main" id="{D730AB97-43ED-4D09-8D96-B2A7122BF7FF}"/>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cxnSp>
          <p:nvCxnSpPr>
            <p:cNvPr id="24" name="Straight Arrow Connector 23">
              <a:extLst>
                <a:ext uri="{FF2B5EF4-FFF2-40B4-BE49-F238E27FC236}">
                  <a16:creationId xmlns:a16="http://schemas.microsoft.com/office/drawing/2014/main" id="{E7F698A8-69EF-45BE-8D7E-B7BB8D4FD00D}"/>
                </a:ext>
              </a:extLst>
            </p:cNvPr>
            <p:cNvCxnSpPr/>
            <p:nvPr/>
          </p:nvCxnSpPr>
          <p:spPr>
            <a:xfrm>
              <a:off x="7989124" y="4259304"/>
              <a:ext cx="7966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474">
            <a:extLst>
              <a:ext uri="{FF2B5EF4-FFF2-40B4-BE49-F238E27FC236}">
                <a16:creationId xmlns:a16="http://schemas.microsoft.com/office/drawing/2014/main" id="{35091DA0-410B-49DC-AFBA-2A2E8297C399}"/>
              </a:ext>
            </a:extLst>
          </p:cNvPr>
          <p:cNvGrpSpPr>
            <a:grpSpLocks noChangeAspect="1"/>
          </p:cNvGrpSpPr>
          <p:nvPr/>
        </p:nvGrpSpPr>
        <p:grpSpPr bwMode="auto">
          <a:xfrm rot="1040362">
            <a:off x="7740065" y="4625957"/>
            <a:ext cx="641481" cy="624441"/>
            <a:chOff x="2559" y="1314"/>
            <a:chExt cx="640" cy="623"/>
          </a:xfrm>
        </p:grpSpPr>
        <p:sp>
          <p:nvSpPr>
            <p:cNvPr id="56" name="Freeform 475">
              <a:extLst>
                <a:ext uri="{FF2B5EF4-FFF2-40B4-BE49-F238E27FC236}">
                  <a16:creationId xmlns:a16="http://schemas.microsoft.com/office/drawing/2014/main" id="{3E47D9C5-65E3-4E85-8844-8CF15909D8EE}"/>
                </a:ext>
              </a:extLst>
            </p:cNvPr>
            <p:cNvSpPr>
              <a:spLocks noEditPoints="1"/>
            </p:cNvSpPr>
            <p:nvPr/>
          </p:nvSpPr>
          <p:spPr bwMode="auto">
            <a:xfrm>
              <a:off x="2917" y="1314"/>
              <a:ext cx="282" cy="623"/>
            </a:xfrm>
            <a:custGeom>
              <a:avLst/>
              <a:gdLst>
                <a:gd name="T0" fmla="*/ 187 w 187"/>
                <a:gd name="T1" fmla="*/ 140 h 412"/>
                <a:gd name="T2" fmla="*/ 187 w 187"/>
                <a:gd name="T3" fmla="*/ 308 h 412"/>
                <a:gd name="T4" fmla="*/ 80 w 187"/>
                <a:gd name="T5" fmla="*/ 403 h 412"/>
                <a:gd name="T6" fmla="*/ 2 w 187"/>
                <a:gd name="T7" fmla="*/ 318 h 412"/>
                <a:gd name="T8" fmla="*/ 2 w 187"/>
                <a:gd name="T9" fmla="*/ 87 h 412"/>
                <a:gd name="T10" fmla="*/ 91 w 187"/>
                <a:gd name="T11" fmla="*/ 1 h 412"/>
                <a:gd name="T12" fmla="*/ 186 w 187"/>
                <a:gd name="T13" fmla="*/ 83 h 412"/>
                <a:gd name="T14" fmla="*/ 186 w 187"/>
                <a:gd name="T15" fmla="*/ 140 h 412"/>
                <a:gd name="T16" fmla="*/ 187 w 187"/>
                <a:gd name="T17" fmla="*/ 140 h 412"/>
                <a:gd name="T18" fmla="*/ 12 w 187"/>
                <a:gd name="T19" fmla="*/ 202 h 412"/>
                <a:gd name="T20" fmla="*/ 13 w 187"/>
                <a:gd name="T21" fmla="*/ 312 h 412"/>
                <a:gd name="T22" fmla="*/ 45 w 187"/>
                <a:gd name="T23" fmla="*/ 378 h 412"/>
                <a:gd name="T24" fmla="*/ 128 w 187"/>
                <a:gd name="T25" fmla="*/ 387 h 412"/>
                <a:gd name="T26" fmla="*/ 177 w 187"/>
                <a:gd name="T27" fmla="*/ 316 h 412"/>
                <a:gd name="T28" fmla="*/ 177 w 187"/>
                <a:gd name="T29" fmla="*/ 213 h 412"/>
                <a:gd name="T30" fmla="*/ 170 w 187"/>
                <a:gd name="T31" fmla="*/ 203 h 412"/>
                <a:gd name="T32" fmla="*/ 12 w 187"/>
                <a:gd name="T33" fmla="*/ 202 h 412"/>
                <a:gd name="T34" fmla="*/ 91 w 187"/>
                <a:gd name="T35" fmla="*/ 36 h 412"/>
                <a:gd name="T36" fmla="*/ 135 w 187"/>
                <a:gd name="T37" fmla="*/ 113 h 412"/>
                <a:gd name="T38" fmla="*/ 135 w 187"/>
                <a:gd name="T39" fmla="*/ 159 h 412"/>
                <a:gd name="T40" fmla="*/ 151 w 187"/>
                <a:gd name="T41" fmla="*/ 171 h 412"/>
                <a:gd name="T42" fmla="*/ 169 w 187"/>
                <a:gd name="T43" fmla="*/ 160 h 412"/>
                <a:gd name="T44" fmla="*/ 168 w 187"/>
                <a:gd name="T45" fmla="*/ 108 h 412"/>
                <a:gd name="T46" fmla="*/ 91 w 187"/>
                <a:gd name="T47" fmla="*/ 3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7" h="412">
                  <a:moveTo>
                    <a:pt x="187" y="140"/>
                  </a:moveTo>
                  <a:cubicBezTo>
                    <a:pt x="187" y="196"/>
                    <a:pt x="187" y="252"/>
                    <a:pt x="187" y="308"/>
                  </a:cubicBezTo>
                  <a:cubicBezTo>
                    <a:pt x="187" y="369"/>
                    <a:pt x="139" y="412"/>
                    <a:pt x="80" y="403"/>
                  </a:cubicBezTo>
                  <a:cubicBezTo>
                    <a:pt x="36" y="396"/>
                    <a:pt x="4" y="362"/>
                    <a:pt x="2" y="318"/>
                  </a:cubicBezTo>
                  <a:cubicBezTo>
                    <a:pt x="0" y="241"/>
                    <a:pt x="1" y="164"/>
                    <a:pt x="2" y="87"/>
                  </a:cubicBezTo>
                  <a:cubicBezTo>
                    <a:pt x="3" y="42"/>
                    <a:pt x="46" y="2"/>
                    <a:pt x="91" y="1"/>
                  </a:cubicBezTo>
                  <a:cubicBezTo>
                    <a:pt x="140" y="0"/>
                    <a:pt x="183" y="37"/>
                    <a:pt x="186" y="83"/>
                  </a:cubicBezTo>
                  <a:cubicBezTo>
                    <a:pt x="187" y="102"/>
                    <a:pt x="186" y="121"/>
                    <a:pt x="186" y="140"/>
                  </a:cubicBezTo>
                  <a:cubicBezTo>
                    <a:pt x="186" y="140"/>
                    <a:pt x="187" y="140"/>
                    <a:pt x="187" y="140"/>
                  </a:cubicBezTo>
                  <a:close/>
                  <a:moveTo>
                    <a:pt x="12" y="202"/>
                  </a:moveTo>
                  <a:cubicBezTo>
                    <a:pt x="12" y="240"/>
                    <a:pt x="12" y="276"/>
                    <a:pt x="13" y="312"/>
                  </a:cubicBezTo>
                  <a:cubicBezTo>
                    <a:pt x="13" y="339"/>
                    <a:pt x="23" y="361"/>
                    <a:pt x="45" y="378"/>
                  </a:cubicBezTo>
                  <a:cubicBezTo>
                    <a:pt x="71" y="397"/>
                    <a:pt x="99" y="400"/>
                    <a:pt x="128" y="387"/>
                  </a:cubicBezTo>
                  <a:cubicBezTo>
                    <a:pt x="158" y="373"/>
                    <a:pt x="175" y="348"/>
                    <a:pt x="177" y="316"/>
                  </a:cubicBezTo>
                  <a:cubicBezTo>
                    <a:pt x="180" y="282"/>
                    <a:pt x="178" y="247"/>
                    <a:pt x="177" y="213"/>
                  </a:cubicBezTo>
                  <a:cubicBezTo>
                    <a:pt x="177" y="209"/>
                    <a:pt x="172" y="203"/>
                    <a:pt x="170" y="203"/>
                  </a:cubicBezTo>
                  <a:cubicBezTo>
                    <a:pt x="118" y="202"/>
                    <a:pt x="66" y="202"/>
                    <a:pt x="12" y="202"/>
                  </a:cubicBezTo>
                  <a:close/>
                  <a:moveTo>
                    <a:pt x="91" y="36"/>
                  </a:moveTo>
                  <a:cubicBezTo>
                    <a:pt x="124" y="53"/>
                    <a:pt x="136" y="80"/>
                    <a:pt x="135" y="113"/>
                  </a:cubicBezTo>
                  <a:cubicBezTo>
                    <a:pt x="135" y="128"/>
                    <a:pt x="135" y="144"/>
                    <a:pt x="135" y="159"/>
                  </a:cubicBezTo>
                  <a:cubicBezTo>
                    <a:pt x="134" y="172"/>
                    <a:pt x="142" y="171"/>
                    <a:pt x="151" y="171"/>
                  </a:cubicBezTo>
                  <a:cubicBezTo>
                    <a:pt x="158" y="170"/>
                    <a:pt x="169" y="175"/>
                    <a:pt x="169" y="160"/>
                  </a:cubicBezTo>
                  <a:cubicBezTo>
                    <a:pt x="168" y="142"/>
                    <a:pt x="169" y="125"/>
                    <a:pt x="168" y="108"/>
                  </a:cubicBezTo>
                  <a:cubicBezTo>
                    <a:pt x="166" y="66"/>
                    <a:pt x="134" y="35"/>
                    <a:pt x="91" y="3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476">
              <a:extLst>
                <a:ext uri="{FF2B5EF4-FFF2-40B4-BE49-F238E27FC236}">
                  <a16:creationId xmlns:a16="http://schemas.microsoft.com/office/drawing/2014/main" id="{B8BDE353-A149-4EEE-83DD-DC5064119ED7}"/>
                </a:ext>
              </a:extLst>
            </p:cNvPr>
            <p:cNvSpPr>
              <a:spLocks noEditPoints="1"/>
            </p:cNvSpPr>
            <p:nvPr/>
          </p:nvSpPr>
          <p:spPr bwMode="auto">
            <a:xfrm>
              <a:off x="2559" y="1659"/>
              <a:ext cx="267" cy="266"/>
            </a:xfrm>
            <a:custGeom>
              <a:avLst/>
              <a:gdLst>
                <a:gd name="T0" fmla="*/ 89 w 177"/>
                <a:gd name="T1" fmla="*/ 176 h 176"/>
                <a:gd name="T2" fmla="*/ 0 w 177"/>
                <a:gd name="T3" fmla="*/ 88 h 176"/>
                <a:gd name="T4" fmla="*/ 89 w 177"/>
                <a:gd name="T5" fmla="*/ 0 h 176"/>
                <a:gd name="T6" fmla="*/ 177 w 177"/>
                <a:gd name="T7" fmla="*/ 88 h 176"/>
                <a:gd name="T8" fmla="*/ 89 w 177"/>
                <a:gd name="T9" fmla="*/ 176 h 176"/>
                <a:gd name="T10" fmla="*/ 120 w 177"/>
                <a:gd name="T11" fmla="*/ 35 h 176"/>
                <a:gd name="T12" fmla="*/ 100 w 177"/>
                <a:gd name="T13" fmla="*/ 56 h 176"/>
                <a:gd name="T14" fmla="*/ 120 w 177"/>
                <a:gd name="T15" fmla="*/ 77 h 176"/>
                <a:gd name="T16" fmla="*/ 142 w 177"/>
                <a:gd name="T17" fmla="*/ 55 h 176"/>
                <a:gd name="T18" fmla="*/ 120 w 177"/>
                <a:gd name="T19" fmla="*/ 3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6">
                  <a:moveTo>
                    <a:pt x="89" y="176"/>
                  </a:moveTo>
                  <a:cubicBezTo>
                    <a:pt x="40" y="176"/>
                    <a:pt x="1" y="137"/>
                    <a:pt x="0" y="88"/>
                  </a:cubicBezTo>
                  <a:cubicBezTo>
                    <a:pt x="0" y="40"/>
                    <a:pt x="40" y="0"/>
                    <a:pt x="89" y="0"/>
                  </a:cubicBezTo>
                  <a:cubicBezTo>
                    <a:pt x="138" y="0"/>
                    <a:pt x="176" y="39"/>
                    <a:pt x="177" y="88"/>
                  </a:cubicBezTo>
                  <a:cubicBezTo>
                    <a:pt x="177" y="137"/>
                    <a:pt x="137" y="176"/>
                    <a:pt x="89" y="176"/>
                  </a:cubicBezTo>
                  <a:close/>
                  <a:moveTo>
                    <a:pt x="120" y="35"/>
                  </a:moveTo>
                  <a:cubicBezTo>
                    <a:pt x="109" y="35"/>
                    <a:pt x="100" y="44"/>
                    <a:pt x="100" y="56"/>
                  </a:cubicBezTo>
                  <a:cubicBezTo>
                    <a:pt x="100" y="67"/>
                    <a:pt x="109" y="77"/>
                    <a:pt x="120" y="77"/>
                  </a:cubicBezTo>
                  <a:cubicBezTo>
                    <a:pt x="132" y="78"/>
                    <a:pt x="142" y="67"/>
                    <a:pt x="142" y="55"/>
                  </a:cubicBezTo>
                  <a:cubicBezTo>
                    <a:pt x="141" y="44"/>
                    <a:pt x="132" y="34"/>
                    <a:pt x="120" y="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477">
              <a:extLst>
                <a:ext uri="{FF2B5EF4-FFF2-40B4-BE49-F238E27FC236}">
                  <a16:creationId xmlns:a16="http://schemas.microsoft.com/office/drawing/2014/main" id="{51634EBF-F61A-429A-B049-AC2CA381213A}"/>
                </a:ext>
              </a:extLst>
            </p:cNvPr>
            <p:cNvSpPr>
              <a:spLocks noEditPoints="1"/>
            </p:cNvSpPr>
            <p:nvPr/>
          </p:nvSpPr>
          <p:spPr bwMode="auto">
            <a:xfrm>
              <a:off x="2559" y="1316"/>
              <a:ext cx="268" cy="266"/>
            </a:xfrm>
            <a:custGeom>
              <a:avLst/>
              <a:gdLst>
                <a:gd name="T0" fmla="*/ 88 w 178"/>
                <a:gd name="T1" fmla="*/ 176 h 176"/>
                <a:gd name="T2" fmla="*/ 0 w 178"/>
                <a:gd name="T3" fmla="*/ 88 h 176"/>
                <a:gd name="T4" fmla="*/ 90 w 178"/>
                <a:gd name="T5" fmla="*/ 0 h 176"/>
                <a:gd name="T6" fmla="*/ 177 w 178"/>
                <a:gd name="T7" fmla="*/ 89 h 176"/>
                <a:gd name="T8" fmla="*/ 88 w 178"/>
                <a:gd name="T9" fmla="*/ 176 h 176"/>
                <a:gd name="T10" fmla="*/ 83 w 178"/>
                <a:gd name="T11" fmla="*/ 165 h 176"/>
                <a:gd name="T12" fmla="*/ 83 w 178"/>
                <a:gd name="T13" fmla="*/ 12 h 176"/>
                <a:gd name="T14" fmla="*/ 11 w 178"/>
                <a:gd name="T15" fmla="*/ 85 h 176"/>
                <a:gd name="T16" fmla="*/ 83 w 178"/>
                <a:gd name="T17" fmla="*/ 165 h 176"/>
                <a:gd name="T18" fmla="*/ 94 w 178"/>
                <a:gd name="T19" fmla="*/ 165 h 176"/>
                <a:gd name="T20" fmla="*/ 167 w 178"/>
                <a:gd name="T21" fmla="*/ 85 h 176"/>
                <a:gd name="T22" fmla="*/ 94 w 178"/>
                <a:gd name="T23" fmla="*/ 12 h 176"/>
                <a:gd name="T24" fmla="*/ 94 w 178"/>
                <a:gd name="T25" fmla="*/ 16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176">
                  <a:moveTo>
                    <a:pt x="88" y="176"/>
                  </a:moveTo>
                  <a:cubicBezTo>
                    <a:pt x="39" y="176"/>
                    <a:pt x="0" y="137"/>
                    <a:pt x="0" y="88"/>
                  </a:cubicBezTo>
                  <a:cubicBezTo>
                    <a:pt x="0" y="40"/>
                    <a:pt x="41" y="0"/>
                    <a:pt x="90" y="0"/>
                  </a:cubicBezTo>
                  <a:cubicBezTo>
                    <a:pt x="138" y="1"/>
                    <a:pt x="178" y="41"/>
                    <a:pt x="177" y="89"/>
                  </a:cubicBezTo>
                  <a:cubicBezTo>
                    <a:pt x="176" y="138"/>
                    <a:pt x="137" y="176"/>
                    <a:pt x="88" y="176"/>
                  </a:cubicBezTo>
                  <a:close/>
                  <a:moveTo>
                    <a:pt x="83" y="165"/>
                  </a:moveTo>
                  <a:cubicBezTo>
                    <a:pt x="83" y="113"/>
                    <a:pt x="83" y="63"/>
                    <a:pt x="83" y="12"/>
                  </a:cubicBezTo>
                  <a:cubicBezTo>
                    <a:pt x="46" y="12"/>
                    <a:pt x="12" y="46"/>
                    <a:pt x="11" y="85"/>
                  </a:cubicBezTo>
                  <a:cubicBezTo>
                    <a:pt x="9" y="128"/>
                    <a:pt x="41" y="163"/>
                    <a:pt x="83" y="165"/>
                  </a:cubicBezTo>
                  <a:close/>
                  <a:moveTo>
                    <a:pt x="94" y="165"/>
                  </a:moveTo>
                  <a:cubicBezTo>
                    <a:pt x="136" y="163"/>
                    <a:pt x="168" y="127"/>
                    <a:pt x="167" y="85"/>
                  </a:cubicBezTo>
                  <a:cubicBezTo>
                    <a:pt x="165" y="46"/>
                    <a:pt x="131" y="11"/>
                    <a:pt x="94" y="12"/>
                  </a:cubicBezTo>
                  <a:cubicBezTo>
                    <a:pt x="94" y="63"/>
                    <a:pt x="94" y="113"/>
                    <a:pt x="94" y="1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Freeform 478">
              <a:extLst>
                <a:ext uri="{FF2B5EF4-FFF2-40B4-BE49-F238E27FC236}">
                  <a16:creationId xmlns:a16="http://schemas.microsoft.com/office/drawing/2014/main" id="{D9789CFA-8D3D-4DA2-B3CB-CD38F4D8408E}"/>
                </a:ext>
              </a:extLst>
            </p:cNvPr>
            <p:cNvSpPr>
              <a:spLocks/>
            </p:cNvSpPr>
            <p:nvPr/>
          </p:nvSpPr>
          <p:spPr bwMode="auto">
            <a:xfrm>
              <a:off x="2935" y="1619"/>
              <a:ext cx="253" cy="299"/>
            </a:xfrm>
            <a:custGeom>
              <a:avLst/>
              <a:gdLst>
                <a:gd name="T0" fmla="*/ 0 w 168"/>
                <a:gd name="T1" fmla="*/ 0 h 198"/>
                <a:gd name="T2" fmla="*/ 158 w 168"/>
                <a:gd name="T3" fmla="*/ 1 h 198"/>
                <a:gd name="T4" fmla="*/ 165 w 168"/>
                <a:gd name="T5" fmla="*/ 11 h 198"/>
                <a:gd name="T6" fmla="*/ 165 w 168"/>
                <a:gd name="T7" fmla="*/ 114 h 198"/>
                <a:gd name="T8" fmla="*/ 116 w 168"/>
                <a:gd name="T9" fmla="*/ 185 h 198"/>
                <a:gd name="T10" fmla="*/ 33 w 168"/>
                <a:gd name="T11" fmla="*/ 176 h 198"/>
                <a:gd name="T12" fmla="*/ 1 w 168"/>
                <a:gd name="T13" fmla="*/ 110 h 198"/>
                <a:gd name="T14" fmla="*/ 0 w 168"/>
                <a:gd name="T15" fmla="*/ 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98">
                  <a:moveTo>
                    <a:pt x="0" y="0"/>
                  </a:moveTo>
                  <a:cubicBezTo>
                    <a:pt x="54" y="0"/>
                    <a:pt x="106" y="0"/>
                    <a:pt x="158" y="1"/>
                  </a:cubicBezTo>
                  <a:cubicBezTo>
                    <a:pt x="160" y="1"/>
                    <a:pt x="165" y="7"/>
                    <a:pt x="165" y="11"/>
                  </a:cubicBezTo>
                  <a:cubicBezTo>
                    <a:pt x="166" y="45"/>
                    <a:pt x="168" y="80"/>
                    <a:pt x="165" y="114"/>
                  </a:cubicBezTo>
                  <a:cubicBezTo>
                    <a:pt x="163" y="146"/>
                    <a:pt x="146" y="171"/>
                    <a:pt x="116" y="185"/>
                  </a:cubicBezTo>
                  <a:cubicBezTo>
                    <a:pt x="87" y="198"/>
                    <a:pt x="59" y="195"/>
                    <a:pt x="33" y="176"/>
                  </a:cubicBezTo>
                  <a:cubicBezTo>
                    <a:pt x="11" y="159"/>
                    <a:pt x="1" y="137"/>
                    <a:pt x="1" y="110"/>
                  </a:cubicBezTo>
                  <a:cubicBezTo>
                    <a:pt x="0" y="74"/>
                    <a:pt x="0" y="3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Freeform 479">
              <a:extLst>
                <a:ext uri="{FF2B5EF4-FFF2-40B4-BE49-F238E27FC236}">
                  <a16:creationId xmlns:a16="http://schemas.microsoft.com/office/drawing/2014/main" id="{74D7DFC3-E8B5-4883-9D3A-CE890084EFD9}"/>
                </a:ext>
              </a:extLst>
            </p:cNvPr>
            <p:cNvSpPr>
              <a:spLocks/>
            </p:cNvSpPr>
            <p:nvPr/>
          </p:nvSpPr>
          <p:spPr bwMode="auto">
            <a:xfrm>
              <a:off x="3054" y="1367"/>
              <a:ext cx="118" cy="212"/>
            </a:xfrm>
            <a:custGeom>
              <a:avLst/>
              <a:gdLst>
                <a:gd name="T0" fmla="*/ 0 w 78"/>
                <a:gd name="T1" fmla="*/ 1 h 140"/>
                <a:gd name="T2" fmla="*/ 77 w 78"/>
                <a:gd name="T3" fmla="*/ 73 h 140"/>
                <a:gd name="T4" fmla="*/ 78 w 78"/>
                <a:gd name="T5" fmla="*/ 125 h 140"/>
                <a:gd name="T6" fmla="*/ 60 w 78"/>
                <a:gd name="T7" fmla="*/ 136 h 140"/>
                <a:gd name="T8" fmla="*/ 44 w 78"/>
                <a:gd name="T9" fmla="*/ 124 h 140"/>
                <a:gd name="T10" fmla="*/ 44 w 78"/>
                <a:gd name="T11" fmla="*/ 78 h 140"/>
                <a:gd name="T12" fmla="*/ 0 w 78"/>
                <a:gd name="T13" fmla="*/ 1 h 140"/>
              </a:gdLst>
              <a:ahLst/>
              <a:cxnLst>
                <a:cxn ang="0">
                  <a:pos x="T0" y="T1"/>
                </a:cxn>
                <a:cxn ang="0">
                  <a:pos x="T2" y="T3"/>
                </a:cxn>
                <a:cxn ang="0">
                  <a:pos x="T4" y="T5"/>
                </a:cxn>
                <a:cxn ang="0">
                  <a:pos x="T6" y="T7"/>
                </a:cxn>
                <a:cxn ang="0">
                  <a:pos x="T8" y="T9"/>
                </a:cxn>
                <a:cxn ang="0">
                  <a:pos x="T10" y="T11"/>
                </a:cxn>
                <a:cxn ang="0">
                  <a:pos x="T12" y="T13"/>
                </a:cxn>
              </a:cxnLst>
              <a:rect l="0" t="0" r="r" b="b"/>
              <a:pathLst>
                <a:path w="78" h="140">
                  <a:moveTo>
                    <a:pt x="0" y="1"/>
                  </a:moveTo>
                  <a:cubicBezTo>
                    <a:pt x="43" y="0"/>
                    <a:pt x="75" y="31"/>
                    <a:pt x="77" y="73"/>
                  </a:cubicBezTo>
                  <a:cubicBezTo>
                    <a:pt x="78" y="90"/>
                    <a:pt x="77" y="107"/>
                    <a:pt x="78" y="125"/>
                  </a:cubicBezTo>
                  <a:cubicBezTo>
                    <a:pt x="78" y="140"/>
                    <a:pt x="67" y="135"/>
                    <a:pt x="60" y="136"/>
                  </a:cubicBezTo>
                  <a:cubicBezTo>
                    <a:pt x="51" y="136"/>
                    <a:pt x="43" y="137"/>
                    <a:pt x="44" y="124"/>
                  </a:cubicBezTo>
                  <a:cubicBezTo>
                    <a:pt x="44" y="109"/>
                    <a:pt x="44" y="93"/>
                    <a:pt x="44" y="78"/>
                  </a:cubicBezTo>
                  <a:cubicBezTo>
                    <a:pt x="45" y="45"/>
                    <a:pt x="33" y="18"/>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480">
              <a:extLst>
                <a:ext uri="{FF2B5EF4-FFF2-40B4-BE49-F238E27FC236}">
                  <a16:creationId xmlns:a16="http://schemas.microsoft.com/office/drawing/2014/main" id="{A583C91E-4F35-4DE7-ACB5-F5218CBBD527}"/>
                </a:ext>
              </a:extLst>
            </p:cNvPr>
            <p:cNvSpPr>
              <a:spLocks/>
            </p:cNvSpPr>
            <p:nvPr/>
          </p:nvSpPr>
          <p:spPr bwMode="auto">
            <a:xfrm>
              <a:off x="2710" y="1710"/>
              <a:ext cx="63" cy="66"/>
            </a:xfrm>
            <a:custGeom>
              <a:avLst/>
              <a:gdLst>
                <a:gd name="T0" fmla="*/ 20 w 42"/>
                <a:gd name="T1" fmla="*/ 1 h 44"/>
                <a:gd name="T2" fmla="*/ 42 w 42"/>
                <a:gd name="T3" fmla="*/ 21 h 44"/>
                <a:gd name="T4" fmla="*/ 20 w 42"/>
                <a:gd name="T5" fmla="*/ 43 h 44"/>
                <a:gd name="T6" fmla="*/ 0 w 42"/>
                <a:gd name="T7" fmla="*/ 22 h 44"/>
                <a:gd name="T8" fmla="*/ 20 w 42"/>
                <a:gd name="T9" fmla="*/ 1 h 44"/>
              </a:gdLst>
              <a:ahLst/>
              <a:cxnLst>
                <a:cxn ang="0">
                  <a:pos x="T0" y="T1"/>
                </a:cxn>
                <a:cxn ang="0">
                  <a:pos x="T2" y="T3"/>
                </a:cxn>
                <a:cxn ang="0">
                  <a:pos x="T4" y="T5"/>
                </a:cxn>
                <a:cxn ang="0">
                  <a:pos x="T6" y="T7"/>
                </a:cxn>
                <a:cxn ang="0">
                  <a:pos x="T8" y="T9"/>
                </a:cxn>
              </a:cxnLst>
              <a:rect l="0" t="0" r="r" b="b"/>
              <a:pathLst>
                <a:path w="42" h="44">
                  <a:moveTo>
                    <a:pt x="20" y="1"/>
                  </a:moveTo>
                  <a:cubicBezTo>
                    <a:pt x="32" y="0"/>
                    <a:pt x="41" y="10"/>
                    <a:pt x="42" y="21"/>
                  </a:cubicBezTo>
                  <a:cubicBezTo>
                    <a:pt x="42" y="33"/>
                    <a:pt x="32" y="44"/>
                    <a:pt x="20" y="43"/>
                  </a:cubicBezTo>
                  <a:cubicBezTo>
                    <a:pt x="9" y="43"/>
                    <a:pt x="0" y="33"/>
                    <a:pt x="0" y="22"/>
                  </a:cubicBezTo>
                  <a:cubicBezTo>
                    <a:pt x="0" y="10"/>
                    <a:pt x="9" y="1"/>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481">
              <a:extLst>
                <a:ext uri="{FF2B5EF4-FFF2-40B4-BE49-F238E27FC236}">
                  <a16:creationId xmlns:a16="http://schemas.microsoft.com/office/drawing/2014/main" id="{B3839861-E340-4264-B18F-3B50A7836AE6}"/>
                </a:ext>
              </a:extLst>
            </p:cNvPr>
            <p:cNvSpPr>
              <a:spLocks/>
            </p:cNvSpPr>
            <p:nvPr/>
          </p:nvSpPr>
          <p:spPr bwMode="auto">
            <a:xfrm>
              <a:off x="2572" y="1334"/>
              <a:ext cx="112" cy="231"/>
            </a:xfrm>
            <a:custGeom>
              <a:avLst/>
              <a:gdLst>
                <a:gd name="T0" fmla="*/ 74 w 74"/>
                <a:gd name="T1" fmla="*/ 153 h 153"/>
                <a:gd name="T2" fmla="*/ 2 w 74"/>
                <a:gd name="T3" fmla="*/ 73 h 153"/>
                <a:gd name="T4" fmla="*/ 74 w 74"/>
                <a:gd name="T5" fmla="*/ 0 h 153"/>
                <a:gd name="T6" fmla="*/ 74 w 74"/>
                <a:gd name="T7" fmla="*/ 153 h 153"/>
              </a:gdLst>
              <a:ahLst/>
              <a:cxnLst>
                <a:cxn ang="0">
                  <a:pos x="T0" y="T1"/>
                </a:cxn>
                <a:cxn ang="0">
                  <a:pos x="T2" y="T3"/>
                </a:cxn>
                <a:cxn ang="0">
                  <a:pos x="T4" y="T5"/>
                </a:cxn>
                <a:cxn ang="0">
                  <a:pos x="T6" y="T7"/>
                </a:cxn>
              </a:cxnLst>
              <a:rect l="0" t="0" r="r" b="b"/>
              <a:pathLst>
                <a:path w="74" h="153">
                  <a:moveTo>
                    <a:pt x="74" y="153"/>
                  </a:moveTo>
                  <a:cubicBezTo>
                    <a:pt x="32" y="151"/>
                    <a:pt x="0" y="116"/>
                    <a:pt x="2" y="73"/>
                  </a:cubicBezTo>
                  <a:cubicBezTo>
                    <a:pt x="3" y="34"/>
                    <a:pt x="37" y="0"/>
                    <a:pt x="74" y="0"/>
                  </a:cubicBezTo>
                  <a:cubicBezTo>
                    <a:pt x="74" y="51"/>
                    <a:pt x="74" y="101"/>
                    <a:pt x="74" y="1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482">
              <a:extLst>
                <a:ext uri="{FF2B5EF4-FFF2-40B4-BE49-F238E27FC236}">
                  <a16:creationId xmlns:a16="http://schemas.microsoft.com/office/drawing/2014/main" id="{A0707C9A-D249-4E68-BCF3-54DA90B3B23E}"/>
                </a:ext>
              </a:extLst>
            </p:cNvPr>
            <p:cNvSpPr>
              <a:spLocks/>
            </p:cNvSpPr>
            <p:nvPr/>
          </p:nvSpPr>
          <p:spPr bwMode="auto">
            <a:xfrm>
              <a:off x="2701" y="1332"/>
              <a:ext cx="111" cy="233"/>
            </a:xfrm>
            <a:custGeom>
              <a:avLst/>
              <a:gdLst>
                <a:gd name="T0" fmla="*/ 0 w 74"/>
                <a:gd name="T1" fmla="*/ 154 h 154"/>
                <a:gd name="T2" fmla="*/ 0 w 74"/>
                <a:gd name="T3" fmla="*/ 1 h 154"/>
                <a:gd name="T4" fmla="*/ 73 w 74"/>
                <a:gd name="T5" fmla="*/ 74 h 154"/>
                <a:gd name="T6" fmla="*/ 0 w 74"/>
                <a:gd name="T7" fmla="*/ 154 h 154"/>
              </a:gdLst>
              <a:ahLst/>
              <a:cxnLst>
                <a:cxn ang="0">
                  <a:pos x="T0" y="T1"/>
                </a:cxn>
                <a:cxn ang="0">
                  <a:pos x="T2" y="T3"/>
                </a:cxn>
                <a:cxn ang="0">
                  <a:pos x="T4" y="T5"/>
                </a:cxn>
                <a:cxn ang="0">
                  <a:pos x="T6" y="T7"/>
                </a:cxn>
              </a:cxnLst>
              <a:rect l="0" t="0" r="r" b="b"/>
              <a:pathLst>
                <a:path w="74" h="154">
                  <a:moveTo>
                    <a:pt x="0" y="154"/>
                  </a:moveTo>
                  <a:cubicBezTo>
                    <a:pt x="0" y="102"/>
                    <a:pt x="0" y="52"/>
                    <a:pt x="0" y="1"/>
                  </a:cubicBezTo>
                  <a:cubicBezTo>
                    <a:pt x="37" y="0"/>
                    <a:pt x="71" y="35"/>
                    <a:pt x="73" y="74"/>
                  </a:cubicBezTo>
                  <a:cubicBezTo>
                    <a:pt x="74" y="116"/>
                    <a:pt x="42" y="152"/>
                    <a:pt x="0" y="1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66" name="Group 65">
            <a:extLst>
              <a:ext uri="{FF2B5EF4-FFF2-40B4-BE49-F238E27FC236}">
                <a16:creationId xmlns:a16="http://schemas.microsoft.com/office/drawing/2014/main" id="{655E9769-53D6-4937-B4FB-4D92D6B09D70}"/>
              </a:ext>
            </a:extLst>
          </p:cNvPr>
          <p:cNvGrpSpPr/>
          <p:nvPr/>
        </p:nvGrpSpPr>
        <p:grpSpPr>
          <a:xfrm>
            <a:off x="8508385" y="4686271"/>
            <a:ext cx="576000" cy="576000"/>
            <a:chOff x="10654444" y="3542097"/>
            <a:chExt cx="576000" cy="576000"/>
          </a:xfrm>
        </p:grpSpPr>
        <p:sp>
          <p:nvSpPr>
            <p:cNvPr id="65" name="Oval 64">
              <a:extLst>
                <a:ext uri="{FF2B5EF4-FFF2-40B4-BE49-F238E27FC236}">
                  <a16:creationId xmlns:a16="http://schemas.microsoft.com/office/drawing/2014/main" id="{22374245-243C-4C43-B070-C36F1A038A35}"/>
                </a:ext>
              </a:extLst>
            </p:cNvPr>
            <p:cNvSpPr/>
            <p:nvPr/>
          </p:nvSpPr>
          <p:spPr>
            <a:xfrm>
              <a:off x="10654444" y="3542097"/>
              <a:ext cx="576000" cy="576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4" name="Arrow: Down 63">
              <a:extLst>
                <a:ext uri="{FF2B5EF4-FFF2-40B4-BE49-F238E27FC236}">
                  <a16:creationId xmlns:a16="http://schemas.microsoft.com/office/drawing/2014/main" id="{F1FBD0F3-5989-42D3-90FD-44B31F481BFB}"/>
                </a:ext>
              </a:extLst>
            </p:cNvPr>
            <p:cNvSpPr/>
            <p:nvPr/>
          </p:nvSpPr>
          <p:spPr>
            <a:xfrm>
              <a:off x="10758854" y="3656282"/>
              <a:ext cx="367180" cy="34763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68" name="TextBox 67">
            <a:extLst>
              <a:ext uri="{FF2B5EF4-FFF2-40B4-BE49-F238E27FC236}">
                <a16:creationId xmlns:a16="http://schemas.microsoft.com/office/drawing/2014/main" id="{D70BFD70-AE94-4099-B910-2FB325D73B55}"/>
              </a:ext>
            </a:extLst>
          </p:cNvPr>
          <p:cNvSpPr txBox="1"/>
          <p:nvPr/>
        </p:nvSpPr>
        <p:spPr>
          <a:xfrm>
            <a:off x="7479766" y="5379299"/>
            <a:ext cx="1877182" cy="30777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Vitamin deficiency</a:t>
            </a:r>
          </a:p>
        </p:txBody>
      </p:sp>
    </p:spTree>
    <p:extLst>
      <p:ext uri="{BB962C8B-B14F-4D97-AF65-F5344CB8AC3E}">
        <p14:creationId xmlns:p14="http://schemas.microsoft.com/office/powerpoint/2010/main" val="1085793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05D6-F8EB-9D92-4201-26F458C7F7CD}"/>
              </a:ext>
            </a:extLst>
          </p:cNvPr>
          <p:cNvSpPr>
            <a:spLocks noGrp="1"/>
          </p:cNvSpPr>
          <p:nvPr>
            <p:ph type="title"/>
          </p:nvPr>
        </p:nvSpPr>
        <p:spPr/>
        <p:txBody>
          <a:bodyPr>
            <a:noAutofit/>
          </a:bodyPr>
          <a:lstStyle/>
          <a:p>
            <a:r>
              <a:rPr lang="en-US" sz="3200"/>
              <a:t>Understanding the positive outcomes of bariatric surgery may contribute to increased acceptance of the procedure and greater referrals from physicians</a:t>
            </a:r>
            <a:r>
              <a:rPr lang="en-US" sz="3200" baseline="30000"/>
              <a:t>1</a:t>
            </a:r>
          </a:p>
        </p:txBody>
      </p:sp>
      <p:sp>
        <p:nvSpPr>
          <p:cNvPr id="3" name="Text Placeholder 2">
            <a:extLst>
              <a:ext uri="{FF2B5EF4-FFF2-40B4-BE49-F238E27FC236}">
                <a16:creationId xmlns:a16="http://schemas.microsoft.com/office/drawing/2014/main" id="{C9342DE3-0B36-FE0E-7F0E-EF6AFA4BB098}"/>
              </a:ext>
            </a:extLst>
          </p:cNvPr>
          <p:cNvSpPr>
            <a:spLocks noGrp="1"/>
          </p:cNvSpPr>
          <p:nvPr>
            <p:ph type="body" sz="quarter" idx="13"/>
          </p:nvPr>
        </p:nvSpPr>
        <p:spPr>
          <a:xfrm>
            <a:off x="647998" y="6210000"/>
            <a:ext cx="10705802" cy="324000"/>
          </a:xfrm>
        </p:spPr>
        <p:txBody>
          <a:bodyPr/>
          <a:lstStyle/>
          <a:p>
            <a:r>
              <a:rPr lang="en-US" sz="1000" i="0"/>
              <a:t>1. </a:t>
            </a:r>
            <a:r>
              <a:rPr lang="en-US" sz="1000" i="0" err="1"/>
              <a:t>Aminian</a:t>
            </a:r>
            <a:r>
              <a:rPr lang="en-US" sz="1000" i="0"/>
              <a:t> A et al. Diabetes </a:t>
            </a:r>
            <a:r>
              <a:rPr lang="en-US" sz="1000" i="0" err="1"/>
              <a:t>Obes</a:t>
            </a:r>
            <a:r>
              <a:rPr lang="en-US" sz="1000" i="0"/>
              <a:t> </a:t>
            </a:r>
            <a:r>
              <a:rPr lang="en-US" sz="1000" i="0" err="1"/>
              <a:t>Metab</a:t>
            </a:r>
            <a:r>
              <a:rPr lang="en-US" sz="1000" i="0"/>
              <a:t>. 2015;17:198</a:t>
            </a:r>
            <a:r>
              <a:rPr lang="en-GB" sz="1000" i="0"/>
              <a:t>–</a:t>
            </a:r>
            <a:r>
              <a:rPr lang="en-US" sz="1000" i="0"/>
              <a:t>201</a:t>
            </a:r>
            <a:r>
              <a:rPr lang="en-CA" sz="1000" i="0"/>
              <a:t>; </a:t>
            </a:r>
            <a:r>
              <a:rPr lang="en-US" sz="1000" i="0"/>
              <a:t>2. Kim Y and Crookes PF. </a:t>
            </a:r>
            <a:r>
              <a:rPr lang="en-US" sz="1000" i="0" err="1"/>
              <a:t>IntechOpen</a:t>
            </a:r>
            <a:r>
              <a:rPr lang="en-US" sz="1000" i="0"/>
              <a:t>. 2014. </a:t>
            </a:r>
            <a:r>
              <a:rPr lang="en-US" sz="1000" i="0">
                <a:hlinkClick r:id="rId2"/>
              </a:rPr>
              <a:t>https://doi.org/10.5772/58920</a:t>
            </a:r>
            <a:r>
              <a:rPr lang="en-US" sz="1000" i="0"/>
              <a:t>; </a:t>
            </a:r>
            <a:r>
              <a:rPr lang="en-CA" sz="1000" i="0"/>
              <a:t>3. </a:t>
            </a:r>
            <a:r>
              <a:rPr lang="en-US" sz="1000" i="0"/>
              <a:t>Adams TD et al. N </a:t>
            </a:r>
            <a:r>
              <a:rPr lang="en-US" sz="1000" i="0" err="1"/>
              <a:t>Engl</a:t>
            </a:r>
            <a:r>
              <a:rPr lang="en-US" sz="1000" i="0"/>
              <a:t> J Med. 2007;357:753</a:t>
            </a:r>
            <a:r>
              <a:rPr lang="en-GB" sz="1000" i="0"/>
              <a:t>–</a:t>
            </a:r>
            <a:r>
              <a:rPr lang="en-US" sz="1000" i="0"/>
              <a:t>761.</a:t>
            </a:r>
            <a:endParaRPr lang="en-CA" sz="1000" i="0"/>
          </a:p>
        </p:txBody>
      </p:sp>
      <p:sp>
        <p:nvSpPr>
          <p:cNvPr id="4" name="Rectangle 3">
            <a:extLst>
              <a:ext uri="{FF2B5EF4-FFF2-40B4-BE49-F238E27FC236}">
                <a16:creationId xmlns:a16="http://schemas.microsoft.com/office/drawing/2014/main" id="{977E2780-9465-0B3E-CE43-7AD99E5757F8}"/>
              </a:ext>
            </a:extLst>
          </p:cNvPr>
          <p:cNvSpPr/>
          <p:nvPr/>
        </p:nvSpPr>
        <p:spPr>
          <a:xfrm>
            <a:off x="743100" y="2155719"/>
            <a:ext cx="10705800" cy="5327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The serious potential complications of metabolic and bariatric surgery are extremely rare</a:t>
            </a:r>
            <a:r>
              <a:rPr lang="en-US" b="1" baseline="30000">
                <a:solidFill>
                  <a:prstClr val="white"/>
                </a:solidFill>
                <a:latin typeface="Arial" panose="020B0604020202020204"/>
              </a:rPr>
              <a:t>2</a:t>
            </a:r>
            <a:endParaRPr kumimoji="0" lang="en-CA" sz="1800" b="1" i="0" u="none" strike="noStrike" kern="1200" cap="none" spc="0" normalizeH="0" baseline="30000" noProof="0">
              <a:ln>
                <a:noFill/>
              </a:ln>
              <a:solidFill>
                <a:prstClr val="white"/>
              </a:solidFill>
              <a:effectLs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750181BC-5F3B-5990-D649-9C7C4AD88367}"/>
              </a:ext>
            </a:extLst>
          </p:cNvPr>
          <p:cNvCxnSpPr>
            <a:cxnSpLocks/>
          </p:cNvCxnSpPr>
          <p:nvPr/>
        </p:nvCxnSpPr>
        <p:spPr>
          <a:xfrm>
            <a:off x="6096000" y="2954115"/>
            <a:ext cx="0" cy="23100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8D8678-071B-EE41-3488-BDA11CC77ABD}"/>
              </a:ext>
            </a:extLst>
          </p:cNvPr>
          <p:cNvSpPr txBox="1"/>
          <p:nvPr/>
        </p:nvSpPr>
        <p:spPr>
          <a:xfrm>
            <a:off x="378144" y="5636395"/>
            <a:ext cx="1143250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a:ln>
                  <a:noFill/>
                </a:ln>
                <a:solidFill>
                  <a:srgbClr val="231F20"/>
                </a:solidFill>
                <a:effectLst/>
                <a:uLnTx/>
                <a:uFillTx/>
                <a:latin typeface="Arial" panose="020B0604020202020204"/>
                <a:ea typeface="+mn-ea"/>
                <a:cs typeface="+mn-cs"/>
              </a:rPr>
              <a:t>*</a:t>
            </a:r>
            <a:r>
              <a:rPr kumimoji="0" lang="en-US" sz="1100" b="0" i="0" u="none" strike="noStrike" kern="1200" cap="none" spc="0" normalizeH="0" baseline="0" noProof="0">
                <a:ln>
                  <a:noFill/>
                </a:ln>
                <a:solidFill>
                  <a:prstClr val="black"/>
                </a:solidFill>
                <a:effectLst/>
                <a:uLnTx/>
                <a:uFillTx/>
                <a:latin typeface="Arial" panose="020B0604020202020204"/>
                <a:ea typeface="+mn-ea"/>
                <a:cs typeface="+mn-cs"/>
              </a:rPr>
              <a:t>The composite complication rate of 3.4% after laparoscopic Roux-en-Y gastric bypass was comparable to those of laparoscopic cholecystectomy and hysterectomy.</a:t>
            </a:r>
            <a:br>
              <a:rPr kumimoji="0" lang="en-US" sz="11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1100" b="0" i="0" u="none" strike="noStrike" kern="1200" cap="none" spc="0" normalizeH="0" baseline="30000" noProof="0">
                <a:ln>
                  <a:noFill/>
                </a:ln>
                <a:solidFill>
                  <a:srgbClr val="231F20"/>
                </a:solidFill>
                <a:effectLst/>
                <a:uLnTx/>
                <a:uFillTx/>
                <a:latin typeface="Arial" panose="020B0604020202020204"/>
                <a:ea typeface="+mn-ea"/>
                <a:cs typeface="+mn-cs"/>
              </a:rPr>
              <a:t>† </a:t>
            </a:r>
            <a:r>
              <a:rPr kumimoji="0" lang="en-US" sz="1100" b="0" i="0" u="none" strike="noStrike" kern="1200" cap="none" spc="0" normalizeH="0" baseline="0" noProof="0">
                <a:ln>
                  <a:noFill/>
                </a:ln>
                <a:solidFill>
                  <a:srgbClr val="231F20"/>
                </a:solidFill>
                <a:effectLst/>
                <a:uLnTx/>
                <a:uFillTx/>
                <a:latin typeface="Arial" panose="020B0604020202020204"/>
                <a:ea typeface="+mn-ea"/>
                <a:cs typeface="+mn-cs"/>
              </a:rPr>
              <a:t>Gastric bypass surgery is associated with 40% reductions (</a:t>
            </a:r>
            <a:r>
              <a:rPr kumimoji="0" lang="en-US" sz="1100" b="0" i="1" u="none" strike="noStrike" kern="1200" cap="none" spc="0" normalizeH="0" baseline="0" noProof="0">
                <a:ln>
                  <a:noFill/>
                </a:ln>
                <a:solidFill>
                  <a:srgbClr val="231F20"/>
                </a:solidFill>
                <a:effectLst/>
                <a:uLnTx/>
                <a:uFillTx/>
                <a:latin typeface="Arial" panose="020B0604020202020204"/>
                <a:ea typeface="+mn-ea"/>
                <a:cs typeface="+mn-cs"/>
              </a:rPr>
              <a:t>P</a:t>
            </a:r>
            <a:r>
              <a:rPr kumimoji="0" lang="en-US" sz="1100" b="0" i="0" u="none" strike="noStrike" kern="1200" cap="none" spc="0" normalizeH="0" baseline="0" noProof="0">
                <a:ln>
                  <a:noFill/>
                </a:ln>
                <a:solidFill>
                  <a:srgbClr val="231F20"/>
                </a:solidFill>
                <a:effectLst/>
                <a:uLnTx/>
                <a:uFillTx/>
                <a:latin typeface="Arial" panose="020B0604020202020204"/>
                <a:ea typeface="+mn-ea"/>
                <a:cs typeface="+mn-cs"/>
              </a:rPr>
              <a:t>&lt;0.001) in risk of premature death over a 7.1-year period versus not having surgery.</a:t>
            </a:r>
            <a:endParaRPr kumimoji="0" lang="en-CA"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3" name="Group 32">
            <a:extLst>
              <a:ext uri="{FF2B5EF4-FFF2-40B4-BE49-F238E27FC236}">
                <a16:creationId xmlns:a16="http://schemas.microsoft.com/office/drawing/2014/main" id="{5A29E6BB-D8A6-4583-C4E6-2959A3B99984}"/>
              </a:ext>
            </a:extLst>
          </p:cNvPr>
          <p:cNvGrpSpPr/>
          <p:nvPr/>
        </p:nvGrpSpPr>
        <p:grpSpPr>
          <a:xfrm>
            <a:off x="6897702" y="3277836"/>
            <a:ext cx="3484346" cy="1662623"/>
            <a:chOff x="7401025" y="2657599"/>
            <a:chExt cx="3484346" cy="1662623"/>
          </a:xfrm>
        </p:grpSpPr>
        <p:sp>
          <p:nvSpPr>
            <p:cNvPr id="30" name="Rectangle 29">
              <a:extLst>
                <a:ext uri="{FF2B5EF4-FFF2-40B4-BE49-F238E27FC236}">
                  <a16:creationId xmlns:a16="http://schemas.microsoft.com/office/drawing/2014/main" id="{9D23BAE1-9933-F55A-3DBD-80D6E0D90ACB}"/>
                </a:ext>
              </a:extLst>
            </p:cNvPr>
            <p:cNvSpPr/>
            <p:nvPr/>
          </p:nvSpPr>
          <p:spPr>
            <a:xfrm>
              <a:off x="7401025" y="2657599"/>
              <a:ext cx="3484346" cy="16626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C0EC73B3-F622-988A-EF2F-802F7060AEDB}"/>
                </a:ext>
              </a:extLst>
            </p:cNvPr>
            <p:cNvSpPr txBox="1"/>
            <p:nvPr/>
          </p:nvSpPr>
          <p:spPr>
            <a:xfrm>
              <a:off x="7478428" y="2950301"/>
              <a:ext cx="332954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Relative to the comorbidities of obesity, the risks of bariatric surgery are significantly reduced</a:t>
              </a:r>
              <a:r>
                <a:rPr lang="en-US" sz="1600" baseline="30000">
                  <a:solidFill>
                    <a:prstClr val="black"/>
                  </a:solidFill>
                  <a:latin typeface="Arial" panose="020B0604020202020204"/>
                </a:rPr>
                <a:t>1</a:t>
              </a:r>
              <a:r>
                <a:rPr kumimoji="0" lang="en-US" sz="1600" b="0" i="0" u="none" strike="noStrike" kern="1200" cap="none" spc="0" normalizeH="0" baseline="30000" noProof="0">
                  <a:ln>
                    <a:noFill/>
                  </a:ln>
                  <a:solidFill>
                    <a:prstClr val="black"/>
                  </a:solidFill>
                  <a:effectLst/>
                  <a:uLnTx/>
                  <a:uFillTx/>
                  <a:latin typeface="Arial" panose="020B0604020202020204"/>
                  <a:ea typeface="+mn-ea"/>
                  <a:cs typeface="+mn-cs"/>
                </a:rPr>
                <a:t>,3,†</a:t>
              </a:r>
              <a:endParaRPr kumimoji="0" lang="en-CA"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4" name="Group 33">
            <a:extLst>
              <a:ext uri="{FF2B5EF4-FFF2-40B4-BE49-F238E27FC236}">
                <a16:creationId xmlns:a16="http://schemas.microsoft.com/office/drawing/2014/main" id="{E88F6298-31AA-B46C-B1F1-97237776AB99}"/>
              </a:ext>
            </a:extLst>
          </p:cNvPr>
          <p:cNvGrpSpPr/>
          <p:nvPr/>
        </p:nvGrpSpPr>
        <p:grpSpPr>
          <a:xfrm>
            <a:off x="1809952" y="3277836"/>
            <a:ext cx="3484346" cy="1662623"/>
            <a:chOff x="1809952" y="2657599"/>
            <a:chExt cx="3484346" cy="1662623"/>
          </a:xfrm>
        </p:grpSpPr>
        <p:sp>
          <p:nvSpPr>
            <p:cNvPr id="32" name="Rectangle 31">
              <a:extLst>
                <a:ext uri="{FF2B5EF4-FFF2-40B4-BE49-F238E27FC236}">
                  <a16:creationId xmlns:a16="http://schemas.microsoft.com/office/drawing/2014/main" id="{BFAF12FC-CC55-A5E1-B4A9-797AFB7C5725}"/>
                </a:ext>
              </a:extLst>
            </p:cNvPr>
            <p:cNvSpPr/>
            <p:nvPr/>
          </p:nvSpPr>
          <p:spPr>
            <a:xfrm>
              <a:off x="1809952" y="2657599"/>
              <a:ext cx="3484346" cy="16626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35382A6B-F73B-242C-D3F0-5D8B611452FF}"/>
                </a:ext>
              </a:extLst>
            </p:cNvPr>
            <p:cNvSpPr txBox="1"/>
            <p:nvPr/>
          </p:nvSpPr>
          <p:spPr>
            <a:xfrm>
              <a:off x="1940871" y="3073412"/>
              <a:ext cx="32225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As safe or safer when compared to other surgeries of the same invasiveness</a:t>
              </a:r>
              <a:r>
                <a:rPr lang="en-US" sz="1600" baseline="30000">
                  <a:solidFill>
                    <a:prstClr val="black"/>
                  </a:solidFill>
                  <a:latin typeface="Arial" panose="020B0604020202020204"/>
                </a:rPr>
                <a:t>1</a:t>
              </a:r>
              <a:r>
                <a:rPr kumimoji="0" lang="en-US" sz="1600" b="0" i="0" u="none" strike="noStrike" kern="1200" cap="none" spc="0" normalizeH="0" baseline="30000" noProof="0">
                  <a:ln>
                    <a:noFill/>
                  </a:ln>
                  <a:solidFill>
                    <a:prstClr val="black"/>
                  </a:solidFill>
                  <a:effectLst/>
                  <a:uLnTx/>
                  <a:uFillTx/>
                  <a:latin typeface="Arial" panose="020B0604020202020204"/>
                  <a:ea typeface="+mn-ea"/>
                  <a:cs typeface="+mn-cs"/>
                </a:rPr>
                <a:t>*</a:t>
              </a:r>
              <a:endParaRPr kumimoji="0" lang="en-CA"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49712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BDA878-66B6-4B18-B37B-3151EDBFFF69}"/>
              </a:ext>
            </a:extLst>
          </p:cNvPr>
          <p:cNvSpPr/>
          <p:nvPr/>
        </p:nvSpPr>
        <p:spPr>
          <a:xfrm>
            <a:off x="1998642" y="2324810"/>
            <a:ext cx="8549594" cy="121849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45720" rtlCol="0" anchor="t" anchorCtr="0"/>
          <a:lstStyle/>
          <a:p>
            <a:pPr marL="0" marR="0" lvl="0" indent="0" algn="l" defTabSz="1219170" rtl="0" eaLnBrk="1" fontAlgn="base" latinLnBrk="0" hangingPunct="1">
              <a:lnSpc>
                <a:spcPct val="100000"/>
              </a:lnSpc>
              <a:spcBef>
                <a:spcPct val="50000"/>
              </a:spcBef>
              <a:spcAft>
                <a:spcPct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rPr>
              <a:t>SG patients given phentermine/topiramate 3 months preoperatively and 2 years postoperatively had greater weight loss at 2 years than SG patients given no weight loss medications.</a:t>
            </a:r>
            <a:r>
              <a:rPr kumimoji="0" lang="en-CA" sz="2000" b="0" i="0" u="none" strike="noStrike" kern="1200" cap="none" spc="0" normalizeH="0" baseline="30000" noProof="0" dirty="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rPr>
              <a:t>1,2</a:t>
            </a:r>
          </a:p>
        </p:txBody>
      </p:sp>
      <p:sp>
        <p:nvSpPr>
          <p:cNvPr id="2" name="Title 1">
            <a:extLst>
              <a:ext uri="{FF2B5EF4-FFF2-40B4-BE49-F238E27FC236}">
                <a16:creationId xmlns:a16="http://schemas.microsoft.com/office/drawing/2014/main" id="{A5A98314-F29C-4B3D-8355-16F3F20E2978}"/>
              </a:ext>
            </a:extLst>
          </p:cNvPr>
          <p:cNvSpPr>
            <a:spLocks noGrp="1"/>
          </p:cNvSpPr>
          <p:nvPr>
            <p:ph type="title"/>
          </p:nvPr>
        </p:nvSpPr>
        <p:spPr/>
        <p:txBody>
          <a:bodyPr/>
          <a:lstStyle/>
          <a:p>
            <a:r>
              <a:rPr lang="en-CA"/>
              <a:t>Pharmacotherapy for obesity as an adjunct to bariatric surgery</a:t>
            </a:r>
          </a:p>
        </p:txBody>
      </p:sp>
      <p:sp>
        <p:nvSpPr>
          <p:cNvPr id="3" name="Text Placeholder 2">
            <a:extLst>
              <a:ext uri="{FF2B5EF4-FFF2-40B4-BE49-F238E27FC236}">
                <a16:creationId xmlns:a16="http://schemas.microsoft.com/office/drawing/2014/main" id="{A0CE0394-7308-4F6E-AFE2-9F7FA1A9A2DE}"/>
              </a:ext>
            </a:extLst>
          </p:cNvPr>
          <p:cNvSpPr>
            <a:spLocks noGrp="1"/>
          </p:cNvSpPr>
          <p:nvPr>
            <p:ph type="body" sz="quarter" idx="13"/>
          </p:nvPr>
        </p:nvSpPr>
        <p:spPr>
          <a:xfrm>
            <a:off x="647999" y="6210000"/>
            <a:ext cx="10468794" cy="324000"/>
          </a:xfrm>
        </p:spPr>
        <p:txBody>
          <a:bodyPr/>
          <a:lstStyle/>
          <a:p>
            <a:r>
              <a:rPr lang="en-CA" sz="1000" i="0"/>
              <a:t>GLP-1, glucagon-like peptide 1; RA, receptor agonist; SG, sleeve gastrectomy. </a:t>
            </a:r>
            <a:br>
              <a:rPr lang="en-CA" sz="1000" i="0"/>
            </a:br>
            <a:r>
              <a:rPr lang="en-CA" sz="1000" i="0"/>
              <a:t>1. </a:t>
            </a:r>
            <a:r>
              <a:rPr lang="en-CA" sz="1000" i="0" err="1"/>
              <a:t>Vivus</a:t>
            </a:r>
            <a:r>
              <a:rPr lang="en-CA" sz="1000" i="0"/>
              <a:t>, Inc. Available </a:t>
            </a:r>
            <a:r>
              <a:rPr lang="en-CA" sz="1000" i="0">
                <a:hlinkClick r:id="rId3"/>
              </a:rPr>
              <a:t>here</a:t>
            </a:r>
            <a:r>
              <a:rPr lang="en-CA" sz="1000" i="0"/>
              <a:t>. Accessed May 2023; 2. Clinicaltrials.gov. Available </a:t>
            </a:r>
            <a:r>
              <a:rPr lang="en-CA" sz="1000" i="0">
                <a:hlinkClick r:id="rId4"/>
              </a:rPr>
              <a:t>here</a:t>
            </a:r>
            <a:r>
              <a:rPr lang="en-CA" sz="1000" i="0"/>
              <a:t>. Accessed May 2023; 3. </a:t>
            </a:r>
            <a:r>
              <a:rPr lang="fi-FI" sz="1000" i="0"/>
              <a:t>Llewellyn DC et al. Obesity 2023; 31:20-30</a:t>
            </a:r>
            <a:r>
              <a:rPr lang="en-CA" sz="1000" i="0"/>
              <a:t>; </a:t>
            </a:r>
            <a:br>
              <a:rPr lang="en-CA" sz="1000" i="0"/>
            </a:br>
            <a:r>
              <a:rPr lang="en-CA" sz="1000" i="0"/>
              <a:t>4. </a:t>
            </a:r>
            <a:r>
              <a:rPr lang="de-DE" sz="1000" i="0"/>
              <a:t>Jensen AB et al. Obes Surg 2023;33:1017-25.</a:t>
            </a:r>
          </a:p>
        </p:txBody>
      </p:sp>
      <p:grpSp>
        <p:nvGrpSpPr>
          <p:cNvPr id="12" name="Group 11">
            <a:extLst>
              <a:ext uri="{FF2B5EF4-FFF2-40B4-BE49-F238E27FC236}">
                <a16:creationId xmlns:a16="http://schemas.microsoft.com/office/drawing/2014/main" id="{61958176-6238-4632-8365-EFA6EEEADF49}"/>
              </a:ext>
            </a:extLst>
          </p:cNvPr>
          <p:cNvGrpSpPr/>
          <p:nvPr/>
        </p:nvGrpSpPr>
        <p:grpSpPr>
          <a:xfrm>
            <a:off x="912738" y="2451400"/>
            <a:ext cx="897610" cy="863580"/>
            <a:chOff x="7772400" y="3742389"/>
            <a:chExt cx="684551" cy="658599"/>
          </a:xfrm>
        </p:grpSpPr>
        <p:grpSp>
          <p:nvGrpSpPr>
            <p:cNvPr id="13" name="Group 4">
              <a:extLst>
                <a:ext uri="{FF2B5EF4-FFF2-40B4-BE49-F238E27FC236}">
                  <a16:creationId xmlns:a16="http://schemas.microsoft.com/office/drawing/2014/main" id="{03B349E7-6FF0-49F8-A6ED-427F23668466}"/>
                </a:ext>
              </a:extLst>
            </p:cNvPr>
            <p:cNvGrpSpPr>
              <a:grpSpLocks noChangeAspect="1"/>
            </p:cNvGrpSpPr>
            <p:nvPr/>
          </p:nvGrpSpPr>
          <p:grpSpPr bwMode="auto">
            <a:xfrm>
              <a:off x="7772400" y="3742389"/>
              <a:ext cx="684551" cy="658599"/>
              <a:chOff x="2287" y="1051"/>
              <a:chExt cx="1187" cy="1142"/>
            </a:xfrm>
          </p:grpSpPr>
          <p:sp>
            <p:nvSpPr>
              <p:cNvPr id="20" name="Freeform 5">
                <a:extLst>
                  <a:ext uri="{FF2B5EF4-FFF2-40B4-BE49-F238E27FC236}">
                    <a16:creationId xmlns:a16="http://schemas.microsoft.com/office/drawing/2014/main" id="{8BB55975-CCE7-4A2D-B167-C3181A376126}"/>
                  </a:ext>
                </a:extLst>
              </p:cNvPr>
              <p:cNvSpPr>
                <a:spLocks noEditPoints="1"/>
              </p:cNvSpPr>
              <p:nvPr/>
            </p:nvSpPr>
            <p:spPr bwMode="auto">
              <a:xfrm>
                <a:off x="2287" y="1051"/>
                <a:ext cx="1187" cy="1142"/>
              </a:xfrm>
              <a:custGeom>
                <a:avLst/>
                <a:gdLst>
                  <a:gd name="T0" fmla="*/ 752 w 787"/>
                  <a:gd name="T1" fmla="*/ 660 h 756"/>
                  <a:gd name="T2" fmla="*/ 681 w 787"/>
                  <a:gd name="T3" fmla="*/ 733 h 756"/>
                  <a:gd name="T4" fmla="*/ 371 w 787"/>
                  <a:gd name="T5" fmla="*/ 545 h 756"/>
                  <a:gd name="T6" fmla="*/ 106 w 787"/>
                  <a:gd name="T7" fmla="*/ 392 h 756"/>
                  <a:gd name="T8" fmla="*/ 105 w 787"/>
                  <a:gd name="T9" fmla="*/ 386 h 756"/>
                  <a:gd name="T10" fmla="*/ 6 w 787"/>
                  <a:gd name="T11" fmla="*/ 185 h 756"/>
                  <a:gd name="T12" fmla="*/ 188 w 787"/>
                  <a:gd name="T13" fmla="*/ 1 h 756"/>
                  <a:gd name="T14" fmla="*/ 198 w 787"/>
                  <a:gd name="T15" fmla="*/ 18 h 756"/>
                  <a:gd name="T16" fmla="*/ 206 w 787"/>
                  <a:gd name="T17" fmla="*/ 12 h 756"/>
                  <a:gd name="T18" fmla="*/ 219 w 787"/>
                  <a:gd name="T19" fmla="*/ 3 h 756"/>
                  <a:gd name="T20" fmla="*/ 403 w 787"/>
                  <a:gd name="T21" fmla="*/ 104 h 756"/>
                  <a:gd name="T22" fmla="*/ 408 w 787"/>
                  <a:gd name="T23" fmla="*/ 105 h 756"/>
                  <a:gd name="T24" fmla="*/ 415 w 787"/>
                  <a:gd name="T25" fmla="*/ 122 h 756"/>
                  <a:gd name="T26" fmla="*/ 433 w 787"/>
                  <a:gd name="T27" fmla="*/ 283 h 756"/>
                  <a:gd name="T28" fmla="*/ 454 w 787"/>
                  <a:gd name="T29" fmla="*/ 400 h 756"/>
                  <a:gd name="T30" fmla="*/ 628 w 787"/>
                  <a:gd name="T31" fmla="*/ 481 h 756"/>
                  <a:gd name="T32" fmla="*/ 655 w 787"/>
                  <a:gd name="T33" fmla="*/ 497 h 756"/>
                  <a:gd name="T34" fmla="*/ 774 w 787"/>
                  <a:gd name="T35" fmla="*/ 632 h 756"/>
                  <a:gd name="T36" fmla="*/ 773 w 787"/>
                  <a:gd name="T37" fmla="*/ 633 h 756"/>
                  <a:gd name="T38" fmla="*/ 170 w 787"/>
                  <a:gd name="T39" fmla="*/ 411 h 756"/>
                  <a:gd name="T40" fmla="*/ 199 w 787"/>
                  <a:gd name="T41" fmla="*/ 430 h 756"/>
                  <a:gd name="T42" fmla="*/ 322 w 787"/>
                  <a:gd name="T43" fmla="*/ 418 h 756"/>
                  <a:gd name="T44" fmla="*/ 393 w 787"/>
                  <a:gd name="T45" fmla="*/ 529 h 756"/>
                  <a:gd name="T46" fmla="*/ 410 w 787"/>
                  <a:gd name="T47" fmla="*/ 536 h 756"/>
                  <a:gd name="T48" fmla="*/ 515 w 787"/>
                  <a:gd name="T49" fmla="*/ 585 h 756"/>
                  <a:gd name="T50" fmla="*/ 628 w 787"/>
                  <a:gd name="T51" fmla="*/ 575 h 756"/>
                  <a:gd name="T52" fmla="*/ 612 w 787"/>
                  <a:gd name="T53" fmla="*/ 629 h 756"/>
                  <a:gd name="T54" fmla="*/ 714 w 787"/>
                  <a:gd name="T55" fmla="*/ 568 h 756"/>
                  <a:gd name="T56" fmla="*/ 617 w 787"/>
                  <a:gd name="T57" fmla="*/ 501 h 756"/>
                  <a:gd name="T58" fmla="*/ 415 w 787"/>
                  <a:gd name="T59" fmla="*/ 398 h 756"/>
                  <a:gd name="T60" fmla="*/ 320 w 787"/>
                  <a:gd name="T61" fmla="*/ 360 h 756"/>
                  <a:gd name="T62" fmla="*/ 87 w 787"/>
                  <a:gd name="T63" fmla="*/ 105 h 756"/>
                  <a:gd name="T64" fmla="*/ 72 w 787"/>
                  <a:gd name="T65" fmla="*/ 123 h 756"/>
                  <a:gd name="T66" fmla="*/ 39 w 787"/>
                  <a:gd name="T67" fmla="*/ 272 h 756"/>
                  <a:gd name="T68" fmla="*/ 96 w 787"/>
                  <a:gd name="T69" fmla="*/ 210 h 756"/>
                  <a:gd name="T70" fmla="*/ 100 w 787"/>
                  <a:gd name="T71" fmla="*/ 354 h 756"/>
                  <a:gd name="T72" fmla="*/ 114 w 787"/>
                  <a:gd name="T73" fmla="*/ 367 h 756"/>
                  <a:gd name="T74" fmla="*/ 119 w 787"/>
                  <a:gd name="T75" fmla="*/ 380 h 756"/>
                  <a:gd name="T76" fmla="*/ 339 w 787"/>
                  <a:gd name="T77" fmla="*/ 255 h 756"/>
                  <a:gd name="T78" fmla="*/ 413 w 787"/>
                  <a:gd name="T79" fmla="*/ 150 h 756"/>
                  <a:gd name="T80" fmla="*/ 141 w 787"/>
                  <a:gd name="T81" fmla="*/ 32 h 756"/>
                  <a:gd name="T82" fmla="*/ 174 w 787"/>
                  <a:gd name="T83" fmla="*/ 155 h 756"/>
                  <a:gd name="T84" fmla="*/ 316 w 787"/>
                  <a:gd name="T85" fmla="*/ 128 h 756"/>
                  <a:gd name="T86" fmla="*/ 310 w 787"/>
                  <a:gd name="T87" fmla="*/ 328 h 756"/>
                  <a:gd name="T88" fmla="*/ 326 w 787"/>
                  <a:gd name="T89" fmla="*/ 337 h 756"/>
                  <a:gd name="T90" fmla="*/ 406 w 787"/>
                  <a:gd name="T91" fmla="*/ 283 h 756"/>
                  <a:gd name="T92" fmla="*/ 226 w 787"/>
                  <a:gd name="T93" fmla="*/ 199 h 756"/>
                  <a:gd name="T94" fmla="*/ 190 w 787"/>
                  <a:gd name="T95" fmla="*/ 238 h 756"/>
                  <a:gd name="T96" fmla="*/ 257 w 787"/>
                  <a:gd name="T97" fmla="*/ 248 h 756"/>
                  <a:gd name="T98" fmla="*/ 263 w 787"/>
                  <a:gd name="T99" fmla="*/ 205 h 756"/>
                  <a:gd name="T100" fmla="*/ 237 w 787"/>
                  <a:gd name="T101" fmla="*/ 167 h 756"/>
                  <a:gd name="T102" fmla="*/ 186 w 787"/>
                  <a:gd name="T103" fmla="*/ 188 h 756"/>
                  <a:gd name="T104" fmla="*/ 170 w 787"/>
                  <a:gd name="T105" fmla="*/ 220 h 756"/>
                  <a:gd name="T106" fmla="*/ 91 w 787"/>
                  <a:gd name="T107" fmla="*/ 120 h 756"/>
                  <a:gd name="T108" fmla="*/ 402 w 787"/>
                  <a:gd name="T109" fmla="*/ 396 h 756"/>
                  <a:gd name="T110" fmla="*/ 409 w 787"/>
                  <a:gd name="T111" fmla="*/ 38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756">
                    <a:moveTo>
                      <a:pt x="773" y="633"/>
                    </a:moveTo>
                    <a:cubicBezTo>
                      <a:pt x="771" y="634"/>
                      <a:pt x="769" y="634"/>
                      <a:pt x="767" y="634"/>
                    </a:cubicBezTo>
                    <a:cubicBezTo>
                      <a:pt x="770" y="644"/>
                      <a:pt x="767" y="650"/>
                      <a:pt x="760" y="649"/>
                    </a:cubicBezTo>
                    <a:cubicBezTo>
                      <a:pt x="760" y="654"/>
                      <a:pt x="763" y="661"/>
                      <a:pt x="752" y="660"/>
                    </a:cubicBezTo>
                    <a:cubicBezTo>
                      <a:pt x="756" y="665"/>
                      <a:pt x="753" y="668"/>
                      <a:pt x="751" y="672"/>
                    </a:cubicBezTo>
                    <a:cubicBezTo>
                      <a:pt x="742" y="686"/>
                      <a:pt x="734" y="699"/>
                      <a:pt x="725" y="713"/>
                    </a:cubicBezTo>
                    <a:cubicBezTo>
                      <a:pt x="716" y="727"/>
                      <a:pt x="708" y="741"/>
                      <a:pt x="698" y="756"/>
                    </a:cubicBezTo>
                    <a:cubicBezTo>
                      <a:pt x="692" y="748"/>
                      <a:pt x="687" y="740"/>
                      <a:pt x="681" y="733"/>
                    </a:cubicBezTo>
                    <a:cubicBezTo>
                      <a:pt x="677" y="729"/>
                      <a:pt x="673" y="725"/>
                      <a:pt x="670" y="722"/>
                    </a:cubicBezTo>
                    <a:cubicBezTo>
                      <a:pt x="636" y="687"/>
                      <a:pt x="598" y="658"/>
                      <a:pt x="557" y="634"/>
                    </a:cubicBezTo>
                    <a:cubicBezTo>
                      <a:pt x="525" y="615"/>
                      <a:pt x="492" y="599"/>
                      <a:pt x="459" y="583"/>
                    </a:cubicBezTo>
                    <a:cubicBezTo>
                      <a:pt x="430" y="570"/>
                      <a:pt x="400" y="558"/>
                      <a:pt x="371" y="545"/>
                    </a:cubicBezTo>
                    <a:cubicBezTo>
                      <a:pt x="349" y="535"/>
                      <a:pt x="326" y="525"/>
                      <a:pt x="304" y="514"/>
                    </a:cubicBezTo>
                    <a:cubicBezTo>
                      <a:pt x="279" y="502"/>
                      <a:pt x="254" y="490"/>
                      <a:pt x="230" y="476"/>
                    </a:cubicBezTo>
                    <a:cubicBezTo>
                      <a:pt x="205" y="462"/>
                      <a:pt x="182" y="447"/>
                      <a:pt x="159" y="431"/>
                    </a:cubicBezTo>
                    <a:cubicBezTo>
                      <a:pt x="140" y="419"/>
                      <a:pt x="124" y="405"/>
                      <a:pt x="106" y="392"/>
                    </a:cubicBezTo>
                    <a:cubicBezTo>
                      <a:pt x="110" y="384"/>
                      <a:pt x="105" y="378"/>
                      <a:pt x="104" y="372"/>
                    </a:cubicBezTo>
                    <a:cubicBezTo>
                      <a:pt x="103" y="372"/>
                      <a:pt x="103" y="372"/>
                      <a:pt x="102" y="372"/>
                    </a:cubicBezTo>
                    <a:cubicBezTo>
                      <a:pt x="104" y="377"/>
                      <a:pt x="105" y="381"/>
                      <a:pt x="106" y="386"/>
                    </a:cubicBezTo>
                    <a:cubicBezTo>
                      <a:pt x="106" y="386"/>
                      <a:pt x="105" y="386"/>
                      <a:pt x="105" y="386"/>
                    </a:cubicBezTo>
                    <a:cubicBezTo>
                      <a:pt x="100" y="383"/>
                      <a:pt x="94" y="379"/>
                      <a:pt x="89" y="375"/>
                    </a:cubicBezTo>
                    <a:cubicBezTo>
                      <a:pt x="66" y="353"/>
                      <a:pt x="46" y="330"/>
                      <a:pt x="30" y="302"/>
                    </a:cubicBezTo>
                    <a:cubicBezTo>
                      <a:pt x="12" y="272"/>
                      <a:pt x="1" y="240"/>
                      <a:pt x="0" y="205"/>
                    </a:cubicBezTo>
                    <a:cubicBezTo>
                      <a:pt x="0" y="198"/>
                      <a:pt x="2" y="191"/>
                      <a:pt x="6" y="185"/>
                    </a:cubicBezTo>
                    <a:cubicBezTo>
                      <a:pt x="26" y="153"/>
                      <a:pt x="46" y="121"/>
                      <a:pt x="66" y="88"/>
                    </a:cubicBezTo>
                    <a:cubicBezTo>
                      <a:pt x="77" y="71"/>
                      <a:pt x="87" y="54"/>
                      <a:pt x="98" y="38"/>
                    </a:cubicBezTo>
                    <a:cubicBezTo>
                      <a:pt x="105" y="27"/>
                      <a:pt x="116" y="18"/>
                      <a:pt x="129" y="13"/>
                    </a:cubicBezTo>
                    <a:cubicBezTo>
                      <a:pt x="147" y="4"/>
                      <a:pt x="167" y="0"/>
                      <a:pt x="188" y="1"/>
                    </a:cubicBezTo>
                    <a:cubicBezTo>
                      <a:pt x="188" y="1"/>
                      <a:pt x="189" y="1"/>
                      <a:pt x="190" y="1"/>
                    </a:cubicBezTo>
                    <a:cubicBezTo>
                      <a:pt x="189" y="2"/>
                      <a:pt x="188" y="3"/>
                      <a:pt x="187" y="5"/>
                    </a:cubicBezTo>
                    <a:cubicBezTo>
                      <a:pt x="190" y="9"/>
                      <a:pt x="192" y="13"/>
                      <a:pt x="196" y="17"/>
                    </a:cubicBezTo>
                    <a:cubicBezTo>
                      <a:pt x="196" y="18"/>
                      <a:pt x="197" y="18"/>
                      <a:pt x="198" y="18"/>
                    </a:cubicBezTo>
                    <a:cubicBezTo>
                      <a:pt x="198" y="17"/>
                      <a:pt x="198" y="16"/>
                      <a:pt x="198" y="16"/>
                    </a:cubicBezTo>
                    <a:cubicBezTo>
                      <a:pt x="198" y="14"/>
                      <a:pt x="197" y="13"/>
                      <a:pt x="197" y="11"/>
                    </a:cubicBezTo>
                    <a:cubicBezTo>
                      <a:pt x="198" y="12"/>
                      <a:pt x="200" y="12"/>
                      <a:pt x="202" y="12"/>
                    </a:cubicBezTo>
                    <a:cubicBezTo>
                      <a:pt x="203" y="12"/>
                      <a:pt x="205" y="13"/>
                      <a:pt x="206" y="12"/>
                    </a:cubicBezTo>
                    <a:cubicBezTo>
                      <a:pt x="201" y="10"/>
                      <a:pt x="200" y="6"/>
                      <a:pt x="200" y="0"/>
                    </a:cubicBezTo>
                    <a:cubicBezTo>
                      <a:pt x="201" y="1"/>
                      <a:pt x="203" y="3"/>
                      <a:pt x="204" y="4"/>
                    </a:cubicBezTo>
                    <a:cubicBezTo>
                      <a:pt x="208" y="10"/>
                      <a:pt x="211" y="10"/>
                      <a:pt x="216" y="4"/>
                    </a:cubicBezTo>
                    <a:cubicBezTo>
                      <a:pt x="216" y="3"/>
                      <a:pt x="218" y="2"/>
                      <a:pt x="219" y="3"/>
                    </a:cubicBezTo>
                    <a:cubicBezTo>
                      <a:pt x="231" y="5"/>
                      <a:pt x="244" y="7"/>
                      <a:pt x="256" y="11"/>
                    </a:cubicBezTo>
                    <a:cubicBezTo>
                      <a:pt x="285" y="19"/>
                      <a:pt x="311" y="31"/>
                      <a:pt x="336" y="47"/>
                    </a:cubicBezTo>
                    <a:cubicBezTo>
                      <a:pt x="360" y="61"/>
                      <a:pt x="382" y="78"/>
                      <a:pt x="402" y="98"/>
                    </a:cubicBezTo>
                    <a:cubicBezTo>
                      <a:pt x="403" y="100"/>
                      <a:pt x="403" y="102"/>
                      <a:pt x="403" y="104"/>
                    </a:cubicBezTo>
                    <a:cubicBezTo>
                      <a:pt x="404" y="105"/>
                      <a:pt x="403" y="105"/>
                      <a:pt x="403" y="106"/>
                    </a:cubicBezTo>
                    <a:cubicBezTo>
                      <a:pt x="404" y="108"/>
                      <a:pt x="404" y="110"/>
                      <a:pt x="405" y="111"/>
                    </a:cubicBezTo>
                    <a:cubicBezTo>
                      <a:pt x="406" y="110"/>
                      <a:pt x="406" y="108"/>
                      <a:pt x="407" y="107"/>
                    </a:cubicBezTo>
                    <a:cubicBezTo>
                      <a:pt x="407" y="107"/>
                      <a:pt x="407" y="106"/>
                      <a:pt x="408" y="105"/>
                    </a:cubicBezTo>
                    <a:cubicBezTo>
                      <a:pt x="411" y="109"/>
                      <a:pt x="414" y="112"/>
                      <a:pt x="417" y="115"/>
                    </a:cubicBezTo>
                    <a:cubicBezTo>
                      <a:pt x="419" y="118"/>
                      <a:pt x="417" y="119"/>
                      <a:pt x="414" y="119"/>
                    </a:cubicBezTo>
                    <a:cubicBezTo>
                      <a:pt x="413" y="119"/>
                      <a:pt x="413" y="120"/>
                      <a:pt x="412" y="121"/>
                    </a:cubicBezTo>
                    <a:cubicBezTo>
                      <a:pt x="413" y="121"/>
                      <a:pt x="414" y="123"/>
                      <a:pt x="415" y="122"/>
                    </a:cubicBezTo>
                    <a:cubicBezTo>
                      <a:pt x="422" y="119"/>
                      <a:pt x="425" y="125"/>
                      <a:pt x="427" y="129"/>
                    </a:cubicBezTo>
                    <a:cubicBezTo>
                      <a:pt x="438" y="145"/>
                      <a:pt x="447" y="161"/>
                      <a:pt x="453" y="179"/>
                    </a:cubicBezTo>
                    <a:cubicBezTo>
                      <a:pt x="460" y="203"/>
                      <a:pt x="462" y="227"/>
                      <a:pt x="452" y="251"/>
                    </a:cubicBezTo>
                    <a:cubicBezTo>
                      <a:pt x="446" y="262"/>
                      <a:pt x="439" y="272"/>
                      <a:pt x="433" y="283"/>
                    </a:cubicBezTo>
                    <a:cubicBezTo>
                      <a:pt x="418" y="307"/>
                      <a:pt x="403" y="331"/>
                      <a:pt x="388" y="355"/>
                    </a:cubicBezTo>
                    <a:cubicBezTo>
                      <a:pt x="386" y="359"/>
                      <a:pt x="384" y="362"/>
                      <a:pt x="381" y="367"/>
                    </a:cubicBezTo>
                    <a:cubicBezTo>
                      <a:pt x="387" y="370"/>
                      <a:pt x="392" y="372"/>
                      <a:pt x="398" y="375"/>
                    </a:cubicBezTo>
                    <a:cubicBezTo>
                      <a:pt x="417" y="383"/>
                      <a:pt x="435" y="392"/>
                      <a:pt x="454" y="400"/>
                    </a:cubicBezTo>
                    <a:cubicBezTo>
                      <a:pt x="475" y="409"/>
                      <a:pt x="496" y="418"/>
                      <a:pt x="517" y="427"/>
                    </a:cubicBezTo>
                    <a:cubicBezTo>
                      <a:pt x="538" y="437"/>
                      <a:pt x="560" y="447"/>
                      <a:pt x="582" y="457"/>
                    </a:cubicBezTo>
                    <a:cubicBezTo>
                      <a:pt x="596" y="464"/>
                      <a:pt x="610" y="471"/>
                      <a:pt x="624" y="479"/>
                    </a:cubicBezTo>
                    <a:cubicBezTo>
                      <a:pt x="625" y="479"/>
                      <a:pt x="626" y="480"/>
                      <a:pt x="628" y="481"/>
                    </a:cubicBezTo>
                    <a:cubicBezTo>
                      <a:pt x="626" y="482"/>
                      <a:pt x="625" y="483"/>
                      <a:pt x="624" y="484"/>
                    </a:cubicBezTo>
                    <a:cubicBezTo>
                      <a:pt x="627" y="487"/>
                      <a:pt x="630" y="491"/>
                      <a:pt x="633" y="495"/>
                    </a:cubicBezTo>
                    <a:cubicBezTo>
                      <a:pt x="636" y="489"/>
                      <a:pt x="628" y="488"/>
                      <a:pt x="630" y="483"/>
                    </a:cubicBezTo>
                    <a:cubicBezTo>
                      <a:pt x="639" y="488"/>
                      <a:pt x="647" y="492"/>
                      <a:pt x="655" y="497"/>
                    </a:cubicBezTo>
                    <a:cubicBezTo>
                      <a:pt x="687" y="517"/>
                      <a:pt x="717" y="539"/>
                      <a:pt x="744" y="565"/>
                    </a:cubicBezTo>
                    <a:cubicBezTo>
                      <a:pt x="758" y="579"/>
                      <a:pt x="771" y="594"/>
                      <a:pt x="785" y="609"/>
                    </a:cubicBezTo>
                    <a:cubicBezTo>
                      <a:pt x="787" y="611"/>
                      <a:pt x="787" y="613"/>
                      <a:pt x="786" y="616"/>
                    </a:cubicBezTo>
                    <a:cubicBezTo>
                      <a:pt x="782" y="621"/>
                      <a:pt x="778" y="627"/>
                      <a:pt x="774" y="632"/>
                    </a:cubicBezTo>
                    <a:cubicBezTo>
                      <a:pt x="774" y="630"/>
                      <a:pt x="774" y="629"/>
                      <a:pt x="775" y="627"/>
                    </a:cubicBezTo>
                    <a:cubicBezTo>
                      <a:pt x="774" y="627"/>
                      <a:pt x="772" y="627"/>
                      <a:pt x="772" y="627"/>
                    </a:cubicBezTo>
                    <a:cubicBezTo>
                      <a:pt x="771" y="629"/>
                      <a:pt x="771" y="630"/>
                      <a:pt x="772" y="632"/>
                    </a:cubicBezTo>
                    <a:cubicBezTo>
                      <a:pt x="772" y="632"/>
                      <a:pt x="772" y="633"/>
                      <a:pt x="773" y="633"/>
                    </a:cubicBezTo>
                    <a:close/>
                    <a:moveTo>
                      <a:pt x="115" y="374"/>
                    </a:moveTo>
                    <a:cubicBezTo>
                      <a:pt x="115" y="374"/>
                      <a:pt x="115" y="374"/>
                      <a:pt x="115" y="374"/>
                    </a:cubicBezTo>
                    <a:cubicBezTo>
                      <a:pt x="118" y="372"/>
                      <a:pt x="121" y="373"/>
                      <a:pt x="124" y="375"/>
                    </a:cubicBezTo>
                    <a:cubicBezTo>
                      <a:pt x="140" y="388"/>
                      <a:pt x="155" y="400"/>
                      <a:pt x="170" y="411"/>
                    </a:cubicBezTo>
                    <a:cubicBezTo>
                      <a:pt x="175" y="415"/>
                      <a:pt x="180" y="418"/>
                      <a:pt x="186" y="422"/>
                    </a:cubicBezTo>
                    <a:cubicBezTo>
                      <a:pt x="202" y="396"/>
                      <a:pt x="218" y="370"/>
                      <a:pt x="234" y="344"/>
                    </a:cubicBezTo>
                    <a:cubicBezTo>
                      <a:pt x="238" y="347"/>
                      <a:pt x="243" y="350"/>
                      <a:pt x="247" y="352"/>
                    </a:cubicBezTo>
                    <a:cubicBezTo>
                      <a:pt x="231" y="378"/>
                      <a:pt x="215" y="404"/>
                      <a:pt x="199" y="430"/>
                    </a:cubicBezTo>
                    <a:cubicBezTo>
                      <a:pt x="200" y="431"/>
                      <a:pt x="201" y="432"/>
                      <a:pt x="202" y="433"/>
                    </a:cubicBezTo>
                    <a:cubicBezTo>
                      <a:pt x="228" y="448"/>
                      <a:pt x="254" y="462"/>
                      <a:pt x="280" y="477"/>
                    </a:cubicBezTo>
                    <a:cubicBezTo>
                      <a:pt x="284" y="480"/>
                      <a:pt x="285" y="478"/>
                      <a:pt x="287" y="476"/>
                    </a:cubicBezTo>
                    <a:cubicBezTo>
                      <a:pt x="299" y="456"/>
                      <a:pt x="311" y="437"/>
                      <a:pt x="322" y="418"/>
                    </a:cubicBezTo>
                    <a:cubicBezTo>
                      <a:pt x="326" y="411"/>
                      <a:pt x="331" y="405"/>
                      <a:pt x="335" y="398"/>
                    </a:cubicBezTo>
                    <a:cubicBezTo>
                      <a:pt x="340" y="401"/>
                      <a:pt x="344" y="404"/>
                      <a:pt x="348" y="406"/>
                    </a:cubicBezTo>
                    <a:cubicBezTo>
                      <a:pt x="331" y="433"/>
                      <a:pt x="315" y="460"/>
                      <a:pt x="298" y="487"/>
                    </a:cubicBezTo>
                    <a:cubicBezTo>
                      <a:pt x="330" y="501"/>
                      <a:pt x="361" y="515"/>
                      <a:pt x="393" y="529"/>
                    </a:cubicBezTo>
                    <a:cubicBezTo>
                      <a:pt x="410" y="502"/>
                      <a:pt x="427" y="475"/>
                      <a:pt x="444" y="448"/>
                    </a:cubicBezTo>
                    <a:cubicBezTo>
                      <a:pt x="448" y="451"/>
                      <a:pt x="452" y="454"/>
                      <a:pt x="457" y="456"/>
                    </a:cubicBezTo>
                    <a:cubicBezTo>
                      <a:pt x="440" y="483"/>
                      <a:pt x="424" y="509"/>
                      <a:pt x="407" y="536"/>
                    </a:cubicBezTo>
                    <a:cubicBezTo>
                      <a:pt x="409" y="536"/>
                      <a:pt x="410" y="536"/>
                      <a:pt x="410" y="536"/>
                    </a:cubicBezTo>
                    <a:cubicBezTo>
                      <a:pt x="438" y="549"/>
                      <a:pt x="465" y="561"/>
                      <a:pt x="492" y="573"/>
                    </a:cubicBezTo>
                    <a:cubicBezTo>
                      <a:pt x="496" y="575"/>
                      <a:pt x="499" y="578"/>
                      <a:pt x="502" y="571"/>
                    </a:cubicBezTo>
                    <a:cubicBezTo>
                      <a:pt x="504" y="573"/>
                      <a:pt x="506" y="575"/>
                      <a:pt x="508" y="577"/>
                    </a:cubicBezTo>
                    <a:cubicBezTo>
                      <a:pt x="510" y="580"/>
                      <a:pt x="512" y="583"/>
                      <a:pt x="515" y="585"/>
                    </a:cubicBezTo>
                    <a:cubicBezTo>
                      <a:pt x="522" y="589"/>
                      <a:pt x="530" y="592"/>
                      <a:pt x="537" y="596"/>
                    </a:cubicBezTo>
                    <a:cubicBezTo>
                      <a:pt x="555" y="606"/>
                      <a:pt x="573" y="617"/>
                      <a:pt x="591" y="628"/>
                    </a:cubicBezTo>
                    <a:cubicBezTo>
                      <a:pt x="593" y="629"/>
                      <a:pt x="594" y="630"/>
                      <a:pt x="596" y="627"/>
                    </a:cubicBezTo>
                    <a:cubicBezTo>
                      <a:pt x="606" y="610"/>
                      <a:pt x="617" y="593"/>
                      <a:pt x="628" y="575"/>
                    </a:cubicBezTo>
                    <a:cubicBezTo>
                      <a:pt x="632" y="568"/>
                      <a:pt x="637" y="561"/>
                      <a:pt x="642" y="553"/>
                    </a:cubicBezTo>
                    <a:cubicBezTo>
                      <a:pt x="645" y="555"/>
                      <a:pt x="648" y="558"/>
                      <a:pt x="651" y="559"/>
                    </a:cubicBezTo>
                    <a:cubicBezTo>
                      <a:pt x="655" y="561"/>
                      <a:pt x="654" y="562"/>
                      <a:pt x="652" y="565"/>
                    </a:cubicBezTo>
                    <a:cubicBezTo>
                      <a:pt x="639" y="587"/>
                      <a:pt x="626" y="608"/>
                      <a:pt x="612" y="629"/>
                    </a:cubicBezTo>
                    <a:cubicBezTo>
                      <a:pt x="611" y="632"/>
                      <a:pt x="607" y="636"/>
                      <a:pt x="608" y="638"/>
                    </a:cubicBezTo>
                    <a:cubicBezTo>
                      <a:pt x="608" y="641"/>
                      <a:pt x="613" y="643"/>
                      <a:pt x="615" y="645"/>
                    </a:cubicBezTo>
                    <a:cubicBezTo>
                      <a:pt x="627" y="653"/>
                      <a:pt x="638" y="662"/>
                      <a:pt x="650" y="671"/>
                    </a:cubicBezTo>
                    <a:cubicBezTo>
                      <a:pt x="671" y="637"/>
                      <a:pt x="692" y="603"/>
                      <a:pt x="714" y="568"/>
                    </a:cubicBezTo>
                    <a:cubicBezTo>
                      <a:pt x="685" y="543"/>
                      <a:pt x="654" y="523"/>
                      <a:pt x="621" y="504"/>
                    </a:cubicBezTo>
                    <a:cubicBezTo>
                      <a:pt x="627" y="500"/>
                      <a:pt x="629" y="497"/>
                      <a:pt x="627" y="493"/>
                    </a:cubicBezTo>
                    <a:cubicBezTo>
                      <a:pt x="625" y="489"/>
                      <a:pt x="622" y="488"/>
                      <a:pt x="619" y="489"/>
                    </a:cubicBezTo>
                    <a:cubicBezTo>
                      <a:pt x="614" y="491"/>
                      <a:pt x="614" y="494"/>
                      <a:pt x="617" y="501"/>
                    </a:cubicBezTo>
                    <a:cubicBezTo>
                      <a:pt x="552" y="464"/>
                      <a:pt x="482" y="438"/>
                      <a:pt x="415" y="408"/>
                    </a:cubicBezTo>
                    <a:cubicBezTo>
                      <a:pt x="417" y="404"/>
                      <a:pt x="418" y="400"/>
                      <a:pt x="419" y="396"/>
                    </a:cubicBezTo>
                    <a:cubicBezTo>
                      <a:pt x="418" y="396"/>
                      <a:pt x="418" y="396"/>
                      <a:pt x="417" y="395"/>
                    </a:cubicBezTo>
                    <a:cubicBezTo>
                      <a:pt x="416" y="396"/>
                      <a:pt x="416" y="397"/>
                      <a:pt x="415" y="398"/>
                    </a:cubicBezTo>
                    <a:cubicBezTo>
                      <a:pt x="414" y="400"/>
                      <a:pt x="413" y="403"/>
                      <a:pt x="412" y="403"/>
                    </a:cubicBezTo>
                    <a:cubicBezTo>
                      <a:pt x="409" y="403"/>
                      <a:pt x="406" y="403"/>
                      <a:pt x="403" y="402"/>
                    </a:cubicBezTo>
                    <a:cubicBezTo>
                      <a:pt x="398" y="400"/>
                      <a:pt x="393" y="398"/>
                      <a:pt x="389" y="395"/>
                    </a:cubicBezTo>
                    <a:cubicBezTo>
                      <a:pt x="366" y="384"/>
                      <a:pt x="342" y="373"/>
                      <a:pt x="320" y="360"/>
                    </a:cubicBezTo>
                    <a:cubicBezTo>
                      <a:pt x="284" y="340"/>
                      <a:pt x="250" y="317"/>
                      <a:pt x="218" y="292"/>
                    </a:cubicBezTo>
                    <a:cubicBezTo>
                      <a:pt x="179" y="262"/>
                      <a:pt x="143" y="229"/>
                      <a:pt x="116" y="188"/>
                    </a:cubicBezTo>
                    <a:cubicBezTo>
                      <a:pt x="103" y="167"/>
                      <a:pt x="93" y="146"/>
                      <a:pt x="86" y="122"/>
                    </a:cubicBezTo>
                    <a:cubicBezTo>
                      <a:pt x="85" y="116"/>
                      <a:pt x="85" y="111"/>
                      <a:pt x="87" y="105"/>
                    </a:cubicBezTo>
                    <a:cubicBezTo>
                      <a:pt x="87" y="103"/>
                      <a:pt x="90" y="103"/>
                      <a:pt x="92" y="102"/>
                    </a:cubicBezTo>
                    <a:cubicBezTo>
                      <a:pt x="92" y="101"/>
                      <a:pt x="92" y="101"/>
                      <a:pt x="92" y="101"/>
                    </a:cubicBezTo>
                    <a:cubicBezTo>
                      <a:pt x="88" y="99"/>
                      <a:pt x="85" y="100"/>
                      <a:pt x="83" y="103"/>
                    </a:cubicBezTo>
                    <a:cubicBezTo>
                      <a:pt x="79" y="110"/>
                      <a:pt x="76" y="116"/>
                      <a:pt x="72" y="123"/>
                    </a:cubicBezTo>
                    <a:cubicBezTo>
                      <a:pt x="57" y="146"/>
                      <a:pt x="43" y="169"/>
                      <a:pt x="29" y="192"/>
                    </a:cubicBezTo>
                    <a:cubicBezTo>
                      <a:pt x="26" y="197"/>
                      <a:pt x="22" y="202"/>
                      <a:pt x="23" y="209"/>
                    </a:cubicBezTo>
                    <a:cubicBezTo>
                      <a:pt x="25" y="221"/>
                      <a:pt x="26" y="233"/>
                      <a:pt x="29" y="245"/>
                    </a:cubicBezTo>
                    <a:cubicBezTo>
                      <a:pt x="31" y="254"/>
                      <a:pt x="35" y="263"/>
                      <a:pt x="39" y="272"/>
                    </a:cubicBezTo>
                    <a:cubicBezTo>
                      <a:pt x="40" y="270"/>
                      <a:pt x="41" y="268"/>
                      <a:pt x="42" y="267"/>
                    </a:cubicBezTo>
                    <a:cubicBezTo>
                      <a:pt x="55" y="247"/>
                      <a:pt x="67" y="228"/>
                      <a:pt x="79" y="208"/>
                    </a:cubicBezTo>
                    <a:cubicBezTo>
                      <a:pt x="85" y="199"/>
                      <a:pt x="85" y="199"/>
                      <a:pt x="95" y="205"/>
                    </a:cubicBezTo>
                    <a:cubicBezTo>
                      <a:pt x="98" y="206"/>
                      <a:pt x="97" y="207"/>
                      <a:pt x="96" y="210"/>
                    </a:cubicBezTo>
                    <a:cubicBezTo>
                      <a:pt x="81" y="234"/>
                      <a:pt x="65" y="259"/>
                      <a:pt x="50" y="284"/>
                    </a:cubicBezTo>
                    <a:cubicBezTo>
                      <a:pt x="48" y="287"/>
                      <a:pt x="48" y="289"/>
                      <a:pt x="50" y="292"/>
                    </a:cubicBezTo>
                    <a:cubicBezTo>
                      <a:pt x="61" y="307"/>
                      <a:pt x="72" y="322"/>
                      <a:pt x="83" y="336"/>
                    </a:cubicBezTo>
                    <a:cubicBezTo>
                      <a:pt x="88" y="342"/>
                      <a:pt x="94" y="348"/>
                      <a:pt x="100" y="354"/>
                    </a:cubicBezTo>
                    <a:cubicBezTo>
                      <a:pt x="117" y="327"/>
                      <a:pt x="133" y="301"/>
                      <a:pt x="150" y="275"/>
                    </a:cubicBezTo>
                    <a:cubicBezTo>
                      <a:pt x="154" y="278"/>
                      <a:pt x="158" y="280"/>
                      <a:pt x="162" y="283"/>
                    </a:cubicBezTo>
                    <a:cubicBezTo>
                      <a:pt x="145" y="310"/>
                      <a:pt x="129" y="337"/>
                      <a:pt x="112" y="364"/>
                    </a:cubicBezTo>
                    <a:cubicBezTo>
                      <a:pt x="113" y="366"/>
                      <a:pt x="114" y="367"/>
                      <a:pt x="114" y="367"/>
                    </a:cubicBezTo>
                    <a:cubicBezTo>
                      <a:pt x="113" y="369"/>
                      <a:pt x="112" y="371"/>
                      <a:pt x="111" y="372"/>
                    </a:cubicBezTo>
                    <a:cubicBezTo>
                      <a:pt x="109" y="375"/>
                      <a:pt x="111" y="378"/>
                      <a:pt x="113" y="379"/>
                    </a:cubicBezTo>
                    <a:cubicBezTo>
                      <a:pt x="114" y="381"/>
                      <a:pt x="116" y="380"/>
                      <a:pt x="118" y="381"/>
                    </a:cubicBezTo>
                    <a:cubicBezTo>
                      <a:pt x="118" y="380"/>
                      <a:pt x="118" y="380"/>
                      <a:pt x="119" y="380"/>
                    </a:cubicBezTo>
                    <a:cubicBezTo>
                      <a:pt x="115" y="379"/>
                      <a:pt x="112" y="378"/>
                      <a:pt x="115" y="374"/>
                    </a:cubicBezTo>
                    <a:close/>
                    <a:moveTo>
                      <a:pt x="279" y="222"/>
                    </a:moveTo>
                    <a:cubicBezTo>
                      <a:pt x="280" y="223"/>
                      <a:pt x="281" y="224"/>
                      <a:pt x="283" y="225"/>
                    </a:cubicBezTo>
                    <a:cubicBezTo>
                      <a:pt x="300" y="238"/>
                      <a:pt x="318" y="248"/>
                      <a:pt x="339" y="255"/>
                    </a:cubicBezTo>
                    <a:cubicBezTo>
                      <a:pt x="360" y="261"/>
                      <a:pt x="380" y="266"/>
                      <a:pt x="402" y="260"/>
                    </a:cubicBezTo>
                    <a:cubicBezTo>
                      <a:pt x="416" y="256"/>
                      <a:pt x="426" y="249"/>
                      <a:pt x="432" y="236"/>
                    </a:cubicBezTo>
                    <a:cubicBezTo>
                      <a:pt x="437" y="223"/>
                      <a:pt x="436" y="210"/>
                      <a:pt x="434" y="198"/>
                    </a:cubicBezTo>
                    <a:cubicBezTo>
                      <a:pt x="430" y="180"/>
                      <a:pt x="422" y="165"/>
                      <a:pt x="413" y="150"/>
                    </a:cubicBezTo>
                    <a:cubicBezTo>
                      <a:pt x="397" y="126"/>
                      <a:pt x="378" y="106"/>
                      <a:pt x="356" y="88"/>
                    </a:cubicBezTo>
                    <a:cubicBezTo>
                      <a:pt x="333" y="70"/>
                      <a:pt x="308" y="55"/>
                      <a:pt x="282" y="44"/>
                    </a:cubicBezTo>
                    <a:cubicBezTo>
                      <a:pt x="260" y="35"/>
                      <a:pt x="238" y="29"/>
                      <a:pt x="215" y="26"/>
                    </a:cubicBezTo>
                    <a:cubicBezTo>
                      <a:pt x="190" y="22"/>
                      <a:pt x="165" y="22"/>
                      <a:pt x="141" y="32"/>
                    </a:cubicBezTo>
                    <a:cubicBezTo>
                      <a:pt x="120" y="42"/>
                      <a:pt x="108" y="58"/>
                      <a:pt x="106" y="81"/>
                    </a:cubicBezTo>
                    <a:cubicBezTo>
                      <a:pt x="104" y="103"/>
                      <a:pt x="110" y="123"/>
                      <a:pt x="118" y="143"/>
                    </a:cubicBezTo>
                    <a:cubicBezTo>
                      <a:pt x="120" y="147"/>
                      <a:pt x="122" y="148"/>
                      <a:pt x="126" y="147"/>
                    </a:cubicBezTo>
                    <a:cubicBezTo>
                      <a:pt x="143" y="144"/>
                      <a:pt x="159" y="148"/>
                      <a:pt x="174" y="155"/>
                    </a:cubicBezTo>
                    <a:cubicBezTo>
                      <a:pt x="183" y="159"/>
                      <a:pt x="192" y="165"/>
                      <a:pt x="201" y="170"/>
                    </a:cubicBezTo>
                    <a:cubicBezTo>
                      <a:pt x="207" y="160"/>
                      <a:pt x="213" y="150"/>
                      <a:pt x="219" y="140"/>
                    </a:cubicBezTo>
                    <a:cubicBezTo>
                      <a:pt x="229" y="125"/>
                      <a:pt x="243" y="117"/>
                      <a:pt x="261" y="116"/>
                    </a:cubicBezTo>
                    <a:cubicBezTo>
                      <a:pt x="281" y="114"/>
                      <a:pt x="299" y="119"/>
                      <a:pt x="316" y="128"/>
                    </a:cubicBezTo>
                    <a:cubicBezTo>
                      <a:pt x="322" y="131"/>
                      <a:pt x="327" y="135"/>
                      <a:pt x="333" y="138"/>
                    </a:cubicBezTo>
                    <a:cubicBezTo>
                      <a:pt x="314" y="167"/>
                      <a:pt x="297" y="194"/>
                      <a:pt x="279" y="222"/>
                    </a:cubicBezTo>
                    <a:close/>
                    <a:moveTo>
                      <a:pt x="241" y="281"/>
                    </a:moveTo>
                    <a:cubicBezTo>
                      <a:pt x="264" y="297"/>
                      <a:pt x="287" y="312"/>
                      <a:pt x="310" y="328"/>
                    </a:cubicBezTo>
                    <a:cubicBezTo>
                      <a:pt x="317" y="316"/>
                      <a:pt x="324" y="305"/>
                      <a:pt x="331" y="294"/>
                    </a:cubicBezTo>
                    <a:cubicBezTo>
                      <a:pt x="336" y="297"/>
                      <a:pt x="340" y="300"/>
                      <a:pt x="344" y="302"/>
                    </a:cubicBezTo>
                    <a:cubicBezTo>
                      <a:pt x="338" y="313"/>
                      <a:pt x="332" y="322"/>
                      <a:pt x="326" y="332"/>
                    </a:cubicBezTo>
                    <a:cubicBezTo>
                      <a:pt x="324" y="334"/>
                      <a:pt x="323" y="336"/>
                      <a:pt x="326" y="337"/>
                    </a:cubicBezTo>
                    <a:cubicBezTo>
                      <a:pt x="337" y="343"/>
                      <a:pt x="347" y="349"/>
                      <a:pt x="357" y="354"/>
                    </a:cubicBezTo>
                    <a:cubicBezTo>
                      <a:pt x="359" y="356"/>
                      <a:pt x="361" y="356"/>
                      <a:pt x="363" y="353"/>
                    </a:cubicBezTo>
                    <a:cubicBezTo>
                      <a:pt x="374" y="335"/>
                      <a:pt x="385" y="317"/>
                      <a:pt x="396" y="299"/>
                    </a:cubicBezTo>
                    <a:cubicBezTo>
                      <a:pt x="399" y="294"/>
                      <a:pt x="402" y="289"/>
                      <a:pt x="406" y="283"/>
                    </a:cubicBezTo>
                    <a:cubicBezTo>
                      <a:pt x="404" y="283"/>
                      <a:pt x="404" y="283"/>
                      <a:pt x="404" y="283"/>
                    </a:cubicBezTo>
                    <a:cubicBezTo>
                      <a:pt x="378" y="289"/>
                      <a:pt x="353" y="285"/>
                      <a:pt x="329" y="277"/>
                    </a:cubicBezTo>
                    <a:cubicBezTo>
                      <a:pt x="311" y="271"/>
                      <a:pt x="294" y="262"/>
                      <a:pt x="279" y="251"/>
                    </a:cubicBezTo>
                    <a:cubicBezTo>
                      <a:pt x="258" y="237"/>
                      <a:pt x="240" y="220"/>
                      <a:pt x="226" y="199"/>
                    </a:cubicBezTo>
                    <a:cubicBezTo>
                      <a:pt x="223" y="195"/>
                      <a:pt x="221" y="190"/>
                      <a:pt x="218" y="186"/>
                    </a:cubicBezTo>
                    <a:cubicBezTo>
                      <a:pt x="217" y="187"/>
                      <a:pt x="217" y="187"/>
                      <a:pt x="216" y="188"/>
                    </a:cubicBezTo>
                    <a:cubicBezTo>
                      <a:pt x="207" y="203"/>
                      <a:pt x="198" y="217"/>
                      <a:pt x="189" y="232"/>
                    </a:cubicBezTo>
                    <a:cubicBezTo>
                      <a:pt x="187" y="235"/>
                      <a:pt x="188" y="236"/>
                      <a:pt x="190" y="238"/>
                    </a:cubicBezTo>
                    <a:cubicBezTo>
                      <a:pt x="197" y="245"/>
                      <a:pt x="204" y="251"/>
                      <a:pt x="212" y="257"/>
                    </a:cubicBezTo>
                    <a:cubicBezTo>
                      <a:pt x="217" y="262"/>
                      <a:pt x="223" y="267"/>
                      <a:pt x="229" y="271"/>
                    </a:cubicBezTo>
                    <a:cubicBezTo>
                      <a:pt x="235" y="261"/>
                      <a:pt x="241" y="252"/>
                      <a:pt x="247" y="242"/>
                    </a:cubicBezTo>
                    <a:cubicBezTo>
                      <a:pt x="251" y="245"/>
                      <a:pt x="254" y="247"/>
                      <a:pt x="257" y="248"/>
                    </a:cubicBezTo>
                    <a:cubicBezTo>
                      <a:pt x="260" y="249"/>
                      <a:pt x="259" y="251"/>
                      <a:pt x="258" y="253"/>
                    </a:cubicBezTo>
                    <a:cubicBezTo>
                      <a:pt x="253" y="262"/>
                      <a:pt x="247" y="271"/>
                      <a:pt x="241" y="281"/>
                    </a:cubicBezTo>
                    <a:close/>
                    <a:moveTo>
                      <a:pt x="261" y="206"/>
                    </a:moveTo>
                    <a:cubicBezTo>
                      <a:pt x="262" y="206"/>
                      <a:pt x="262" y="205"/>
                      <a:pt x="263" y="205"/>
                    </a:cubicBezTo>
                    <a:cubicBezTo>
                      <a:pt x="275" y="186"/>
                      <a:pt x="287" y="168"/>
                      <a:pt x="299" y="149"/>
                    </a:cubicBezTo>
                    <a:cubicBezTo>
                      <a:pt x="300" y="147"/>
                      <a:pt x="300" y="146"/>
                      <a:pt x="297" y="144"/>
                    </a:cubicBezTo>
                    <a:cubicBezTo>
                      <a:pt x="285" y="139"/>
                      <a:pt x="272" y="137"/>
                      <a:pt x="259" y="139"/>
                    </a:cubicBezTo>
                    <a:cubicBezTo>
                      <a:pt x="244" y="141"/>
                      <a:pt x="234" y="152"/>
                      <a:pt x="237" y="167"/>
                    </a:cubicBezTo>
                    <a:cubicBezTo>
                      <a:pt x="240" y="183"/>
                      <a:pt x="250" y="195"/>
                      <a:pt x="261" y="206"/>
                    </a:cubicBezTo>
                    <a:close/>
                    <a:moveTo>
                      <a:pt x="170" y="220"/>
                    </a:moveTo>
                    <a:cubicBezTo>
                      <a:pt x="176" y="210"/>
                      <a:pt x="182" y="201"/>
                      <a:pt x="187" y="192"/>
                    </a:cubicBezTo>
                    <a:cubicBezTo>
                      <a:pt x="187" y="191"/>
                      <a:pt x="187" y="189"/>
                      <a:pt x="186" y="188"/>
                    </a:cubicBezTo>
                    <a:cubicBezTo>
                      <a:pt x="175" y="181"/>
                      <a:pt x="164" y="174"/>
                      <a:pt x="150" y="171"/>
                    </a:cubicBezTo>
                    <a:cubicBezTo>
                      <a:pt x="145" y="170"/>
                      <a:pt x="139" y="170"/>
                      <a:pt x="133" y="169"/>
                    </a:cubicBezTo>
                    <a:cubicBezTo>
                      <a:pt x="133" y="170"/>
                      <a:pt x="132" y="170"/>
                      <a:pt x="132" y="171"/>
                    </a:cubicBezTo>
                    <a:cubicBezTo>
                      <a:pt x="144" y="187"/>
                      <a:pt x="157" y="203"/>
                      <a:pt x="170" y="220"/>
                    </a:cubicBezTo>
                    <a:close/>
                    <a:moveTo>
                      <a:pt x="99" y="110"/>
                    </a:moveTo>
                    <a:cubicBezTo>
                      <a:pt x="98" y="111"/>
                      <a:pt x="98" y="112"/>
                      <a:pt x="98" y="113"/>
                    </a:cubicBezTo>
                    <a:cubicBezTo>
                      <a:pt x="98" y="116"/>
                      <a:pt x="96" y="118"/>
                      <a:pt x="93" y="118"/>
                    </a:cubicBezTo>
                    <a:cubicBezTo>
                      <a:pt x="92" y="118"/>
                      <a:pt x="92" y="119"/>
                      <a:pt x="91" y="120"/>
                    </a:cubicBezTo>
                    <a:cubicBezTo>
                      <a:pt x="92" y="120"/>
                      <a:pt x="93" y="121"/>
                      <a:pt x="94" y="121"/>
                    </a:cubicBezTo>
                    <a:cubicBezTo>
                      <a:pt x="100" y="122"/>
                      <a:pt x="102" y="117"/>
                      <a:pt x="99" y="110"/>
                    </a:cubicBezTo>
                    <a:close/>
                    <a:moveTo>
                      <a:pt x="401" y="394"/>
                    </a:moveTo>
                    <a:cubicBezTo>
                      <a:pt x="401" y="394"/>
                      <a:pt x="402" y="395"/>
                      <a:pt x="402" y="396"/>
                    </a:cubicBezTo>
                    <a:cubicBezTo>
                      <a:pt x="403" y="395"/>
                      <a:pt x="404" y="394"/>
                      <a:pt x="404" y="394"/>
                    </a:cubicBezTo>
                    <a:cubicBezTo>
                      <a:pt x="405" y="390"/>
                      <a:pt x="406" y="388"/>
                      <a:pt x="410" y="388"/>
                    </a:cubicBezTo>
                    <a:cubicBezTo>
                      <a:pt x="410" y="388"/>
                      <a:pt x="411" y="387"/>
                      <a:pt x="412" y="386"/>
                    </a:cubicBezTo>
                    <a:cubicBezTo>
                      <a:pt x="411" y="386"/>
                      <a:pt x="410" y="385"/>
                      <a:pt x="409" y="385"/>
                    </a:cubicBezTo>
                    <a:cubicBezTo>
                      <a:pt x="405" y="385"/>
                      <a:pt x="402" y="388"/>
                      <a:pt x="401" y="394"/>
                    </a:cubicBezTo>
                    <a:close/>
                  </a:path>
                </a:pathLst>
              </a:custGeom>
              <a:solidFill>
                <a:schemeClr val="tx1"/>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21" name="Freeform 6">
                <a:extLst>
                  <a:ext uri="{FF2B5EF4-FFF2-40B4-BE49-F238E27FC236}">
                    <a16:creationId xmlns:a16="http://schemas.microsoft.com/office/drawing/2014/main" id="{778A7D25-17F5-4677-A7B3-33BA09515C93}"/>
                  </a:ext>
                </a:extLst>
              </p:cNvPr>
              <p:cNvSpPr>
                <a:spLocks/>
              </p:cNvSpPr>
              <p:nvPr/>
            </p:nvSpPr>
            <p:spPr bwMode="auto">
              <a:xfrm>
                <a:off x="2574" y="1054"/>
                <a:ext cx="12" cy="13"/>
              </a:xfrm>
              <a:custGeom>
                <a:avLst/>
                <a:gdLst>
                  <a:gd name="T0" fmla="*/ 5 w 8"/>
                  <a:gd name="T1" fmla="*/ 9 h 9"/>
                  <a:gd name="T2" fmla="*/ 0 w 8"/>
                  <a:gd name="T3" fmla="*/ 2 h 9"/>
                  <a:gd name="T4" fmla="*/ 5 w 8"/>
                  <a:gd name="T5" fmla="*/ 0 h 9"/>
                  <a:gd name="T6" fmla="*/ 7 w 8"/>
                  <a:gd name="T7" fmla="*/ 3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cubicBezTo>
                      <a:pt x="3" y="6"/>
                      <a:pt x="2" y="5"/>
                      <a:pt x="0" y="2"/>
                    </a:cubicBezTo>
                    <a:cubicBezTo>
                      <a:pt x="2" y="2"/>
                      <a:pt x="3" y="0"/>
                      <a:pt x="5" y="0"/>
                    </a:cubicBezTo>
                    <a:cubicBezTo>
                      <a:pt x="6" y="0"/>
                      <a:pt x="8" y="2"/>
                      <a:pt x="7" y="3"/>
                    </a:cubicBezTo>
                    <a:cubicBezTo>
                      <a:pt x="7" y="5"/>
                      <a:pt x="6" y="6"/>
                      <a:pt x="5" y="9"/>
                    </a:cubicBezTo>
                    <a:close/>
                  </a:path>
                </a:pathLst>
              </a:custGeom>
              <a:solidFill>
                <a:srgbClr val="000000"/>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22" name="Freeform 8">
                <a:extLst>
                  <a:ext uri="{FF2B5EF4-FFF2-40B4-BE49-F238E27FC236}">
                    <a16:creationId xmlns:a16="http://schemas.microsoft.com/office/drawing/2014/main" id="{5054AE45-6C53-46E0-B7A4-FD41D98D3D71}"/>
                  </a:ext>
                </a:extLst>
              </p:cNvPr>
              <p:cNvSpPr>
                <a:spLocks noEditPoints="1"/>
              </p:cNvSpPr>
              <p:nvPr/>
            </p:nvSpPr>
            <p:spPr bwMode="auto">
              <a:xfrm>
                <a:off x="2320" y="1200"/>
                <a:ext cx="1044" cy="864"/>
              </a:xfrm>
              <a:custGeom>
                <a:avLst/>
                <a:gdLst>
                  <a:gd name="T0" fmla="*/ 92 w 692"/>
                  <a:gd name="T1" fmla="*/ 268 h 572"/>
                  <a:gd name="T2" fmla="*/ 140 w 692"/>
                  <a:gd name="T3" fmla="*/ 184 h 572"/>
                  <a:gd name="T4" fmla="*/ 78 w 692"/>
                  <a:gd name="T5" fmla="*/ 255 h 572"/>
                  <a:gd name="T6" fmla="*/ 28 w 692"/>
                  <a:gd name="T7" fmla="*/ 193 h 572"/>
                  <a:gd name="T8" fmla="*/ 74 w 692"/>
                  <a:gd name="T9" fmla="*/ 111 h 572"/>
                  <a:gd name="T10" fmla="*/ 57 w 692"/>
                  <a:gd name="T11" fmla="*/ 109 h 572"/>
                  <a:gd name="T12" fmla="*/ 17 w 692"/>
                  <a:gd name="T13" fmla="*/ 173 h 572"/>
                  <a:gd name="T14" fmla="*/ 1 w 692"/>
                  <a:gd name="T15" fmla="*/ 110 h 572"/>
                  <a:gd name="T16" fmla="*/ 50 w 692"/>
                  <a:gd name="T17" fmla="*/ 24 h 572"/>
                  <a:gd name="T18" fmla="*/ 70 w 692"/>
                  <a:gd name="T19" fmla="*/ 2 h 572"/>
                  <a:gd name="T20" fmla="*/ 65 w 692"/>
                  <a:gd name="T21" fmla="*/ 6 h 572"/>
                  <a:gd name="T22" fmla="*/ 94 w 692"/>
                  <a:gd name="T23" fmla="*/ 89 h 572"/>
                  <a:gd name="T24" fmla="*/ 298 w 692"/>
                  <a:gd name="T25" fmla="*/ 261 h 572"/>
                  <a:gd name="T26" fmla="*/ 381 w 692"/>
                  <a:gd name="T27" fmla="*/ 303 h 572"/>
                  <a:gd name="T28" fmla="*/ 393 w 692"/>
                  <a:gd name="T29" fmla="*/ 299 h 572"/>
                  <a:gd name="T30" fmla="*/ 397 w 692"/>
                  <a:gd name="T31" fmla="*/ 297 h 572"/>
                  <a:gd name="T32" fmla="*/ 595 w 692"/>
                  <a:gd name="T33" fmla="*/ 402 h 572"/>
                  <a:gd name="T34" fmla="*/ 605 w 692"/>
                  <a:gd name="T35" fmla="*/ 394 h 572"/>
                  <a:gd name="T36" fmla="*/ 692 w 692"/>
                  <a:gd name="T37" fmla="*/ 469 h 572"/>
                  <a:gd name="T38" fmla="*/ 593 w 692"/>
                  <a:gd name="T39" fmla="*/ 546 h 572"/>
                  <a:gd name="T40" fmla="*/ 590 w 692"/>
                  <a:gd name="T41" fmla="*/ 530 h 572"/>
                  <a:gd name="T42" fmla="*/ 629 w 692"/>
                  <a:gd name="T43" fmla="*/ 460 h 572"/>
                  <a:gd name="T44" fmla="*/ 606 w 692"/>
                  <a:gd name="T45" fmla="*/ 476 h 572"/>
                  <a:gd name="T46" fmla="*/ 569 w 692"/>
                  <a:gd name="T47" fmla="*/ 529 h 572"/>
                  <a:gd name="T48" fmla="*/ 493 w 692"/>
                  <a:gd name="T49" fmla="*/ 486 h 572"/>
                  <a:gd name="T50" fmla="*/ 480 w 692"/>
                  <a:gd name="T51" fmla="*/ 472 h 572"/>
                  <a:gd name="T52" fmla="*/ 388 w 692"/>
                  <a:gd name="T53" fmla="*/ 437 h 572"/>
                  <a:gd name="T54" fmla="*/ 435 w 692"/>
                  <a:gd name="T55" fmla="*/ 357 h 572"/>
                  <a:gd name="T56" fmla="*/ 371 w 692"/>
                  <a:gd name="T57" fmla="*/ 430 h 572"/>
                  <a:gd name="T58" fmla="*/ 326 w 692"/>
                  <a:gd name="T59" fmla="*/ 307 h 572"/>
                  <a:gd name="T60" fmla="*/ 300 w 692"/>
                  <a:gd name="T61" fmla="*/ 319 h 572"/>
                  <a:gd name="T62" fmla="*/ 258 w 692"/>
                  <a:gd name="T63" fmla="*/ 378 h 572"/>
                  <a:gd name="T64" fmla="*/ 177 w 692"/>
                  <a:gd name="T65" fmla="*/ 331 h 572"/>
                  <a:gd name="T66" fmla="*/ 212 w 692"/>
                  <a:gd name="T67" fmla="*/ 245 h 572"/>
                  <a:gd name="T68" fmla="*/ 148 w 692"/>
                  <a:gd name="T69" fmla="*/ 312 h 572"/>
                  <a:gd name="T70" fmla="*/ 93 w 692"/>
                  <a:gd name="T71" fmla="*/ 275 h 572"/>
                  <a:gd name="T72" fmla="*/ 90 w 692"/>
                  <a:gd name="T73" fmla="*/ 272 h 572"/>
                  <a:gd name="T74" fmla="*/ 512 w 692"/>
                  <a:gd name="T75" fmla="*/ 448 h 572"/>
                  <a:gd name="T76" fmla="*/ 534 w 692"/>
                  <a:gd name="T77" fmla="*/ 414 h 572"/>
                  <a:gd name="T78" fmla="*/ 530 w 692"/>
                  <a:gd name="T79" fmla="*/ 399 h 572"/>
                  <a:gd name="T80" fmla="*/ 491 w 692"/>
                  <a:gd name="T81" fmla="*/ 454 h 572"/>
                  <a:gd name="T82" fmla="*/ 490 w 692"/>
                  <a:gd name="T83" fmla="*/ 467 h 572"/>
                  <a:gd name="T84" fmla="*/ 497 w 692"/>
                  <a:gd name="T85" fmla="*/ 470 h 572"/>
                  <a:gd name="T86" fmla="*/ 505 w 692"/>
                  <a:gd name="T87" fmla="*/ 459 h 572"/>
                  <a:gd name="T88" fmla="*/ 508 w 692"/>
                  <a:gd name="T89" fmla="*/ 447 h 572"/>
                  <a:gd name="T90" fmla="*/ 604 w 692"/>
                  <a:gd name="T91" fmla="*/ 397 h 572"/>
                  <a:gd name="T92" fmla="*/ 595 w 692"/>
                  <a:gd name="T93" fmla="*/ 396 h 572"/>
                  <a:gd name="T94" fmla="*/ 604 w 692"/>
                  <a:gd name="T95" fmla="*/ 397 h 572"/>
                  <a:gd name="T96" fmla="*/ 489 w 692"/>
                  <a:gd name="T97" fmla="*/ 478 h 572"/>
                  <a:gd name="T98" fmla="*/ 489 w 692"/>
                  <a:gd name="T99" fmla="*/ 47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2" h="572">
                    <a:moveTo>
                      <a:pt x="89" y="273"/>
                    </a:moveTo>
                    <a:cubicBezTo>
                      <a:pt x="90" y="272"/>
                      <a:pt x="91" y="270"/>
                      <a:pt x="92" y="268"/>
                    </a:cubicBezTo>
                    <a:cubicBezTo>
                      <a:pt x="92" y="268"/>
                      <a:pt x="91" y="267"/>
                      <a:pt x="90" y="265"/>
                    </a:cubicBezTo>
                    <a:cubicBezTo>
                      <a:pt x="107" y="238"/>
                      <a:pt x="123" y="211"/>
                      <a:pt x="140" y="184"/>
                    </a:cubicBezTo>
                    <a:cubicBezTo>
                      <a:pt x="136" y="181"/>
                      <a:pt x="132" y="179"/>
                      <a:pt x="128" y="176"/>
                    </a:cubicBezTo>
                    <a:cubicBezTo>
                      <a:pt x="111" y="202"/>
                      <a:pt x="95" y="228"/>
                      <a:pt x="78" y="255"/>
                    </a:cubicBezTo>
                    <a:cubicBezTo>
                      <a:pt x="72" y="249"/>
                      <a:pt x="66" y="243"/>
                      <a:pt x="61" y="237"/>
                    </a:cubicBezTo>
                    <a:cubicBezTo>
                      <a:pt x="50" y="223"/>
                      <a:pt x="39" y="208"/>
                      <a:pt x="28" y="193"/>
                    </a:cubicBezTo>
                    <a:cubicBezTo>
                      <a:pt x="26" y="190"/>
                      <a:pt x="26" y="188"/>
                      <a:pt x="28" y="185"/>
                    </a:cubicBezTo>
                    <a:cubicBezTo>
                      <a:pt x="43" y="160"/>
                      <a:pt x="59" y="135"/>
                      <a:pt x="74" y="111"/>
                    </a:cubicBezTo>
                    <a:cubicBezTo>
                      <a:pt x="75" y="108"/>
                      <a:pt x="76" y="107"/>
                      <a:pt x="73" y="106"/>
                    </a:cubicBezTo>
                    <a:cubicBezTo>
                      <a:pt x="63" y="100"/>
                      <a:pt x="63" y="100"/>
                      <a:pt x="57" y="109"/>
                    </a:cubicBezTo>
                    <a:cubicBezTo>
                      <a:pt x="45" y="129"/>
                      <a:pt x="33" y="148"/>
                      <a:pt x="20" y="168"/>
                    </a:cubicBezTo>
                    <a:cubicBezTo>
                      <a:pt x="19" y="169"/>
                      <a:pt x="18" y="171"/>
                      <a:pt x="17" y="173"/>
                    </a:cubicBezTo>
                    <a:cubicBezTo>
                      <a:pt x="13" y="164"/>
                      <a:pt x="9" y="155"/>
                      <a:pt x="7" y="146"/>
                    </a:cubicBezTo>
                    <a:cubicBezTo>
                      <a:pt x="4" y="134"/>
                      <a:pt x="3" y="122"/>
                      <a:pt x="1" y="110"/>
                    </a:cubicBezTo>
                    <a:cubicBezTo>
                      <a:pt x="0" y="103"/>
                      <a:pt x="4" y="98"/>
                      <a:pt x="7" y="93"/>
                    </a:cubicBezTo>
                    <a:cubicBezTo>
                      <a:pt x="21" y="70"/>
                      <a:pt x="35" y="47"/>
                      <a:pt x="50" y="24"/>
                    </a:cubicBezTo>
                    <a:cubicBezTo>
                      <a:pt x="54" y="17"/>
                      <a:pt x="57" y="11"/>
                      <a:pt x="61" y="4"/>
                    </a:cubicBezTo>
                    <a:cubicBezTo>
                      <a:pt x="63" y="1"/>
                      <a:pt x="66" y="0"/>
                      <a:pt x="70" y="2"/>
                    </a:cubicBezTo>
                    <a:cubicBezTo>
                      <a:pt x="70" y="2"/>
                      <a:pt x="70" y="2"/>
                      <a:pt x="70" y="3"/>
                    </a:cubicBezTo>
                    <a:cubicBezTo>
                      <a:pt x="68" y="4"/>
                      <a:pt x="65" y="4"/>
                      <a:pt x="65" y="6"/>
                    </a:cubicBezTo>
                    <a:cubicBezTo>
                      <a:pt x="63" y="12"/>
                      <a:pt x="63" y="17"/>
                      <a:pt x="64" y="23"/>
                    </a:cubicBezTo>
                    <a:cubicBezTo>
                      <a:pt x="71" y="47"/>
                      <a:pt x="81" y="68"/>
                      <a:pt x="94" y="89"/>
                    </a:cubicBezTo>
                    <a:cubicBezTo>
                      <a:pt x="121" y="130"/>
                      <a:pt x="157" y="163"/>
                      <a:pt x="196" y="193"/>
                    </a:cubicBezTo>
                    <a:cubicBezTo>
                      <a:pt x="228" y="218"/>
                      <a:pt x="262" y="241"/>
                      <a:pt x="298" y="261"/>
                    </a:cubicBezTo>
                    <a:cubicBezTo>
                      <a:pt x="320" y="274"/>
                      <a:pt x="344" y="285"/>
                      <a:pt x="367" y="296"/>
                    </a:cubicBezTo>
                    <a:cubicBezTo>
                      <a:pt x="371" y="299"/>
                      <a:pt x="376" y="301"/>
                      <a:pt x="381" y="303"/>
                    </a:cubicBezTo>
                    <a:cubicBezTo>
                      <a:pt x="384" y="304"/>
                      <a:pt x="387" y="304"/>
                      <a:pt x="390" y="304"/>
                    </a:cubicBezTo>
                    <a:cubicBezTo>
                      <a:pt x="391" y="304"/>
                      <a:pt x="392" y="301"/>
                      <a:pt x="393" y="299"/>
                    </a:cubicBezTo>
                    <a:cubicBezTo>
                      <a:pt x="394" y="298"/>
                      <a:pt x="394" y="297"/>
                      <a:pt x="395" y="296"/>
                    </a:cubicBezTo>
                    <a:cubicBezTo>
                      <a:pt x="396" y="297"/>
                      <a:pt x="396" y="297"/>
                      <a:pt x="397" y="297"/>
                    </a:cubicBezTo>
                    <a:cubicBezTo>
                      <a:pt x="396" y="301"/>
                      <a:pt x="395" y="305"/>
                      <a:pt x="393" y="309"/>
                    </a:cubicBezTo>
                    <a:cubicBezTo>
                      <a:pt x="460" y="339"/>
                      <a:pt x="530" y="365"/>
                      <a:pt x="595" y="402"/>
                    </a:cubicBezTo>
                    <a:cubicBezTo>
                      <a:pt x="592" y="395"/>
                      <a:pt x="592" y="392"/>
                      <a:pt x="597" y="390"/>
                    </a:cubicBezTo>
                    <a:cubicBezTo>
                      <a:pt x="600" y="389"/>
                      <a:pt x="603" y="390"/>
                      <a:pt x="605" y="394"/>
                    </a:cubicBezTo>
                    <a:cubicBezTo>
                      <a:pt x="607" y="398"/>
                      <a:pt x="605" y="401"/>
                      <a:pt x="599" y="405"/>
                    </a:cubicBezTo>
                    <a:cubicBezTo>
                      <a:pt x="632" y="424"/>
                      <a:pt x="663" y="444"/>
                      <a:pt x="692" y="469"/>
                    </a:cubicBezTo>
                    <a:cubicBezTo>
                      <a:pt x="670" y="504"/>
                      <a:pt x="649" y="538"/>
                      <a:pt x="628" y="572"/>
                    </a:cubicBezTo>
                    <a:cubicBezTo>
                      <a:pt x="616" y="563"/>
                      <a:pt x="605" y="554"/>
                      <a:pt x="593" y="546"/>
                    </a:cubicBezTo>
                    <a:cubicBezTo>
                      <a:pt x="591" y="544"/>
                      <a:pt x="586" y="542"/>
                      <a:pt x="586" y="539"/>
                    </a:cubicBezTo>
                    <a:cubicBezTo>
                      <a:pt x="585" y="537"/>
                      <a:pt x="589" y="533"/>
                      <a:pt x="590" y="530"/>
                    </a:cubicBezTo>
                    <a:cubicBezTo>
                      <a:pt x="604" y="509"/>
                      <a:pt x="617" y="488"/>
                      <a:pt x="630" y="466"/>
                    </a:cubicBezTo>
                    <a:cubicBezTo>
                      <a:pt x="632" y="463"/>
                      <a:pt x="633" y="462"/>
                      <a:pt x="629" y="460"/>
                    </a:cubicBezTo>
                    <a:cubicBezTo>
                      <a:pt x="626" y="459"/>
                      <a:pt x="623" y="456"/>
                      <a:pt x="620" y="454"/>
                    </a:cubicBezTo>
                    <a:cubicBezTo>
                      <a:pt x="615" y="462"/>
                      <a:pt x="610" y="469"/>
                      <a:pt x="606" y="476"/>
                    </a:cubicBezTo>
                    <a:cubicBezTo>
                      <a:pt x="595" y="494"/>
                      <a:pt x="584" y="511"/>
                      <a:pt x="574" y="528"/>
                    </a:cubicBezTo>
                    <a:cubicBezTo>
                      <a:pt x="572" y="531"/>
                      <a:pt x="571" y="530"/>
                      <a:pt x="569" y="529"/>
                    </a:cubicBezTo>
                    <a:cubicBezTo>
                      <a:pt x="551" y="518"/>
                      <a:pt x="533" y="507"/>
                      <a:pt x="515" y="497"/>
                    </a:cubicBezTo>
                    <a:cubicBezTo>
                      <a:pt x="508" y="493"/>
                      <a:pt x="500" y="490"/>
                      <a:pt x="493" y="486"/>
                    </a:cubicBezTo>
                    <a:cubicBezTo>
                      <a:pt x="490" y="484"/>
                      <a:pt x="488" y="481"/>
                      <a:pt x="486" y="478"/>
                    </a:cubicBezTo>
                    <a:cubicBezTo>
                      <a:pt x="484" y="476"/>
                      <a:pt x="482" y="474"/>
                      <a:pt x="480" y="472"/>
                    </a:cubicBezTo>
                    <a:cubicBezTo>
                      <a:pt x="477" y="479"/>
                      <a:pt x="474" y="476"/>
                      <a:pt x="470" y="474"/>
                    </a:cubicBezTo>
                    <a:cubicBezTo>
                      <a:pt x="443" y="462"/>
                      <a:pt x="416" y="450"/>
                      <a:pt x="388" y="437"/>
                    </a:cubicBezTo>
                    <a:cubicBezTo>
                      <a:pt x="388" y="437"/>
                      <a:pt x="387" y="437"/>
                      <a:pt x="385" y="437"/>
                    </a:cubicBezTo>
                    <a:cubicBezTo>
                      <a:pt x="402" y="410"/>
                      <a:pt x="418" y="384"/>
                      <a:pt x="435" y="357"/>
                    </a:cubicBezTo>
                    <a:cubicBezTo>
                      <a:pt x="430" y="355"/>
                      <a:pt x="426" y="352"/>
                      <a:pt x="422" y="349"/>
                    </a:cubicBezTo>
                    <a:cubicBezTo>
                      <a:pt x="405" y="376"/>
                      <a:pt x="388" y="403"/>
                      <a:pt x="371" y="430"/>
                    </a:cubicBezTo>
                    <a:cubicBezTo>
                      <a:pt x="339" y="416"/>
                      <a:pt x="308" y="402"/>
                      <a:pt x="276" y="388"/>
                    </a:cubicBezTo>
                    <a:cubicBezTo>
                      <a:pt x="293" y="361"/>
                      <a:pt x="309" y="334"/>
                      <a:pt x="326" y="307"/>
                    </a:cubicBezTo>
                    <a:cubicBezTo>
                      <a:pt x="322" y="305"/>
                      <a:pt x="318" y="302"/>
                      <a:pt x="313" y="299"/>
                    </a:cubicBezTo>
                    <a:cubicBezTo>
                      <a:pt x="309" y="306"/>
                      <a:pt x="304" y="312"/>
                      <a:pt x="300" y="319"/>
                    </a:cubicBezTo>
                    <a:cubicBezTo>
                      <a:pt x="289" y="338"/>
                      <a:pt x="277" y="357"/>
                      <a:pt x="265" y="377"/>
                    </a:cubicBezTo>
                    <a:cubicBezTo>
                      <a:pt x="263" y="379"/>
                      <a:pt x="262" y="381"/>
                      <a:pt x="258" y="378"/>
                    </a:cubicBezTo>
                    <a:cubicBezTo>
                      <a:pt x="232" y="363"/>
                      <a:pt x="206" y="349"/>
                      <a:pt x="180" y="334"/>
                    </a:cubicBezTo>
                    <a:cubicBezTo>
                      <a:pt x="179" y="333"/>
                      <a:pt x="178" y="332"/>
                      <a:pt x="177" y="331"/>
                    </a:cubicBezTo>
                    <a:cubicBezTo>
                      <a:pt x="193" y="305"/>
                      <a:pt x="209" y="279"/>
                      <a:pt x="225" y="253"/>
                    </a:cubicBezTo>
                    <a:cubicBezTo>
                      <a:pt x="221" y="251"/>
                      <a:pt x="216" y="248"/>
                      <a:pt x="212" y="245"/>
                    </a:cubicBezTo>
                    <a:cubicBezTo>
                      <a:pt x="196" y="271"/>
                      <a:pt x="180" y="297"/>
                      <a:pt x="164" y="323"/>
                    </a:cubicBezTo>
                    <a:cubicBezTo>
                      <a:pt x="158" y="319"/>
                      <a:pt x="153" y="316"/>
                      <a:pt x="148" y="312"/>
                    </a:cubicBezTo>
                    <a:cubicBezTo>
                      <a:pt x="133" y="301"/>
                      <a:pt x="118" y="289"/>
                      <a:pt x="102" y="276"/>
                    </a:cubicBezTo>
                    <a:cubicBezTo>
                      <a:pt x="99" y="274"/>
                      <a:pt x="96" y="273"/>
                      <a:pt x="93" y="275"/>
                    </a:cubicBezTo>
                    <a:cubicBezTo>
                      <a:pt x="93" y="274"/>
                      <a:pt x="94" y="273"/>
                      <a:pt x="95" y="272"/>
                    </a:cubicBezTo>
                    <a:cubicBezTo>
                      <a:pt x="93" y="272"/>
                      <a:pt x="92" y="272"/>
                      <a:pt x="90" y="272"/>
                    </a:cubicBezTo>
                    <a:cubicBezTo>
                      <a:pt x="90" y="272"/>
                      <a:pt x="89" y="273"/>
                      <a:pt x="89" y="273"/>
                    </a:cubicBezTo>
                    <a:close/>
                    <a:moveTo>
                      <a:pt x="512" y="448"/>
                    </a:moveTo>
                    <a:cubicBezTo>
                      <a:pt x="514" y="445"/>
                      <a:pt x="516" y="442"/>
                      <a:pt x="518" y="439"/>
                    </a:cubicBezTo>
                    <a:cubicBezTo>
                      <a:pt x="523" y="431"/>
                      <a:pt x="528" y="423"/>
                      <a:pt x="534" y="414"/>
                    </a:cubicBezTo>
                    <a:cubicBezTo>
                      <a:pt x="535" y="411"/>
                      <a:pt x="539" y="408"/>
                      <a:pt x="538" y="405"/>
                    </a:cubicBezTo>
                    <a:cubicBezTo>
                      <a:pt x="538" y="402"/>
                      <a:pt x="533" y="401"/>
                      <a:pt x="530" y="399"/>
                    </a:cubicBezTo>
                    <a:cubicBezTo>
                      <a:pt x="527" y="396"/>
                      <a:pt x="526" y="397"/>
                      <a:pt x="524" y="400"/>
                    </a:cubicBezTo>
                    <a:cubicBezTo>
                      <a:pt x="513" y="418"/>
                      <a:pt x="502" y="436"/>
                      <a:pt x="491" y="454"/>
                    </a:cubicBezTo>
                    <a:cubicBezTo>
                      <a:pt x="488" y="459"/>
                      <a:pt x="485" y="464"/>
                      <a:pt x="481" y="469"/>
                    </a:cubicBezTo>
                    <a:cubicBezTo>
                      <a:pt x="484" y="468"/>
                      <a:pt x="488" y="466"/>
                      <a:pt x="490" y="467"/>
                    </a:cubicBezTo>
                    <a:cubicBezTo>
                      <a:pt x="493" y="468"/>
                      <a:pt x="494" y="471"/>
                      <a:pt x="497" y="474"/>
                    </a:cubicBezTo>
                    <a:cubicBezTo>
                      <a:pt x="497" y="473"/>
                      <a:pt x="497" y="471"/>
                      <a:pt x="497" y="470"/>
                    </a:cubicBezTo>
                    <a:cubicBezTo>
                      <a:pt x="495" y="465"/>
                      <a:pt x="497" y="462"/>
                      <a:pt x="502" y="461"/>
                    </a:cubicBezTo>
                    <a:cubicBezTo>
                      <a:pt x="503" y="461"/>
                      <a:pt x="505" y="460"/>
                      <a:pt x="505" y="459"/>
                    </a:cubicBezTo>
                    <a:cubicBezTo>
                      <a:pt x="507" y="457"/>
                      <a:pt x="508" y="454"/>
                      <a:pt x="510" y="451"/>
                    </a:cubicBezTo>
                    <a:cubicBezTo>
                      <a:pt x="510" y="450"/>
                      <a:pt x="509" y="449"/>
                      <a:pt x="508" y="447"/>
                    </a:cubicBezTo>
                    <a:cubicBezTo>
                      <a:pt x="510" y="448"/>
                      <a:pt x="511" y="448"/>
                      <a:pt x="512" y="448"/>
                    </a:cubicBezTo>
                    <a:close/>
                    <a:moveTo>
                      <a:pt x="604" y="397"/>
                    </a:moveTo>
                    <a:cubicBezTo>
                      <a:pt x="602" y="395"/>
                      <a:pt x="600" y="394"/>
                      <a:pt x="598" y="393"/>
                    </a:cubicBezTo>
                    <a:cubicBezTo>
                      <a:pt x="598" y="392"/>
                      <a:pt x="595" y="395"/>
                      <a:pt x="595" y="396"/>
                    </a:cubicBezTo>
                    <a:cubicBezTo>
                      <a:pt x="597" y="398"/>
                      <a:pt x="598" y="399"/>
                      <a:pt x="600" y="401"/>
                    </a:cubicBezTo>
                    <a:cubicBezTo>
                      <a:pt x="600" y="401"/>
                      <a:pt x="602" y="399"/>
                      <a:pt x="604" y="397"/>
                    </a:cubicBezTo>
                    <a:close/>
                    <a:moveTo>
                      <a:pt x="484" y="472"/>
                    </a:moveTo>
                    <a:cubicBezTo>
                      <a:pt x="486" y="474"/>
                      <a:pt x="487" y="475"/>
                      <a:pt x="489" y="478"/>
                    </a:cubicBezTo>
                    <a:cubicBezTo>
                      <a:pt x="490" y="476"/>
                      <a:pt x="492" y="474"/>
                      <a:pt x="492" y="473"/>
                    </a:cubicBezTo>
                    <a:cubicBezTo>
                      <a:pt x="492" y="472"/>
                      <a:pt x="490" y="470"/>
                      <a:pt x="489" y="470"/>
                    </a:cubicBezTo>
                    <a:cubicBezTo>
                      <a:pt x="488" y="470"/>
                      <a:pt x="486" y="471"/>
                      <a:pt x="484" y="472"/>
                    </a:cubicBezTo>
                    <a:close/>
                  </a:path>
                </a:pathLst>
              </a:custGeom>
              <a:solidFill>
                <a:schemeClr val="bg2"/>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23" name="Freeform 9">
                <a:extLst>
                  <a:ext uri="{FF2B5EF4-FFF2-40B4-BE49-F238E27FC236}">
                    <a16:creationId xmlns:a16="http://schemas.microsoft.com/office/drawing/2014/main" id="{D14F3C60-2E5C-4867-BE7A-2E292422F712}"/>
                  </a:ext>
                </a:extLst>
              </p:cNvPr>
              <p:cNvSpPr>
                <a:spLocks/>
              </p:cNvSpPr>
              <p:nvPr/>
            </p:nvSpPr>
            <p:spPr bwMode="auto">
              <a:xfrm>
                <a:off x="2444" y="1084"/>
                <a:ext cx="502" cy="368"/>
              </a:xfrm>
              <a:custGeom>
                <a:avLst/>
                <a:gdLst>
                  <a:gd name="T0" fmla="*/ 175 w 333"/>
                  <a:gd name="T1" fmla="*/ 200 h 244"/>
                  <a:gd name="T2" fmla="*/ 229 w 333"/>
                  <a:gd name="T3" fmla="*/ 116 h 244"/>
                  <a:gd name="T4" fmla="*/ 212 w 333"/>
                  <a:gd name="T5" fmla="*/ 106 h 244"/>
                  <a:gd name="T6" fmla="*/ 157 w 333"/>
                  <a:gd name="T7" fmla="*/ 94 h 244"/>
                  <a:gd name="T8" fmla="*/ 115 w 333"/>
                  <a:gd name="T9" fmla="*/ 118 h 244"/>
                  <a:gd name="T10" fmla="*/ 97 w 333"/>
                  <a:gd name="T11" fmla="*/ 148 h 244"/>
                  <a:gd name="T12" fmla="*/ 70 w 333"/>
                  <a:gd name="T13" fmla="*/ 133 h 244"/>
                  <a:gd name="T14" fmla="*/ 22 w 333"/>
                  <a:gd name="T15" fmla="*/ 125 h 244"/>
                  <a:gd name="T16" fmla="*/ 14 w 333"/>
                  <a:gd name="T17" fmla="*/ 121 h 244"/>
                  <a:gd name="T18" fmla="*/ 2 w 333"/>
                  <a:gd name="T19" fmla="*/ 59 h 244"/>
                  <a:gd name="T20" fmla="*/ 37 w 333"/>
                  <a:gd name="T21" fmla="*/ 10 h 244"/>
                  <a:gd name="T22" fmla="*/ 111 w 333"/>
                  <a:gd name="T23" fmla="*/ 4 h 244"/>
                  <a:gd name="T24" fmla="*/ 178 w 333"/>
                  <a:gd name="T25" fmla="*/ 22 h 244"/>
                  <a:gd name="T26" fmla="*/ 252 w 333"/>
                  <a:gd name="T27" fmla="*/ 66 h 244"/>
                  <a:gd name="T28" fmla="*/ 309 w 333"/>
                  <a:gd name="T29" fmla="*/ 128 h 244"/>
                  <a:gd name="T30" fmla="*/ 330 w 333"/>
                  <a:gd name="T31" fmla="*/ 176 h 244"/>
                  <a:gd name="T32" fmla="*/ 328 w 333"/>
                  <a:gd name="T33" fmla="*/ 214 h 244"/>
                  <a:gd name="T34" fmla="*/ 298 w 333"/>
                  <a:gd name="T35" fmla="*/ 238 h 244"/>
                  <a:gd name="T36" fmla="*/ 235 w 333"/>
                  <a:gd name="T37" fmla="*/ 233 h 244"/>
                  <a:gd name="T38" fmla="*/ 179 w 333"/>
                  <a:gd name="T39" fmla="*/ 203 h 244"/>
                  <a:gd name="T40" fmla="*/ 175 w 333"/>
                  <a:gd name="T41" fmla="*/ 20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3" h="244">
                    <a:moveTo>
                      <a:pt x="175" y="200"/>
                    </a:moveTo>
                    <a:cubicBezTo>
                      <a:pt x="193" y="172"/>
                      <a:pt x="210" y="145"/>
                      <a:pt x="229" y="116"/>
                    </a:cubicBezTo>
                    <a:cubicBezTo>
                      <a:pt x="223" y="113"/>
                      <a:pt x="218" y="109"/>
                      <a:pt x="212" y="106"/>
                    </a:cubicBezTo>
                    <a:cubicBezTo>
                      <a:pt x="195" y="97"/>
                      <a:pt x="177" y="92"/>
                      <a:pt x="157" y="94"/>
                    </a:cubicBezTo>
                    <a:cubicBezTo>
                      <a:pt x="139" y="95"/>
                      <a:pt x="125" y="103"/>
                      <a:pt x="115" y="118"/>
                    </a:cubicBezTo>
                    <a:cubicBezTo>
                      <a:pt x="109" y="128"/>
                      <a:pt x="103" y="138"/>
                      <a:pt x="97" y="148"/>
                    </a:cubicBezTo>
                    <a:cubicBezTo>
                      <a:pt x="88" y="143"/>
                      <a:pt x="79" y="137"/>
                      <a:pt x="70" y="133"/>
                    </a:cubicBezTo>
                    <a:cubicBezTo>
                      <a:pt x="55" y="126"/>
                      <a:pt x="39" y="122"/>
                      <a:pt x="22" y="125"/>
                    </a:cubicBezTo>
                    <a:cubicBezTo>
                      <a:pt x="18" y="126"/>
                      <a:pt x="16" y="125"/>
                      <a:pt x="14" y="121"/>
                    </a:cubicBezTo>
                    <a:cubicBezTo>
                      <a:pt x="6" y="101"/>
                      <a:pt x="0" y="81"/>
                      <a:pt x="2" y="59"/>
                    </a:cubicBezTo>
                    <a:cubicBezTo>
                      <a:pt x="4" y="36"/>
                      <a:pt x="16" y="20"/>
                      <a:pt x="37" y="10"/>
                    </a:cubicBezTo>
                    <a:cubicBezTo>
                      <a:pt x="61" y="0"/>
                      <a:pt x="86" y="0"/>
                      <a:pt x="111" y="4"/>
                    </a:cubicBezTo>
                    <a:cubicBezTo>
                      <a:pt x="134" y="7"/>
                      <a:pt x="156" y="13"/>
                      <a:pt x="178" y="22"/>
                    </a:cubicBezTo>
                    <a:cubicBezTo>
                      <a:pt x="204" y="33"/>
                      <a:pt x="229" y="48"/>
                      <a:pt x="252" y="66"/>
                    </a:cubicBezTo>
                    <a:cubicBezTo>
                      <a:pt x="274" y="84"/>
                      <a:pt x="293" y="104"/>
                      <a:pt x="309" y="128"/>
                    </a:cubicBezTo>
                    <a:cubicBezTo>
                      <a:pt x="318" y="143"/>
                      <a:pt x="326" y="158"/>
                      <a:pt x="330" y="176"/>
                    </a:cubicBezTo>
                    <a:cubicBezTo>
                      <a:pt x="332" y="188"/>
                      <a:pt x="333" y="201"/>
                      <a:pt x="328" y="214"/>
                    </a:cubicBezTo>
                    <a:cubicBezTo>
                      <a:pt x="322" y="227"/>
                      <a:pt x="312" y="234"/>
                      <a:pt x="298" y="238"/>
                    </a:cubicBezTo>
                    <a:cubicBezTo>
                      <a:pt x="276" y="244"/>
                      <a:pt x="256" y="239"/>
                      <a:pt x="235" y="233"/>
                    </a:cubicBezTo>
                    <a:cubicBezTo>
                      <a:pt x="214" y="226"/>
                      <a:pt x="196" y="216"/>
                      <a:pt x="179" y="203"/>
                    </a:cubicBezTo>
                    <a:cubicBezTo>
                      <a:pt x="177" y="202"/>
                      <a:pt x="176" y="201"/>
                      <a:pt x="175" y="200"/>
                    </a:cubicBezTo>
                    <a:close/>
                  </a:path>
                </a:pathLst>
              </a:custGeom>
              <a:solidFill>
                <a:schemeClr val="bg2"/>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24" name="Freeform 10">
                <a:extLst>
                  <a:ext uri="{FF2B5EF4-FFF2-40B4-BE49-F238E27FC236}">
                    <a16:creationId xmlns:a16="http://schemas.microsoft.com/office/drawing/2014/main" id="{E898A47D-DBD1-4ECF-A7E8-31FAE60087EB}"/>
                  </a:ext>
                </a:extLst>
              </p:cNvPr>
              <p:cNvSpPr>
                <a:spLocks/>
              </p:cNvSpPr>
              <p:nvPr/>
            </p:nvSpPr>
            <p:spPr bwMode="auto">
              <a:xfrm>
                <a:off x="2569" y="1332"/>
                <a:ext cx="331" cy="256"/>
              </a:xfrm>
              <a:custGeom>
                <a:avLst/>
                <a:gdLst>
                  <a:gd name="T0" fmla="*/ 54 w 219"/>
                  <a:gd name="T1" fmla="*/ 95 h 170"/>
                  <a:gd name="T2" fmla="*/ 71 w 219"/>
                  <a:gd name="T3" fmla="*/ 67 h 170"/>
                  <a:gd name="T4" fmla="*/ 70 w 219"/>
                  <a:gd name="T5" fmla="*/ 62 h 170"/>
                  <a:gd name="T6" fmla="*/ 60 w 219"/>
                  <a:gd name="T7" fmla="*/ 56 h 170"/>
                  <a:gd name="T8" fmla="*/ 42 w 219"/>
                  <a:gd name="T9" fmla="*/ 85 h 170"/>
                  <a:gd name="T10" fmla="*/ 25 w 219"/>
                  <a:gd name="T11" fmla="*/ 71 h 170"/>
                  <a:gd name="T12" fmla="*/ 3 w 219"/>
                  <a:gd name="T13" fmla="*/ 52 h 170"/>
                  <a:gd name="T14" fmla="*/ 2 w 219"/>
                  <a:gd name="T15" fmla="*/ 46 h 170"/>
                  <a:gd name="T16" fmla="*/ 29 w 219"/>
                  <a:gd name="T17" fmla="*/ 2 h 170"/>
                  <a:gd name="T18" fmla="*/ 31 w 219"/>
                  <a:gd name="T19" fmla="*/ 0 h 170"/>
                  <a:gd name="T20" fmla="*/ 39 w 219"/>
                  <a:gd name="T21" fmla="*/ 13 h 170"/>
                  <a:gd name="T22" fmla="*/ 92 w 219"/>
                  <a:gd name="T23" fmla="*/ 65 h 170"/>
                  <a:gd name="T24" fmla="*/ 142 w 219"/>
                  <a:gd name="T25" fmla="*/ 91 h 170"/>
                  <a:gd name="T26" fmla="*/ 217 w 219"/>
                  <a:gd name="T27" fmla="*/ 97 h 170"/>
                  <a:gd name="T28" fmla="*/ 219 w 219"/>
                  <a:gd name="T29" fmla="*/ 97 h 170"/>
                  <a:gd name="T30" fmla="*/ 209 w 219"/>
                  <a:gd name="T31" fmla="*/ 113 h 170"/>
                  <a:gd name="T32" fmla="*/ 176 w 219"/>
                  <a:gd name="T33" fmla="*/ 167 h 170"/>
                  <a:gd name="T34" fmla="*/ 170 w 219"/>
                  <a:gd name="T35" fmla="*/ 168 h 170"/>
                  <a:gd name="T36" fmla="*/ 139 w 219"/>
                  <a:gd name="T37" fmla="*/ 151 h 170"/>
                  <a:gd name="T38" fmla="*/ 139 w 219"/>
                  <a:gd name="T39" fmla="*/ 146 h 170"/>
                  <a:gd name="T40" fmla="*/ 157 w 219"/>
                  <a:gd name="T41" fmla="*/ 116 h 170"/>
                  <a:gd name="T42" fmla="*/ 144 w 219"/>
                  <a:gd name="T43" fmla="*/ 108 h 170"/>
                  <a:gd name="T44" fmla="*/ 123 w 219"/>
                  <a:gd name="T45" fmla="*/ 142 h 170"/>
                  <a:gd name="T46" fmla="*/ 54 w 219"/>
                  <a:gd name="T47" fmla="*/ 9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70">
                    <a:moveTo>
                      <a:pt x="54" y="95"/>
                    </a:moveTo>
                    <a:cubicBezTo>
                      <a:pt x="60" y="85"/>
                      <a:pt x="66" y="76"/>
                      <a:pt x="71" y="67"/>
                    </a:cubicBezTo>
                    <a:cubicBezTo>
                      <a:pt x="72" y="65"/>
                      <a:pt x="73" y="63"/>
                      <a:pt x="70" y="62"/>
                    </a:cubicBezTo>
                    <a:cubicBezTo>
                      <a:pt x="67" y="61"/>
                      <a:pt x="64" y="59"/>
                      <a:pt x="60" y="56"/>
                    </a:cubicBezTo>
                    <a:cubicBezTo>
                      <a:pt x="54" y="66"/>
                      <a:pt x="48" y="75"/>
                      <a:pt x="42" y="85"/>
                    </a:cubicBezTo>
                    <a:cubicBezTo>
                      <a:pt x="36" y="81"/>
                      <a:pt x="30" y="76"/>
                      <a:pt x="25" y="71"/>
                    </a:cubicBezTo>
                    <a:cubicBezTo>
                      <a:pt x="17" y="65"/>
                      <a:pt x="10" y="59"/>
                      <a:pt x="3" y="52"/>
                    </a:cubicBezTo>
                    <a:cubicBezTo>
                      <a:pt x="1" y="50"/>
                      <a:pt x="0" y="49"/>
                      <a:pt x="2" y="46"/>
                    </a:cubicBezTo>
                    <a:cubicBezTo>
                      <a:pt x="11" y="31"/>
                      <a:pt x="20" y="17"/>
                      <a:pt x="29" y="2"/>
                    </a:cubicBezTo>
                    <a:cubicBezTo>
                      <a:pt x="30" y="1"/>
                      <a:pt x="30" y="1"/>
                      <a:pt x="31" y="0"/>
                    </a:cubicBezTo>
                    <a:cubicBezTo>
                      <a:pt x="34" y="4"/>
                      <a:pt x="36" y="9"/>
                      <a:pt x="39" y="13"/>
                    </a:cubicBezTo>
                    <a:cubicBezTo>
                      <a:pt x="53" y="34"/>
                      <a:pt x="71" y="51"/>
                      <a:pt x="92" y="65"/>
                    </a:cubicBezTo>
                    <a:cubicBezTo>
                      <a:pt x="107" y="76"/>
                      <a:pt x="124" y="85"/>
                      <a:pt x="142" y="91"/>
                    </a:cubicBezTo>
                    <a:cubicBezTo>
                      <a:pt x="166" y="99"/>
                      <a:pt x="191" y="103"/>
                      <a:pt x="217" y="97"/>
                    </a:cubicBezTo>
                    <a:cubicBezTo>
                      <a:pt x="217" y="97"/>
                      <a:pt x="217" y="97"/>
                      <a:pt x="219" y="97"/>
                    </a:cubicBezTo>
                    <a:cubicBezTo>
                      <a:pt x="215" y="103"/>
                      <a:pt x="212" y="108"/>
                      <a:pt x="209" y="113"/>
                    </a:cubicBezTo>
                    <a:cubicBezTo>
                      <a:pt x="198" y="131"/>
                      <a:pt x="187" y="149"/>
                      <a:pt x="176" y="167"/>
                    </a:cubicBezTo>
                    <a:cubicBezTo>
                      <a:pt x="174" y="170"/>
                      <a:pt x="172" y="170"/>
                      <a:pt x="170" y="168"/>
                    </a:cubicBezTo>
                    <a:cubicBezTo>
                      <a:pt x="160" y="163"/>
                      <a:pt x="150" y="157"/>
                      <a:pt x="139" y="151"/>
                    </a:cubicBezTo>
                    <a:cubicBezTo>
                      <a:pt x="136" y="150"/>
                      <a:pt x="137" y="148"/>
                      <a:pt x="139" y="146"/>
                    </a:cubicBezTo>
                    <a:cubicBezTo>
                      <a:pt x="145" y="136"/>
                      <a:pt x="151" y="127"/>
                      <a:pt x="157" y="116"/>
                    </a:cubicBezTo>
                    <a:cubicBezTo>
                      <a:pt x="153" y="114"/>
                      <a:pt x="149" y="111"/>
                      <a:pt x="144" y="108"/>
                    </a:cubicBezTo>
                    <a:cubicBezTo>
                      <a:pt x="137" y="119"/>
                      <a:pt x="130" y="130"/>
                      <a:pt x="123" y="142"/>
                    </a:cubicBezTo>
                    <a:cubicBezTo>
                      <a:pt x="100" y="126"/>
                      <a:pt x="77" y="111"/>
                      <a:pt x="54" y="95"/>
                    </a:cubicBezTo>
                    <a:close/>
                  </a:path>
                </a:pathLst>
              </a:custGeom>
              <a:solidFill>
                <a:schemeClr val="bg2"/>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25" name="Freeform 11">
                <a:extLst>
                  <a:ext uri="{FF2B5EF4-FFF2-40B4-BE49-F238E27FC236}">
                    <a16:creationId xmlns:a16="http://schemas.microsoft.com/office/drawing/2014/main" id="{DBFCFCB6-5F2B-44A7-B219-8FD19B525A31}"/>
                  </a:ext>
                </a:extLst>
              </p:cNvPr>
              <p:cNvSpPr>
                <a:spLocks/>
              </p:cNvSpPr>
              <p:nvPr/>
            </p:nvSpPr>
            <p:spPr bwMode="auto">
              <a:xfrm>
                <a:off x="2640" y="1258"/>
                <a:ext cx="100" cy="104"/>
              </a:xfrm>
              <a:custGeom>
                <a:avLst/>
                <a:gdLst>
                  <a:gd name="T0" fmla="*/ 27 w 66"/>
                  <a:gd name="T1" fmla="*/ 69 h 69"/>
                  <a:gd name="T2" fmla="*/ 3 w 66"/>
                  <a:gd name="T3" fmla="*/ 30 h 69"/>
                  <a:gd name="T4" fmla="*/ 25 w 66"/>
                  <a:gd name="T5" fmla="*/ 2 h 69"/>
                  <a:gd name="T6" fmla="*/ 63 w 66"/>
                  <a:gd name="T7" fmla="*/ 7 h 69"/>
                  <a:gd name="T8" fmla="*/ 65 w 66"/>
                  <a:gd name="T9" fmla="*/ 12 h 69"/>
                  <a:gd name="T10" fmla="*/ 29 w 66"/>
                  <a:gd name="T11" fmla="*/ 68 h 69"/>
                  <a:gd name="T12" fmla="*/ 27 w 66"/>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66" h="69">
                    <a:moveTo>
                      <a:pt x="27" y="69"/>
                    </a:moveTo>
                    <a:cubicBezTo>
                      <a:pt x="16" y="58"/>
                      <a:pt x="6" y="46"/>
                      <a:pt x="3" y="30"/>
                    </a:cubicBezTo>
                    <a:cubicBezTo>
                      <a:pt x="0" y="15"/>
                      <a:pt x="10" y="4"/>
                      <a:pt x="25" y="2"/>
                    </a:cubicBezTo>
                    <a:cubicBezTo>
                      <a:pt x="38" y="0"/>
                      <a:pt x="51" y="2"/>
                      <a:pt x="63" y="7"/>
                    </a:cubicBezTo>
                    <a:cubicBezTo>
                      <a:pt x="66" y="9"/>
                      <a:pt x="66" y="10"/>
                      <a:pt x="65" y="12"/>
                    </a:cubicBezTo>
                    <a:cubicBezTo>
                      <a:pt x="53" y="31"/>
                      <a:pt x="41" y="49"/>
                      <a:pt x="29" y="68"/>
                    </a:cubicBezTo>
                    <a:cubicBezTo>
                      <a:pt x="28" y="68"/>
                      <a:pt x="28" y="69"/>
                      <a:pt x="27" y="69"/>
                    </a:cubicBezTo>
                    <a:close/>
                  </a:path>
                </a:pathLst>
              </a:custGeom>
              <a:solidFill>
                <a:schemeClr val="bg2"/>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26" name="Freeform 13">
                <a:extLst>
                  <a:ext uri="{FF2B5EF4-FFF2-40B4-BE49-F238E27FC236}">
                    <a16:creationId xmlns:a16="http://schemas.microsoft.com/office/drawing/2014/main" id="{67A06DAB-AFCA-46F8-AC94-6E42348F8140}"/>
                  </a:ext>
                </a:extLst>
              </p:cNvPr>
              <p:cNvSpPr>
                <a:spLocks/>
              </p:cNvSpPr>
              <p:nvPr/>
            </p:nvSpPr>
            <p:spPr bwMode="auto">
              <a:xfrm>
                <a:off x="2424" y="1217"/>
                <a:ext cx="17" cy="18"/>
              </a:xfrm>
              <a:custGeom>
                <a:avLst/>
                <a:gdLst>
                  <a:gd name="T0" fmla="*/ 8 w 11"/>
                  <a:gd name="T1" fmla="*/ 0 h 12"/>
                  <a:gd name="T2" fmla="*/ 3 w 11"/>
                  <a:gd name="T3" fmla="*/ 11 h 12"/>
                  <a:gd name="T4" fmla="*/ 0 w 11"/>
                  <a:gd name="T5" fmla="*/ 10 h 12"/>
                  <a:gd name="T6" fmla="*/ 2 w 11"/>
                  <a:gd name="T7" fmla="*/ 8 h 12"/>
                  <a:gd name="T8" fmla="*/ 7 w 11"/>
                  <a:gd name="T9" fmla="*/ 3 h 12"/>
                  <a:gd name="T10" fmla="*/ 8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8" y="0"/>
                    </a:moveTo>
                    <a:cubicBezTo>
                      <a:pt x="11" y="7"/>
                      <a:pt x="9" y="12"/>
                      <a:pt x="3" y="11"/>
                    </a:cubicBezTo>
                    <a:cubicBezTo>
                      <a:pt x="2" y="11"/>
                      <a:pt x="1" y="10"/>
                      <a:pt x="0" y="10"/>
                    </a:cubicBezTo>
                    <a:cubicBezTo>
                      <a:pt x="1" y="9"/>
                      <a:pt x="1" y="8"/>
                      <a:pt x="2" y="8"/>
                    </a:cubicBezTo>
                    <a:cubicBezTo>
                      <a:pt x="5" y="8"/>
                      <a:pt x="7" y="6"/>
                      <a:pt x="7" y="3"/>
                    </a:cubicBezTo>
                    <a:cubicBezTo>
                      <a:pt x="7" y="2"/>
                      <a:pt x="7" y="1"/>
                      <a:pt x="8" y="0"/>
                    </a:cubicBezTo>
                    <a:close/>
                  </a:path>
                </a:pathLst>
              </a:custGeom>
              <a:solidFill>
                <a:srgbClr val="FFFFFF"/>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27" name="Freeform 14">
                <a:extLst>
                  <a:ext uri="{FF2B5EF4-FFF2-40B4-BE49-F238E27FC236}">
                    <a16:creationId xmlns:a16="http://schemas.microsoft.com/office/drawing/2014/main" id="{029DF96C-1FE4-43F4-82F2-AEB2660F36F8}"/>
                  </a:ext>
                </a:extLst>
              </p:cNvPr>
              <p:cNvSpPr>
                <a:spLocks/>
              </p:cNvSpPr>
              <p:nvPr/>
            </p:nvSpPr>
            <p:spPr bwMode="auto">
              <a:xfrm>
                <a:off x="2892" y="1632"/>
                <a:ext cx="17" cy="17"/>
              </a:xfrm>
              <a:custGeom>
                <a:avLst/>
                <a:gdLst>
                  <a:gd name="T0" fmla="*/ 0 w 11"/>
                  <a:gd name="T1" fmla="*/ 9 h 11"/>
                  <a:gd name="T2" fmla="*/ 8 w 11"/>
                  <a:gd name="T3" fmla="*/ 0 h 11"/>
                  <a:gd name="T4" fmla="*/ 11 w 11"/>
                  <a:gd name="T5" fmla="*/ 1 h 11"/>
                  <a:gd name="T6" fmla="*/ 9 w 11"/>
                  <a:gd name="T7" fmla="*/ 3 h 11"/>
                  <a:gd name="T8" fmla="*/ 3 w 11"/>
                  <a:gd name="T9" fmla="*/ 9 h 11"/>
                  <a:gd name="T10" fmla="*/ 1 w 11"/>
                  <a:gd name="T11" fmla="*/ 11 h 11"/>
                  <a:gd name="T12" fmla="*/ 0 w 11"/>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9"/>
                    </a:moveTo>
                    <a:cubicBezTo>
                      <a:pt x="1" y="3"/>
                      <a:pt x="4" y="0"/>
                      <a:pt x="8" y="0"/>
                    </a:cubicBezTo>
                    <a:cubicBezTo>
                      <a:pt x="9" y="0"/>
                      <a:pt x="10" y="1"/>
                      <a:pt x="11" y="1"/>
                    </a:cubicBezTo>
                    <a:cubicBezTo>
                      <a:pt x="10" y="2"/>
                      <a:pt x="9" y="3"/>
                      <a:pt x="9" y="3"/>
                    </a:cubicBezTo>
                    <a:cubicBezTo>
                      <a:pt x="5" y="3"/>
                      <a:pt x="4" y="5"/>
                      <a:pt x="3" y="9"/>
                    </a:cubicBezTo>
                    <a:cubicBezTo>
                      <a:pt x="3" y="9"/>
                      <a:pt x="2" y="10"/>
                      <a:pt x="1" y="11"/>
                    </a:cubicBezTo>
                    <a:cubicBezTo>
                      <a:pt x="1" y="10"/>
                      <a:pt x="0" y="9"/>
                      <a:pt x="0" y="9"/>
                    </a:cubicBezTo>
                    <a:close/>
                  </a:path>
                </a:pathLst>
              </a:custGeom>
              <a:solidFill>
                <a:srgbClr val="FFFFFF"/>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28" name="Freeform 15">
                <a:extLst>
                  <a:ext uri="{FF2B5EF4-FFF2-40B4-BE49-F238E27FC236}">
                    <a16:creationId xmlns:a16="http://schemas.microsoft.com/office/drawing/2014/main" id="{9D275B5A-CB24-413E-9CAC-43A7A2DCEA4E}"/>
                  </a:ext>
                </a:extLst>
              </p:cNvPr>
              <p:cNvSpPr>
                <a:spLocks/>
              </p:cNvSpPr>
              <p:nvPr/>
            </p:nvSpPr>
            <p:spPr bwMode="auto">
              <a:xfrm>
                <a:off x="2451" y="1613"/>
                <a:ext cx="16" cy="13"/>
              </a:xfrm>
              <a:custGeom>
                <a:avLst/>
                <a:gdLst>
                  <a:gd name="T0" fmla="*/ 6 w 10"/>
                  <a:gd name="T1" fmla="*/ 2 h 9"/>
                  <a:gd name="T2" fmla="*/ 10 w 10"/>
                  <a:gd name="T3" fmla="*/ 8 h 9"/>
                  <a:gd name="T4" fmla="*/ 9 w 10"/>
                  <a:gd name="T5" fmla="*/ 9 h 9"/>
                  <a:gd name="T6" fmla="*/ 4 w 10"/>
                  <a:gd name="T7" fmla="*/ 7 h 9"/>
                  <a:gd name="T8" fmla="*/ 2 w 10"/>
                  <a:gd name="T9" fmla="*/ 0 h 9"/>
                  <a:gd name="T10" fmla="*/ 2 w 10"/>
                  <a:gd name="T11" fmla="*/ 0 h 9"/>
                  <a:gd name="T12" fmla="*/ 6 w 10"/>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6" y="2"/>
                    </a:moveTo>
                    <a:cubicBezTo>
                      <a:pt x="3" y="6"/>
                      <a:pt x="6" y="7"/>
                      <a:pt x="10" y="8"/>
                    </a:cubicBezTo>
                    <a:cubicBezTo>
                      <a:pt x="9" y="8"/>
                      <a:pt x="9" y="8"/>
                      <a:pt x="9" y="9"/>
                    </a:cubicBezTo>
                    <a:cubicBezTo>
                      <a:pt x="7" y="8"/>
                      <a:pt x="5" y="9"/>
                      <a:pt x="4" y="7"/>
                    </a:cubicBezTo>
                    <a:cubicBezTo>
                      <a:pt x="2" y="6"/>
                      <a:pt x="0" y="3"/>
                      <a:pt x="2" y="0"/>
                    </a:cubicBezTo>
                    <a:cubicBezTo>
                      <a:pt x="2" y="0"/>
                      <a:pt x="2" y="0"/>
                      <a:pt x="2" y="0"/>
                    </a:cubicBezTo>
                    <a:cubicBezTo>
                      <a:pt x="2" y="2"/>
                      <a:pt x="3" y="4"/>
                      <a:pt x="6" y="2"/>
                    </a:cubicBezTo>
                    <a:close/>
                  </a:path>
                </a:pathLst>
              </a:custGeom>
              <a:solidFill>
                <a:srgbClr val="FFFFFF"/>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29" name="Freeform 16">
                <a:extLst>
                  <a:ext uri="{FF2B5EF4-FFF2-40B4-BE49-F238E27FC236}">
                    <a16:creationId xmlns:a16="http://schemas.microsoft.com/office/drawing/2014/main" id="{B100F23D-F746-4B3D-A4DC-6E2A4C3AD24C}"/>
                  </a:ext>
                </a:extLst>
              </p:cNvPr>
              <p:cNvSpPr>
                <a:spLocks/>
              </p:cNvSpPr>
              <p:nvPr/>
            </p:nvSpPr>
            <p:spPr bwMode="auto">
              <a:xfrm>
                <a:off x="2454" y="1611"/>
                <a:ext cx="10" cy="8"/>
              </a:xfrm>
              <a:custGeom>
                <a:avLst/>
                <a:gdLst>
                  <a:gd name="T0" fmla="*/ 4 w 6"/>
                  <a:gd name="T1" fmla="*/ 3 h 5"/>
                  <a:gd name="T2" fmla="*/ 0 w 6"/>
                  <a:gd name="T3" fmla="*/ 1 h 5"/>
                  <a:gd name="T4" fmla="*/ 1 w 6"/>
                  <a:gd name="T5" fmla="*/ 0 h 5"/>
                  <a:gd name="T6" fmla="*/ 6 w 6"/>
                  <a:gd name="T7" fmla="*/ 0 h 5"/>
                  <a:gd name="T8" fmla="*/ 4 w 6"/>
                  <a:gd name="T9" fmla="*/ 3 h 5"/>
                  <a:gd name="T10" fmla="*/ 4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4" y="3"/>
                    </a:moveTo>
                    <a:cubicBezTo>
                      <a:pt x="1" y="5"/>
                      <a:pt x="0" y="3"/>
                      <a:pt x="0" y="1"/>
                    </a:cubicBezTo>
                    <a:cubicBezTo>
                      <a:pt x="0" y="1"/>
                      <a:pt x="1" y="0"/>
                      <a:pt x="1" y="0"/>
                    </a:cubicBezTo>
                    <a:cubicBezTo>
                      <a:pt x="3" y="0"/>
                      <a:pt x="4" y="0"/>
                      <a:pt x="6" y="0"/>
                    </a:cubicBezTo>
                    <a:cubicBezTo>
                      <a:pt x="5" y="1"/>
                      <a:pt x="4" y="2"/>
                      <a:pt x="4" y="3"/>
                    </a:cubicBezTo>
                    <a:cubicBezTo>
                      <a:pt x="4" y="3"/>
                      <a:pt x="4" y="3"/>
                      <a:pt x="4" y="3"/>
                    </a:cubicBezTo>
                    <a:close/>
                  </a:path>
                </a:pathLst>
              </a:custGeom>
              <a:solidFill>
                <a:srgbClr val="000000"/>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30" name="Freeform 17">
                <a:extLst>
                  <a:ext uri="{FF2B5EF4-FFF2-40B4-BE49-F238E27FC236}">
                    <a16:creationId xmlns:a16="http://schemas.microsoft.com/office/drawing/2014/main" id="{7F95C0FD-CB19-4540-958D-167A6ECE9EED}"/>
                  </a:ext>
                </a:extLst>
              </p:cNvPr>
              <p:cNvSpPr>
                <a:spLocks/>
              </p:cNvSpPr>
              <p:nvPr/>
            </p:nvSpPr>
            <p:spPr bwMode="auto">
              <a:xfrm>
                <a:off x="3046" y="1798"/>
                <a:ext cx="87" cy="118"/>
              </a:xfrm>
              <a:custGeom>
                <a:avLst/>
                <a:gdLst>
                  <a:gd name="T0" fmla="*/ 31 w 58"/>
                  <a:gd name="T1" fmla="*/ 52 h 78"/>
                  <a:gd name="T2" fmla="*/ 27 w 58"/>
                  <a:gd name="T3" fmla="*/ 51 h 78"/>
                  <a:gd name="T4" fmla="*/ 29 w 58"/>
                  <a:gd name="T5" fmla="*/ 55 h 78"/>
                  <a:gd name="T6" fmla="*/ 24 w 58"/>
                  <a:gd name="T7" fmla="*/ 63 h 78"/>
                  <a:gd name="T8" fmla="*/ 21 w 58"/>
                  <a:gd name="T9" fmla="*/ 65 h 78"/>
                  <a:gd name="T10" fmla="*/ 16 w 58"/>
                  <a:gd name="T11" fmla="*/ 74 h 78"/>
                  <a:gd name="T12" fmla="*/ 16 w 58"/>
                  <a:gd name="T13" fmla="*/ 78 h 78"/>
                  <a:gd name="T14" fmla="*/ 9 w 58"/>
                  <a:gd name="T15" fmla="*/ 71 h 78"/>
                  <a:gd name="T16" fmla="*/ 0 w 58"/>
                  <a:gd name="T17" fmla="*/ 73 h 78"/>
                  <a:gd name="T18" fmla="*/ 10 w 58"/>
                  <a:gd name="T19" fmla="*/ 58 h 78"/>
                  <a:gd name="T20" fmla="*/ 43 w 58"/>
                  <a:gd name="T21" fmla="*/ 4 h 78"/>
                  <a:gd name="T22" fmla="*/ 49 w 58"/>
                  <a:gd name="T23" fmla="*/ 3 h 78"/>
                  <a:gd name="T24" fmla="*/ 57 w 58"/>
                  <a:gd name="T25" fmla="*/ 9 h 78"/>
                  <a:gd name="T26" fmla="*/ 53 w 58"/>
                  <a:gd name="T27" fmla="*/ 18 h 78"/>
                  <a:gd name="T28" fmla="*/ 37 w 58"/>
                  <a:gd name="T29" fmla="*/ 43 h 78"/>
                  <a:gd name="T30" fmla="*/ 31 w 58"/>
                  <a:gd name="T31"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8">
                    <a:moveTo>
                      <a:pt x="31" y="52"/>
                    </a:moveTo>
                    <a:cubicBezTo>
                      <a:pt x="30" y="52"/>
                      <a:pt x="29" y="52"/>
                      <a:pt x="27" y="51"/>
                    </a:cubicBezTo>
                    <a:cubicBezTo>
                      <a:pt x="28" y="53"/>
                      <a:pt x="29" y="54"/>
                      <a:pt x="29" y="55"/>
                    </a:cubicBezTo>
                    <a:cubicBezTo>
                      <a:pt x="27" y="58"/>
                      <a:pt x="26" y="61"/>
                      <a:pt x="24" y="63"/>
                    </a:cubicBezTo>
                    <a:cubicBezTo>
                      <a:pt x="24" y="64"/>
                      <a:pt x="22" y="65"/>
                      <a:pt x="21" y="65"/>
                    </a:cubicBezTo>
                    <a:cubicBezTo>
                      <a:pt x="16" y="66"/>
                      <a:pt x="14" y="69"/>
                      <a:pt x="16" y="74"/>
                    </a:cubicBezTo>
                    <a:cubicBezTo>
                      <a:pt x="16" y="75"/>
                      <a:pt x="16" y="77"/>
                      <a:pt x="16" y="78"/>
                    </a:cubicBezTo>
                    <a:cubicBezTo>
                      <a:pt x="13" y="75"/>
                      <a:pt x="12" y="72"/>
                      <a:pt x="9" y="71"/>
                    </a:cubicBezTo>
                    <a:cubicBezTo>
                      <a:pt x="7" y="70"/>
                      <a:pt x="3" y="72"/>
                      <a:pt x="0" y="73"/>
                    </a:cubicBezTo>
                    <a:cubicBezTo>
                      <a:pt x="4" y="68"/>
                      <a:pt x="7" y="63"/>
                      <a:pt x="10" y="58"/>
                    </a:cubicBezTo>
                    <a:cubicBezTo>
                      <a:pt x="21" y="40"/>
                      <a:pt x="32" y="22"/>
                      <a:pt x="43" y="4"/>
                    </a:cubicBezTo>
                    <a:cubicBezTo>
                      <a:pt x="45" y="1"/>
                      <a:pt x="46" y="0"/>
                      <a:pt x="49" y="3"/>
                    </a:cubicBezTo>
                    <a:cubicBezTo>
                      <a:pt x="52" y="5"/>
                      <a:pt x="57" y="6"/>
                      <a:pt x="57" y="9"/>
                    </a:cubicBezTo>
                    <a:cubicBezTo>
                      <a:pt x="58" y="12"/>
                      <a:pt x="54" y="15"/>
                      <a:pt x="53" y="18"/>
                    </a:cubicBezTo>
                    <a:cubicBezTo>
                      <a:pt x="47" y="27"/>
                      <a:pt x="42" y="35"/>
                      <a:pt x="37" y="43"/>
                    </a:cubicBezTo>
                    <a:cubicBezTo>
                      <a:pt x="35" y="46"/>
                      <a:pt x="33" y="49"/>
                      <a:pt x="31" y="52"/>
                    </a:cubicBezTo>
                    <a:close/>
                  </a:path>
                </a:pathLst>
              </a:custGeom>
              <a:solidFill>
                <a:srgbClr val="000000"/>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31" name="Freeform 18">
                <a:extLst>
                  <a:ext uri="{FF2B5EF4-FFF2-40B4-BE49-F238E27FC236}">
                    <a16:creationId xmlns:a16="http://schemas.microsoft.com/office/drawing/2014/main" id="{4B1B4D4D-2B23-4C69-9CA2-3EC59EB1E014}"/>
                  </a:ext>
                </a:extLst>
              </p:cNvPr>
              <p:cNvSpPr>
                <a:spLocks/>
              </p:cNvSpPr>
              <p:nvPr/>
            </p:nvSpPr>
            <p:spPr bwMode="auto">
              <a:xfrm>
                <a:off x="3218" y="1792"/>
                <a:ext cx="14" cy="14"/>
              </a:xfrm>
              <a:custGeom>
                <a:avLst/>
                <a:gdLst>
                  <a:gd name="T0" fmla="*/ 9 w 9"/>
                  <a:gd name="T1" fmla="*/ 5 h 9"/>
                  <a:gd name="T2" fmla="*/ 5 w 9"/>
                  <a:gd name="T3" fmla="*/ 9 h 9"/>
                  <a:gd name="T4" fmla="*/ 0 w 9"/>
                  <a:gd name="T5" fmla="*/ 4 h 9"/>
                  <a:gd name="T6" fmla="*/ 3 w 9"/>
                  <a:gd name="T7" fmla="*/ 1 h 9"/>
                  <a:gd name="T8" fmla="*/ 9 w 9"/>
                  <a:gd name="T9" fmla="*/ 5 h 9"/>
                </a:gdLst>
                <a:ahLst/>
                <a:cxnLst>
                  <a:cxn ang="0">
                    <a:pos x="T0" y="T1"/>
                  </a:cxn>
                  <a:cxn ang="0">
                    <a:pos x="T2" y="T3"/>
                  </a:cxn>
                  <a:cxn ang="0">
                    <a:pos x="T4" y="T5"/>
                  </a:cxn>
                  <a:cxn ang="0">
                    <a:pos x="T6" y="T7"/>
                  </a:cxn>
                  <a:cxn ang="0">
                    <a:pos x="T8" y="T9"/>
                  </a:cxn>
                </a:cxnLst>
                <a:rect l="0" t="0" r="r" b="b"/>
                <a:pathLst>
                  <a:path w="9" h="9">
                    <a:moveTo>
                      <a:pt x="9" y="5"/>
                    </a:moveTo>
                    <a:cubicBezTo>
                      <a:pt x="7" y="7"/>
                      <a:pt x="5" y="9"/>
                      <a:pt x="5" y="9"/>
                    </a:cubicBezTo>
                    <a:cubicBezTo>
                      <a:pt x="3" y="7"/>
                      <a:pt x="2" y="6"/>
                      <a:pt x="0" y="4"/>
                    </a:cubicBezTo>
                    <a:cubicBezTo>
                      <a:pt x="0" y="3"/>
                      <a:pt x="3" y="0"/>
                      <a:pt x="3" y="1"/>
                    </a:cubicBezTo>
                    <a:cubicBezTo>
                      <a:pt x="5" y="2"/>
                      <a:pt x="7" y="3"/>
                      <a:pt x="9" y="5"/>
                    </a:cubicBezTo>
                    <a:close/>
                  </a:path>
                </a:pathLst>
              </a:custGeom>
              <a:solidFill>
                <a:srgbClr val="000000"/>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32" name="Freeform 19">
                <a:extLst>
                  <a:ext uri="{FF2B5EF4-FFF2-40B4-BE49-F238E27FC236}">
                    <a16:creationId xmlns:a16="http://schemas.microsoft.com/office/drawing/2014/main" id="{C8854D12-520E-451D-977F-4E7E13940860}"/>
                  </a:ext>
                </a:extLst>
              </p:cNvPr>
              <p:cNvSpPr>
                <a:spLocks/>
              </p:cNvSpPr>
              <p:nvPr/>
            </p:nvSpPr>
            <p:spPr bwMode="auto">
              <a:xfrm>
                <a:off x="3050" y="1910"/>
                <a:ext cx="13" cy="12"/>
              </a:xfrm>
              <a:custGeom>
                <a:avLst/>
                <a:gdLst>
                  <a:gd name="T0" fmla="*/ 0 w 8"/>
                  <a:gd name="T1" fmla="*/ 2 h 8"/>
                  <a:gd name="T2" fmla="*/ 5 w 8"/>
                  <a:gd name="T3" fmla="*/ 0 h 8"/>
                  <a:gd name="T4" fmla="*/ 8 w 8"/>
                  <a:gd name="T5" fmla="*/ 3 h 8"/>
                  <a:gd name="T6" fmla="*/ 5 w 8"/>
                  <a:gd name="T7" fmla="*/ 8 h 8"/>
                  <a:gd name="T8" fmla="*/ 0 w 8"/>
                  <a:gd name="T9" fmla="*/ 2 h 8"/>
                </a:gdLst>
                <a:ahLst/>
                <a:cxnLst>
                  <a:cxn ang="0">
                    <a:pos x="T0" y="T1"/>
                  </a:cxn>
                  <a:cxn ang="0">
                    <a:pos x="T2" y="T3"/>
                  </a:cxn>
                  <a:cxn ang="0">
                    <a:pos x="T4" y="T5"/>
                  </a:cxn>
                  <a:cxn ang="0">
                    <a:pos x="T6" y="T7"/>
                  </a:cxn>
                  <a:cxn ang="0">
                    <a:pos x="T8" y="T9"/>
                  </a:cxn>
                </a:cxnLst>
                <a:rect l="0" t="0" r="r" b="b"/>
                <a:pathLst>
                  <a:path w="8" h="8">
                    <a:moveTo>
                      <a:pt x="0" y="2"/>
                    </a:moveTo>
                    <a:cubicBezTo>
                      <a:pt x="2" y="1"/>
                      <a:pt x="4" y="0"/>
                      <a:pt x="5" y="0"/>
                    </a:cubicBezTo>
                    <a:cubicBezTo>
                      <a:pt x="6" y="0"/>
                      <a:pt x="8" y="2"/>
                      <a:pt x="8" y="3"/>
                    </a:cubicBezTo>
                    <a:cubicBezTo>
                      <a:pt x="8" y="4"/>
                      <a:pt x="6" y="6"/>
                      <a:pt x="5" y="8"/>
                    </a:cubicBezTo>
                    <a:cubicBezTo>
                      <a:pt x="3" y="5"/>
                      <a:pt x="2" y="4"/>
                      <a:pt x="0" y="2"/>
                    </a:cubicBezTo>
                    <a:close/>
                  </a:path>
                </a:pathLst>
              </a:custGeom>
              <a:solidFill>
                <a:srgbClr val="000000"/>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grpSp>
        <p:sp>
          <p:nvSpPr>
            <p:cNvPr id="14" name="Rectangle 13">
              <a:extLst>
                <a:ext uri="{FF2B5EF4-FFF2-40B4-BE49-F238E27FC236}">
                  <a16:creationId xmlns:a16="http://schemas.microsoft.com/office/drawing/2014/main" id="{14B0E3D2-41D2-4A05-8EAB-1471424676A9}"/>
                </a:ext>
              </a:extLst>
            </p:cNvPr>
            <p:cNvSpPr/>
            <p:nvPr/>
          </p:nvSpPr>
          <p:spPr>
            <a:xfrm rot="1909800">
              <a:off x="8222679" y="4168982"/>
              <a:ext cx="16609" cy="9116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15" name="Freeform: Shape 14">
              <a:extLst>
                <a:ext uri="{FF2B5EF4-FFF2-40B4-BE49-F238E27FC236}">
                  <a16:creationId xmlns:a16="http://schemas.microsoft.com/office/drawing/2014/main" id="{E51D0CA5-7B18-4365-BEF9-2E980D845A50}"/>
                </a:ext>
              </a:extLst>
            </p:cNvPr>
            <p:cNvSpPr/>
            <p:nvPr/>
          </p:nvSpPr>
          <p:spPr>
            <a:xfrm>
              <a:off x="8076106" y="4060414"/>
              <a:ext cx="313876" cy="155507"/>
            </a:xfrm>
            <a:custGeom>
              <a:avLst/>
              <a:gdLst>
                <a:gd name="connsiteX0" fmla="*/ 61390 w 864705"/>
                <a:gd name="connsiteY0" fmla="*/ 1515 h 427636"/>
                <a:gd name="connsiteX1" fmla="*/ 185215 w 864705"/>
                <a:gd name="connsiteY1" fmla="*/ 61047 h 427636"/>
                <a:gd name="connsiteX2" fmla="*/ 535259 w 864705"/>
                <a:gd name="connsiteY2" fmla="*/ 211065 h 427636"/>
                <a:gd name="connsiteX3" fmla="*/ 682897 w 864705"/>
                <a:gd name="connsiteY3" fmla="*/ 301553 h 427636"/>
                <a:gd name="connsiteX4" fmla="*/ 854347 w 864705"/>
                <a:gd name="connsiteY4" fmla="*/ 413472 h 427636"/>
                <a:gd name="connsiteX5" fmla="*/ 830534 w 864705"/>
                <a:gd name="connsiteY5" fmla="*/ 420615 h 427636"/>
                <a:gd name="connsiteX6" fmla="*/ 706709 w 864705"/>
                <a:gd name="connsiteY6" fmla="*/ 363465 h 427636"/>
                <a:gd name="connsiteX7" fmla="*/ 554309 w 864705"/>
                <a:gd name="connsiteY7" fmla="*/ 270597 h 427636"/>
                <a:gd name="connsiteX8" fmla="*/ 292372 w 864705"/>
                <a:gd name="connsiteY8" fmla="*/ 151534 h 427636"/>
                <a:gd name="connsiteX9" fmla="*/ 173309 w 864705"/>
                <a:gd name="connsiteY9" fmla="*/ 103909 h 427636"/>
                <a:gd name="connsiteX10" fmla="*/ 92347 w 864705"/>
                <a:gd name="connsiteY10" fmla="*/ 68190 h 427636"/>
                <a:gd name="connsiteX11" fmla="*/ 13765 w 864705"/>
                <a:gd name="connsiteY11" fmla="*/ 30090 h 427636"/>
                <a:gd name="connsiteX12" fmla="*/ 1859 w 864705"/>
                <a:gd name="connsiteY12" fmla="*/ 18184 h 427636"/>
                <a:gd name="connsiteX13" fmla="*/ 61390 w 864705"/>
                <a:gd name="connsiteY13" fmla="*/ 1515 h 427636"/>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3309 w 864006"/>
                <a:gd name="connsiteY9" fmla="*/ 103909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49546 w 864006"/>
                <a:gd name="connsiteY7" fmla="*/ 277741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006" h="428064">
                  <a:moveTo>
                    <a:pt x="61390" y="1515"/>
                  </a:moveTo>
                  <a:cubicBezTo>
                    <a:pt x="91949" y="8659"/>
                    <a:pt x="106237" y="26122"/>
                    <a:pt x="185215" y="61047"/>
                  </a:cubicBezTo>
                  <a:cubicBezTo>
                    <a:pt x="264193" y="95972"/>
                    <a:pt x="450724" y="172171"/>
                    <a:pt x="535259" y="211065"/>
                  </a:cubicBezTo>
                  <a:cubicBezTo>
                    <a:pt x="619794" y="249959"/>
                    <a:pt x="639241" y="260675"/>
                    <a:pt x="692422" y="294409"/>
                  </a:cubicBezTo>
                  <a:cubicBezTo>
                    <a:pt x="745603" y="328144"/>
                    <a:pt x="831328" y="392438"/>
                    <a:pt x="854347" y="413472"/>
                  </a:cubicBezTo>
                  <a:cubicBezTo>
                    <a:pt x="877366" y="434506"/>
                    <a:pt x="855140" y="428949"/>
                    <a:pt x="830534" y="420615"/>
                  </a:cubicBezTo>
                  <a:cubicBezTo>
                    <a:pt x="805928" y="412281"/>
                    <a:pt x="753540" y="387277"/>
                    <a:pt x="706709" y="363465"/>
                  </a:cubicBezTo>
                  <a:cubicBezTo>
                    <a:pt x="659878" y="339653"/>
                    <a:pt x="619396" y="311872"/>
                    <a:pt x="549546" y="277741"/>
                  </a:cubicBezTo>
                  <a:cubicBezTo>
                    <a:pt x="479696" y="243610"/>
                    <a:pt x="350713" y="186459"/>
                    <a:pt x="287610" y="158678"/>
                  </a:cubicBezTo>
                  <a:cubicBezTo>
                    <a:pt x="224507" y="130897"/>
                    <a:pt x="203471" y="126134"/>
                    <a:pt x="170927" y="111053"/>
                  </a:cubicBezTo>
                  <a:cubicBezTo>
                    <a:pt x="138383" y="95972"/>
                    <a:pt x="118541" y="81684"/>
                    <a:pt x="92347" y="68190"/>
                  </a:cubicBezTo>
                  <a:cubicBezTo>
                    <a:pt x="66153" y="54696"/>
                    <a:pt x="28846" y="38424"/>
                    <a:pt x="13765" y="30090"/>
                  </a:cubicBezTo>
                  <a:cubicBezTo>
                    <a:pt x="-1316" y="21756"/>
                    <a:pt x="-1713" y="21756"/>
                    <a:pt x="1859" y="18184"/>
                  </a:cubicBezTo>
                  <a:cubicBezTo>
                    <a:pt x="5431" y="14612"/>
                    <a:pt x="30831" y="-5629"/>
                    <a:pt x="61390" y="1515"/>
                  </a:cubicBez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16" name="Rectangle 15">
              <a:extLst>
                <a:ext uri="{FF2B5EF4-FFF2-40B4-BE49-F238E27FC236}">
                  <a16:creationId xmlns:a16="http://schemas.microsoft.com/office/drawing/2014/main" id="{EF39CA8F-8290-454E-9901-E33C16858724}"/>
                </a:ext>
              </a:extLst>
            </p:cNvPr>
            <p:cNvSpPr/>
            <p:nvPr/>
          </p:nvSpPr>
          <p:spPr>
            <a:xfrm rot="1909800">
              <a:off x="8417004" y="4265940"/>
              <a:ext cx="16609" cy="9116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17" name="Freeform: Shape 16">
              <a:extLst>
                <a:ext uri="{FF2B5EF4-FFF2-40B4-BE49-F238E27FC236}">
                  <a16:creationId xmlns:a16="http://schemas.microsoft.com/office/drawing/2014/main" id="{03BBBC92-0CAC-400E-ADA1-8B0106EE0016}"/>
                </a:ext>
              </a:extLst>
            </p:cNvPr>
            <p:cNvSpPr/>
            <p:nvPr/>
          </p:nvSpPr>
          <p:spPr>
            <a:xfrm>
              <a:off x="7840499" y="3814391"/>
              <a:ext cx="25317" cy="58861"/>
            </a:xfrm>
            <a:custGeom>
              <a:avLst/>
              <a:gdLst>
                <a:gd name="connsiteX0" fmla="*/ 50339 w 69691"/>
                <a:gd name="connsiteY0" fmla="*/ 162013 h 162026"/>
                <a:gd name="connsiteX1" fmla="*/ 26527 w 69691"/>
                <a:gd name="connsiteY1" fmla="*/ 109626 h 162026"/>
                <a:gd name="connsiteX2" fmla="*/ 7477 w 69691"/>
                <a:gd name="connsiteY2" fmla="*/ 59619 h 162026"/>
                <a:gd name="connsiteX3" fmla="*/ 333 w 69691"/>
                <a:gd name="connsiteY3" fmla="*/ 28663 h 162026"/>
                <a:gd name="connsiteX4" fmla="*/ 17002 w 69691"/>
                <a:gd name="connsiteY4" fmla="*/ 88 h 162026"/>
                <a:gd name="connsiteX5" fmla="*/ 57483 w 69691"/>
                <a:gd name="connsiteY5" fmla="*/ 38188 h 162026"/>
                <a:gd name="connsiteX6" fmla="*/ 69389 w 69691"/>
                <a:gd name="connsiteY6" fmla="*/ 114388 h 162026"/>
                <a:gd name="connsiteX7" fmla="*/ 50339 w 69691"/>
                <a:gd name="connsiteY7" fmla="*/ 162013 h 1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91" h="162026">
                  <a:moveTo>
                    <a:pt x="50339" y="162013"/>
                  </a:moveTo>
                  <a:cubicBezTo>
                    <a:pt x="43195" y="161219"/>
                    <a:pt x="33671" y="126692"/>
                    <a:pt x="26527" y="109626"/>
                  </a:cubicBezTo>
                  <a:cubicBezTo>
                    <a:pt x="19383" y="92560"/>
                    <a:pt x="11843" y="73113"/>
                    <a:pt x="7477" y="59619"/>
                  </a:cubicBezTo>
                  <a:cubicBezTo>
                    <a:pt x="3111" y="46125"/>
                    <a:pt x="-1255" y="38585"/>
                    <a:pt x="333" y="28663"/>
                  </a:cubicBezTo>
                  <a:cubicBezTo>
                    <a:pt x="1921" y="18741"/>
                    <a:pt x="7477" y="-1500"/>
                    <a:pt x="17002" y="88"/>
                  </a:cubicBezTo>
                  <a:cubicBezTo>
                    <a:pt x="26527" y="1675"/>
                    <a:pt x="48752" y="19138"/>
                    <a:pt x="57483" y="38188"/>
                  </a:cubicBezTo>
                  <a:cubicBezTo>
                    <a:pt x="66214" y="57238"/>
                    <a:pt x="70976" y="99307"/>
                    <a:pt x="69389" y="114388"/>
                  </a:cubicBezTo>
                  <a:cubicBezTo>
                    <a:pt x="67802" y="129469"/>
                    <a:pt x="57483" y="162807"/>
                    <a:pt x="50339" y="162013"/>
                  </a:cubicBez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18" name="Freeform: Shape 17">
              <a:extLst>
                <a:ext uri="{FF2B5EF4-FFF2-40B4-BE49-F238E27FC236}">
                  <a16:creationId xmlns:a16="http://schemas.microsoft.com/office/drawing/2014/main" id="{A4F84B9E-D2FD-46BA-923A-23796431CCF5}"/>
                </a:ext>
              </a:extLst>
            </p:cNvPr>
            <p:cNvSpPr/>
            <p:nvPr/>
          </p:nvSpPr>
          <p:spPr>
            <a:xfrm>
              <a:off x="7843215" y="4053179"/>
              <a:ext cx="62615" cy="54546"/>
            </a:xfrm>
            <a:custGeom>
              <a:avLst/>
              <a:gdLst>
                <a:gd name="connsiteX0" fmla="*/ 169094 w 172342"/>
                <a:gd name="connsiteY0" fmla="*/ 150019 h 150153"/>
                <a:gd name="connsiteX1" fmla="*/ 85751 w 172342"/>
                <a:gd name="connsiteY1" fmla="*/ 104775 h 150153"/>
                <a:gd name="connsiteX2" fmla="*/ 30982 w 172342"/>
                <a:gd name="connsiteY2" fmla="*/ 42863 h 150153"/>
                <a:gd name="connsiteX3" fmla="*/ 26 w 172342"/>
                <a:gd name="connsiteY3" fmla="*/ 11906 h 150153"/>
                <a:gd name="connsiteX4" fmla="*/ 26219 w 172342"/>
                <a:gd name="connsiteY4" fmla="*/ 0 h 150153"/>
                <a:gd name="connsiteX5" fmla="*/ 57176 w 172342"/>
                <a:gd name="connsiteY5" fmla="*/ 11906 h 150153"/>
                <a:gd name="connsiteX6" fmla="*/ 92894 w 172342"/>
                <a:gd name="connsiteY6" fmla="*/ 42863 h 150153"/>
                <a:gd name="connsiteX7" fmla="*/ 150044 w 172342"/>
                <a:gd name="connsiteY7" fmla="*/ 90488 h 150153"/>
                <a:gd name="connsiteX8" fmla="*/ 169094 w 172342"/>
                <a:gd name="connsiteY8" fmla="*/ 150019 h 150153"/>
                <a:gd name="connsiteX0" fmla="*/ 169094 w 172385"/>
                <a:gd name="connsiteY0" fmla="*/ 150019 h 150153"/>
                <a:gd name="connsiteX1" fmla="*/ 85751 w 172385"/>
                <a:gd name="connsiteY1" fmla="*/ 104775 h 150153"/>
                <a:gd name="connsiteX2" fmla="*/ 30982 w 172385"/>
                <a:gd name="connsiteY2" fmla="*/ 42863 h 150153"/>
                <a:gd name="connsiteX3" fmla="*/ 26 w 172385"/>
                <a:gd name="connsiteY3" fmla="*/ 11906 h 150153"/>
                <a:gd name="connsiteX4" fmla="*/ 26219 w 172385"/>
                <a:gd name="connsiteY4" fmla="*/ 0 h 150153"/>
                <a:gd name="connsiteX5" fmla="*/ 57176 w 172385"/>
                <a:gd name="connsiteY5" fmla="*/ 11906 h 150153"/>
                <a:gd name="connsiteX6" fmla="*/ 97657 w 172385"/>
                <a:gd name="connsiteY6" fmla="*/ 35719 h 150153"/>
                <a:gd name="connsiteX7" fmla="*/ 150044 w 172385"/>
                <a:gd name="connsiteY7" fmla="*/ 90488 h 150153"/>
                <a:gd name="connsiteX8" fmla="*/ 169094 w 172385"/>
                <a:gd name="connsiteY8" fmla="*/ 150019 h 150153"/>
                <a:gd name="connsiteX0" fmla="*/ 169068 w 172359"/>
                <a:gd name="connsiteY0" fmla="*/ 150019 h 150148"/>
                <a:gd name="connsiteX1" fmla="*/ 85725 w 172359"/>
                <a:gd name="connsiteY1" fmla="*/ 104775 h 150148"/>
                <a:gd name="connsiteX2" fmla="*/ 26194 w 172359"/>
                <a:gd name="connsiteY2" fmla="*/ 50007 h 150148"/>
                <a:gd name="connsiteX3" fmla="*/ 0 w 172359"/>
                <a:gd name="connsiteY3" fmla="*/ 11906 h 150148"/>
                <a:gd name="connsiteX4" fmla="*/ 26193 w 172359"/>
                <a:gd name="connsiteY4" fmla="*/ 0 h 150148"/>
                <a:gd name="connsiteX5" fmla="*/ 57150 w 172359"/>
                <a:gd name="connsiteY5" fmla="*/ 11906 h 150148"/>
                <a:gd name="connsiteX6" fmla="*/ 97631 w 172359"/>
                <a:gd name="connsiteY6" fmla="*/ 35719 h 150148"/>
                <a:gd name="connsiteX7" fmla="*/ 150018 w 172359"/>
                <a:gd name="connsiteY7" fmla="*/ 90488 h 150148"/>
                <a:gd name="connsiteX8" fmla="*/ 169068 w 172359"/>
                <a:gd name="connsiteY8" fmla="*/ 150019 h 15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59" h="150148">
                  <a:moveTo>
                    <a:pt x="169068" y="150019"/>
                  </a:moveTo>
                  <a:cubicBezTo>
                    <a:pt x="158353" y="152400"/>
                    <a:pt x="109537" y="121444"/>
                    <a:pt x="85725" y="104775"/>
                  </a:cubicBezTo>
                  <a:cubicBezTo>
                    <a:pt x="61913" y="88106"/>
                    <a:pt x="40481" y="65485"/>
                    <a:pt x="26194" y="50007"/>
                  </a:cubicBezTo>
                  <a:cubicBezTo>
                    <a:pt x="11907" y="34529"/>
                    <a:pt x="0" y="20240"/>
                    <a:pt x="0" y="11906"/>
                  </a:cubicBezTo>
                  <a:cubicBezTo>
                    <a:pt x="0" y="3572"/>
                    <a:pt x="16668" y="0"/>
                    <a:pt x="26193" y="0"/>
                  </a:cubicBezTo>
                  <a:cubicBezTo>
                    <a:pt x="35718" y="0"/>
                    <a:pt x="45244" y="5953"/>
                    <a:pt x="57150" y="11906"/>
                  </a:cubicBezTo>
                  <a:cubicBezTo>
                    <a:pt x="69056" y="17859"/>
                    <a:pt x="82153" y="22622"/>
                    <a:pt x="97631" y="35719"/>
                  </a:cubicBezTo>
                  <a:cubicBezTo>
                    <a:pt x="113109" y="48816"/>
                    <a:pt x="138112" y="71438"/>
                    <a:pt x="150018" y="90488"/>
                  </a:cubicBezTo>
                  <a:cubicBezTo>
                    <a:pt x="161924" y="109538"/>
                    <a:pt x="179783" y="147638"/>
                    <a:pt x="169068" y="150019"/>
                  </a:cubicBez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sp>
          <p:nvSpPr>
            <p:cNvPr id="19" name="Freeform: Shape 18">
              <a:extLst>
                <a:ext uri="{FF2B5EF4-FFF2-40B4-BE49-F238E27FC236}">
                  <a16:creationId xmlns:a16="http://schemas.microsoft.com/office/drawing/2014/main" id="{51EB9800-62AE-4FDF-A4FC-E0308F7620A3}"/>
                </a:ext>
              </a:extLst>
            </p:cNvPr>
            <p:cNvSpPr/>
            <p:nvPr/>
          </p:nvSpPr>
          <p:spPr>
            <a:xfrm>
              <a:off x="7888868" y="3743859"/>
              <a:ext cx="268777" cy="150962"/>
            </a:xfrm>
            <a:custGeom>
              <a:avLst/>
              <a:gdLst>
                <a:gd name="connsiteX0" fmla="*/ 19589 w 739862"/>
                <a:gd name="connsiteY0" fmla="*/ 13265 h 415552"/>
                <a:gd name="connsiteX1" fmla="*/ 95789 w 739862"/>
                <a:gd name="connsiteY1" fmla="*/ 1359 h 415552"/>
                <a:gd name="connsiteX2" fmla="*/ 193420 w 739862"/>
                <a:gd name="connsiteY2" fmla="*/ 3740 h 415552"/>
                <a:gd name="connsiteX3" fmla="*/ 319626 w 739862"/>
                <a:gd name="connsiteY3" fmla="*/ 32315 h 415552"/>
                <a:gd name="connsiteX4" fmla="*/ 500601 w 739862"/>
                <a:gd name="connsiteY4" fmla="*/ 120421 h 415552"/>
                <a:gd name="connsiteX5" fmla="*/ 638714 w 739862"/>
                <a:gd name="connsiteY5" fmla="*/ 229959 h 415552"/>
                <a:gd name="connsiteX6" fmla="*/ 700626 w 739862"/>
                <a:gd name="connsiteY6" fmla="*/ 306159 h 415552"/>
                <a:gd name="connsiteX7" fmla="*/ 738726 w 739862"/>
                <a:gd name="connsiteY7" fmla="*/ 391884 h 415552"/>
                <a:gd name="connsiteX8" fmla="*/ 726820 w 739862"/>
                <a:gd name="connsiteY8" fmla="*/ 413315 h 415552"/>
                <a:gd name="connsiteX9" fmla="*/ 695864 w 739862"/>
                <a:gd name="connsiteY9" fmla="*/ 349021 h 415552"/>
                <a:gd name="connsiteX10" fmla="*/ 610139 w 739862"/>
                <a:gd name="connsiteY10" fmla="*/ 260915 h 415552"/>
                <a:gd name="connsiteX11" fmla="*/ 469645 w 739862"/>
                <a:gd name="connsiteY11" fmla="*/ 141853 h 415552"/>
                <a:gd name="connsiteX12" fmla="*/ 295814 w 739862"/>
                <a:gd name="connsiteY12" fmla="*/ 70415 h 415552"/>
                <a:gd name="connsiteX13" fmla="*/ 183895 w 739862"/>
                <a:gd name="connsiteY13" fmla="*/ 48984 h 415552"/>
                <a:gd name="connsiteX14" fmla="*/ 57689 w 739862"/>
                <a:gd name="connsiteY14" fmla="*/ 48984 h 415552"/>
                <a:gd name="connsiteX15" fmla="*/ 2920 w 739862"/>
                <a:gd name="connsiteY15" fmla="*/ 72796 h 415552"/>
                <a:gd name="connsiteX16" fmla="*/ 19589 w 739862"/>
                <a:gd name="connsiteY16" fmla="*/ 13265 h 4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9862" h="415552">
                  <a:moveTo>
                    <a:pt x="19589" y="13265"/>
                  </a:moveTo>
                  <a:cubicBezTo>
                    <a:pt x="35067" y="1359"/>
                    <a:pt x="66817" y="2946"/>
                    <a:pt x="95789" y="1359"/>
                  </a:cubicBezTo>
                  <a:cubicBezTo>
                    <a:pt x="124761" y="-228"/>
                    <a:pt x="156114" y="-1419"/>
                    <a:pt x="193420" y="3740"/>
                  </a:cubicBezTo>
                  <a:cubicBezTo>
                    <a:pt x="230726" y="8899"/>
                    <a:pt x="268429" y="12868"/>
                    <a:pt x="319626" y="32315"/>
                  </a:cubicBezTo>
                  <a:cubicBezTo>
                    <a:pt x="370823" y="51762"/>
                    <a:pt x="447420" y="87480"/>
                    <a:pt x="500601" y="120421"/>
                  </a:cubicBezTo>
                  <a:cubicBezTo>
                    <a:pt x="553782" y="153362"/>
                    <a:pt x="605377" y="199003"/>
                    <a:pt x="638714" y="229959"/>
                  </a:cubicBezTo>
                  <a:cubicBezTo>
                    <a:pt x="672051" y="260915"/>
                    <a:pt x="683957" y="279172"/>
                    <a:pt x="700626" y="306159"/>
                  </a:cubicBezTo>
                  <a:cubicBezTo>
                    <a:pt x="717295" y="333146"/>
                    <a:pt x="734360" y="374025"/>
                    <a:pt x="738726" y="391884"/>
                  </a:cubicBezTo>
                  <a:cubicBezTo>
                    <a:pt x="743092" y="409743"/>
                    <a:pt x="733964" y="420459"/>
                    <a:pt x="726820" y="413315"/>
                  </a:cubicBezTo>
                  <a:cubicBezTo>
                    <a:pt x="719676" y="406171"/>
                    <a:pt x="715311" y="374421"/>
                    <a:pt x="695864" y="349021"/>
                  </a:cubicBezTo>
                  <a:cubicBezTo>
                    <a:pt x="676417" y="323621"/>
                    <a:pt x="647842" y="295443"/>
                    <a:pt x="610139" y="260915"/>
                  </a:cubicBezTo>
                  <a:cubicBezTo>
                    <a:pt x="572436" y="226387"/>
                    <a:pt x="522032" y="173603"/>
                    <a:pt x="469645" y="141853"/>
                  </a:cubicBezTo>
                  <a:cubicBezTo>
                    <a:pt x="417258" y="110103"/>
                    <a:pt x="343439" y="85893"/>
                    <a:pt x="295814" y="70415"/>
                  </a:cubicBezTo>
                  <a:cubicBezTo>
                    <a:pt x="248189" y="54937"/>
                    <a:pt x="223583" y="52556"/>
                    <a:pt x="183895" y="48984"/>
                  </a:cubicBezTo>
                  <a:cubicBezTo>
                    <a:pt x="144208" y="45412"/>
                    <a:pt x="87851" y="45015"/>
                    <a:pt x="57689" y="48984"/>
                  </a:cubicBezTo>
                  <a:cubicBezTo>
                    <a:pt x="27527" y="52953"/>
                    <a:pt x="10857" y="73193"/>
                    <a:pt x="2920" y="72796"/>
                  </a:cubicBezTo>
                  <a:cubicBezTo>
                    <a:pt x="-5017" y="72399"/>
                    <a:pt x="4111" y="25171"/>
                    <a:pt x="19589" y="13265"/>
                  </a:cubicBez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endParaRPr>
            </a:p>
          </p:txBody>
        </p:sp>
      </p:grpSp>
      <p:sp>
        <p:nvSpPr>
          <p:cNvPr id="8" name="Rectangle 7">
            <a:extLst>
              <a:ext uri="{FF2B5EF4-FFF2-40B4-BE49-F238E27FC236}">
                <a16:creationId xmlns:a16="http://schemas.microsoft.com/office/drawing/2014/main" id="{9444626E-9247-B4D2-AC2A-848F37A6BCE0}"/>
              </a:ext>
            </a:extLst>
          </p:cNvPr>
          <p:cNvSpPr/>
          <p:nvPr/>
        </p:nvSpPr>
        <p:spPr>
          <a:xfrm>
            <a:off x="1998642" y="3732575"/>
            <a:ext cx="8549594" cy="1569103"/>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rPr>
              <a:t>Preliminary studies in postoperative </a:t>
            </a:r>
            <a:r>
              <a:rPr lang="en-CA" sz="2000" dirty="0">
                <a:solidFill>
                  <a:prstClr val="black"/>
                </a:solidFill>
                <a:latin typeface="Arial" panose="020B0604020202020204"/>
                <a:ea typeface="Apis For Office" panose="020B0504010101010104" pitchFamily="34" charset="0"/>
                <a:cs typeface="Apis For Office" panose="020B0504010101010104" pitchFamily="34" charset="0"/>
              </a:rPr>
              <a:t>bariatric surgery </a:t>
            </a:r>
            <a:r>
              <a:rPr kumimoji="0" lang="en-CA" sz="2000" b="0" i="0" u="none" strike="noStrike" kern="1200" cap="none" spc="0" normalizeH="0" baseline="0" noProof="0" dirty="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rPr>
              <a:t>patients suggest that GLP-1 RAs reduce postprandial hypoglycemic episodes and improve glycemic variability.</a:t>
            </a:r>
            <a:r>
              <a:rPr kumimoji="0" lang="en-CA" sz="2000" b="0" i="0" u="none" strike="noStrike" kern="1200" cap="none" spc="0" normalizeH="0" baseline="30000" noProof="0" dirty="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rPr>
              <a:t>3</a:t>
            </a:r>
            <a:r>
              <a:rPr kumimoji="0" lang="en-CA" sz="2000" b="0" i="0" u="none" strike="noStrike" kern="1200" cap="none" spc="0" normalizeH="0" baseline="0" noProof="0" dirty="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rPr>
              <a:t> They also facilitate substantial reversal of post-bariatric surgery weight regain.</a:t>
            </a:r>
            <a:r>
              <a:rPr kumimoji="0" lang="en-CA" sz="2000" b="0" i="0" u="none" strike="noStrike" kern="1200" cap="none" spc="0" normalizeH="0" baseline="30000" noProof="0" dirty="0">
                <a:ln>
                  <a:noFill/>
                </a:ln>
                <a:solidFill>
                  <a:prstClr val="black"/>
                </a:solidFill>
                <a:effectLst/>
                <a:uLnTx/>
                <a:uFillTx/>
                <a:latin typeface="Arial" panose="020B0604020202020204"/>
                <a:ea typeface="Apis For Office" panose="020B0504010101010104" pitchFamily="34" charset="0"/>
                <a:cs typeface="Apis For Office" panose="020B0504010101010104" pitchFamily="34" charset="0"/>
              </a:rPr>
              <a:t>4</a:t>
            </a:r>
          </a:p>
        </p:txBody>
      </p:sp>
      <p:pic>
        <p:nvPicPr>
          <p:cNvPr id="34" name="Graphic 33" descr="Scale with solid fill">
            <a:extLst>
              <a:ext uri="{FF2B5EF4-FFF2-40B4-BE49-F238E27FC236}">
                <a16:creationId xmlns:a16="http://schemas.microsoft.com/office/drawing/2014/main" id="{60EC30FC-5289-1C15-6326-22FC6AD6EF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104" y="3866849"/>
            <a:ext cx="972000" cy="972000"/>
          </a:xfrm>
          <a:prstGeom prst="rect">
            <a:avLst/>
          </a:prstGeom>
        </p:spPr>
      </p:pic>
    </p:spTree>
    <p:extLst>
      <p:ext uri="{BB962C8B-B14F-4D97-AF65-F5344CB8AC3E}">
        <p14:creationId xmlns:p14="http://schemas.microsoft.com/office/powerpoint/2010/main" val="292959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dirty="0">
                <a:solidFill>
                  <a:prstClr val="black"/>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14F082C8-5099-7350-D19C-C73DBD07A8E0}"/>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August 2023</a:t>
            </a:r>
          </a:p>
        </p:txBody>
      </p:sp>
      <p:graphicFrame>
        <p:nvGraphicFramePr>
          <p:cNvPr id="5" name="Object 4">
            <a:extLst>
              <a:ext uri="{FF2B5EF4-FFF2-40B4-BE49-F238E27FC236}">
                <a16:creationId xmlns:a16="http://schemas.microsoft.com/office/drawing/2014/main" id="{935CB6B0-DB12-9623-290E-D29EAFF17C70}"/>
              </a:ext>
            </a:extLst>
          </p:cNvPr>
          <p:cNvGraphicFramePr>
            <a:graphicFrameLocks noChangeAspect="1"/>
          </p:cNvGraphicFramePr>
          <p:nvPr>
            <p:extLst>
              <p:ext uri="{D42A27DB-BD31-4B8C-83A1-F6EECF244321}">
                <p14:modId xmlns:p14="http://schemas.microsoft.com/office/powerpoint/2010/main" val="883350013"/>
              </p:ext>
            </p:extLst>
          </p:nvPr>
        </p:nvGraphicFramePr>
        <p:xfrm>
          <a:off x="9902792" y="4620293"/>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282" imgH="792515" progId="Word.Document.12">
                  <p:embed/>
                </p:oleObj>
              </mc:Choice>
              <mc:Fallback>
                <p:oleObj name="Document" showAsIcon="1" r:id="rId2" imgW="914282" imgH="792515" progId="Word.Document.12">
                  <p:embed/>
                  <p:pic>
                    <p:nvPicPr>
                      <p:cNvPr id="5" name="Object 4">
                        <a:extLst>
                          <a:ext uri="{FF2B5EF4-FFF2-40B4-BE49-F238E27FC236}">
                            <a16:creationId xmlns:a16="http://schemas.microsoft.com/office/drawing/2014/main" id="{935CB6B0-DB12-9623-290E-D29EAFF17C70}"/>
                          </a:ext>
                        </a:extLst>
                      </p:cNvPr>
                      <p:cNvPicPr/>
                      <p:nvPr/>
                    </p:nvPicPr>
                    <p:blipFill>
                      <a:blip r:embed="rId3"/>
                      <a:stretch>
                        <a:fillRect/>
                      </a:stretch>
                    </p:blipFill>
                    <p:spPr>
                      <a:xfrm>
                        <a:off x="9902792" y="4620293"/>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836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7751-2A89-4F10-B086-EC2DCB5E149F}"/>
              </a:ext>
            </a:extLst>
          </p:cNvPr>
          <p:cNvSpPr>
            <a:spLocks noGrp="1"/>
          </p:cNvSpPr>
          <p:nvPr>
            <p:ph type="title"/>
          </p:nvPr>
        </p:nvSpPr>
        <p:spPr/>
        <p:txBody>
          <a:bodyPr>
            <a:normAutofit/>
          </a:bodyPr>
          <a:lstStyle/>
          <a:p>
            <a:r>
              <a:rPr lang="en-CA"/>
              <a:t>Clinical impact of weight regain</a:t>
            </a:r>
            <a:br>
              <a:rPr lang="en-CA" sz="3600"/>
            </a:br>
            <a:r>
              <a:rPr lang="en-US" sz="2800"/>
              <a:t>Longitudinal Assessment of Bariatric Surgery (LABS) cohort</a:t>
            </a:r>
            <a:endParaRPr lang="en-CA" sz="3600"/>
          </a:p>
        </p:txBody>
      </p:sp>
      <p:sp>
        <p:nvSpPr>
          <p:cNvPr id="3" name="Text Placeholder 2">
            <a:extLst>
              <a:ext uri="{FF2B5EF4-FFF2-40B4-BE49-F238E27FC236}">
                <a16:creationId xmlns:a16="http://schemas.microsoft.com/office/drawing/2014/main" id="{09283CAB-380A-4946-94BD-E46A75322ACA}"/>
              </a:ext>
            </a:extLst>
          </p:cNvPr>
          <p:cNvSpPr>
            <a:spLocks noGrp="1"/>
          </p:cNvSpPr>
          <p:nvPr>
            <p:ph type="body" sz="quarter" idx="13"/>
          </p:nvPr>
        </p:nvSpPr>
        <p:spPr/>
        <p:txBody>
          <a:bodyPr/>
          <a:lstStyle/>
          <a:p>
            <a:r>
              <a:rPr lang="en-US" sz="1000" i="0"/>
              <a:t>HRQL, health-related quality of life; LABS, longitudinal assessment of bariatric surgery.</a:t>
            </a:r>
            <a:br>
              <a:rPr lang="en-US" sz="1000" i="0"/>
            </a:br>
            <a:r>
              <a:rPr lang="en-US" sz="1000" i="0"/>
              <a:t>King WC et al. JAMA 2018;320:1560–1569.</a:t>
            </a:r>
            <a:endParaRPr lang="en-US" sz="1000" i="0">
              <a:highlight>
                <a:srgbClr val="FFFF00"/>
              </a:highlight>
            </a:endParaRPr>
          </a:p>
        </p:txBody>
      </p:sp>
      <p:graphicFrame>
        <p:nvGraphicFramePr>
          <p:cNvPr id="14" name="Content Placeholder 8">
            <a:extLst>
              <a:ext uri="{FF2B5EF4-FFF2-40B4-BE49-F238E27FC236}">
                <a16:creationId xmlns:a16="http://schemas.microsoft.com/office/drawing/2014/main" id="{D7B8C991-2317-4924-B52C-89CE09894555}"/>
              </a:ext>
            </a:extLst>
          </p:cNvPr>
          <p:cNvGraphicFramePr>
            <a:graphicFrameLocks/>
          </p:cNvGraphicFramePr>
          <p:nvPr/>
        </p:nvGraphicFramePr>
        <p:xfrm>
          <a:off x="424543" y="1790285"/>
          <a:ext cx="11582400" cy="4320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4589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9621-F172-476A-8A5C-15706D26C9ED}"/>
              </a:ext>
            </a:extLst>
          </p:cNvPr>
          <p:cNvSpPr>
            <a:spLocks noGrp="1"/>
          </p:cNvSpPr>
          <p:nvPr>
            <p:ph type="title"/>
          </p:nvPr>
        </p:nvSpPr>
        <p:spPr/>
        <p:txBody>
          <a:bodyPr/>
          <a:lstStyle/>
          <a:p>
            <a:r>
              <a:rPr lang="en-CA"/>
              <a:t>Key takeaways</a:t>
            </a:r>
          </a:p>
        </p:txBody>
      </p:sp>
      <p:sp>
        <p:nvSpPr>
          <p:cNvPr id="3" name="Content Placeholder 2">
            <a:extLst>
              <a:ext uri="{FF2B5EF4-FFF2-40B4-BE49-F238E27FC236}">
                <a16:creationId xmlns:a16="http://schemas.microsoft.com/office/drawing/2014/main" id="{9AD0D6C4-C6AB-4072-88C3-5F651536DE25}"/>
              </a:ext>
            </a:extLst>
          </p:cNvPr>
          <p:cNvSpPr>
            <a:spLocks noGrp="1"/>
          </p:cNvSpPr>
          <p:nvPr>
            <p:ph idx="1"/>
          </p:nvPr>
        </p:nvSpPr>
        <p:spPr/>
        <p:txBody>
          <a:bodyPr vert="horz" lIns="91440" tIns="45720" rIns="91440" bIns="45720" rtlCol="0" anchor="t">
            <a:normAutofit/>
          </a:bodyPr>
          <a:lstStyle/>
          <a:p>
            <a:r>
              <a:rPr lang="en-US" sz="2400" dirty="0"/>
              <a:t>Bariatric surgery is the most effective intervention for severe obesity </a:t>
            </a:r>
          </a:p>
          <a:p>
            <a:r>
              <a:rPr lang="en-US" sz="2400" dirty="0"/>
              <a:t>Bariatric surgery is only utilized in 1% of those who qualify </a:t>
            </a:r>
          </a:p>
          <a:p>
            <a:r>
              <a:rPr lang="en-US" sz="2400" dirty="0"/>
              <a:t>Bariatric surgery appears to cause physiological changes that are in part responsible for the improvement and resolution of many complications of obesity </a:t>
            </a:r>
          </a:p>
          <a:p>
            <a:r>
              <a:rPr lang="en-US" sz="2400" dirty="0"/>
              <a:t>Adding pharmacotherapy to lifestyle interventions appears to be associated with enhanced weight loss in post-operative patients </a:t>
            </a:r>
          </a:p>
          <a:p>
            <a:endParaRPr lang="en-CA" sz="2400" dirty="0"/>
          </a:p>
        </p:txBody>
      </p:sp>
    </p:spTree>
    <p:extLst>
      <p:ext uri="{BB962C8B-B14F-4D97-AF65-F5344CB8AC3E}">
        <p14:creationId xmlns:p14="http://schemas.microsoft.com/office/powerpoint/2010/main" val="2560464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a:t>
            </a:r>
            <a:endParaRPr lang="en-CA"/>
          </a:p>
        </p:txBody>
      </p:sp>
      <p:sp>
        <p:nvSpPr>
          <p:cNvPr id="5" name="Text Placeholder 4">
            <a:extLst>
              <a:ext uri="{FF2B5EF4-FFF2-40B4-BE49-F238E27FC236}">
                <a16:creationId xmlns:a16="http://schemas.microsoft.com/office/drawing/2014/main" id="{D788D861-0FA6-493A-B38E-7DA4E652CB23}"/>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Which of the following conditions improves after bariatric surgery?</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Micronutrient deficiency</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Type 2 diabetes</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Drug/alcohol dependency</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Gallstones</a:t>
            </a:r>
          </a:p>
          <a:p>
            <a:pPr marL="228600" marR="0" lvl="0" indent="-228600" algn="l" defTabSz="914400" rtl="0" eaLnBrk="1" fontAlgn="auto" latinLnBrk="0" hangingPunct="1">
              <a:lnSpc>
                <a:spcPct val="107000"/>
              </a:lnSpc>
              <a:spcBef>
                <a:spcPts val="1000"/>
              </a:spcBef>
              <a:spcAft>
                <a:spcPts val="80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What is the most common bariatric surgical procedure?</a:t>
            </a:r>
            <a:endParaRPr kumimoji="0" lang="en-CA" sz="105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Vertical sleeve gastrectomy</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Single anastomosis </a:t>
            </a:r>
            <a:r>
              <a:rPr kumimoji="0" lang="en-US" sz="105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duodeno</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-ileal bypass with sleeve gastrectomy</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Roux-en-Y gastric bypass</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Adjustable gastric band</a:t>
            </a:r>
          </a:p>
          <a:p>
            <a:pPr marL="228600" marR="0" lvl="0" indent="-228600" algn="l" defTabSz="914400" rtl="0" eaLnBrk="1" fontAlgn="auto" latinLnBrk="0" hangingPunct="1">
              <a:lnSpc>
                <a:spcPct val="107000"/>
              </a:lnSpc>
              <a:spcBef>
                <a:spcPts val="1000"/>
              </a:spcBef>
              <a:spcAft>
                <a:spcPts val="80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Which of the following is a potential mechanism of bariatric surgery?</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Delayed gastric emptying</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Late satiety</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Reduction of small bowel length </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Both a. and c</a:t>
            </a:r>
          </a:p>
          <a:p>
            <a:pPr marL="228600" marR="0" lvl="0" indent="-228600" algn="l" defTabSz="914400" rtl="0" eaLnBrk="1" fontAlgn="auto" latinLnBrk="0" hangingPunct="1">
              <a:lnSpc>
                <a:spcPct val="107000"/>
              </a:lnSpc>
              <a:spcBef>
                <a:spcPts val="1000"/>
              </a:spcBef>
              <a:spcAft>
                <a:spcPts val="80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What is a contraindication for bariatric surgery?</a:t>
            </a:r>
            <a:endParaRPr kumimoji="0" lang="en-CA" sz="105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End-stage lung disease</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Sleep apnea</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Hypertension</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GERD</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endParaRPr kumimoji="0" lang="en-CA" sz="105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450060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 (cont’d)</a:t>
            </a:r>
            <a:endParaRPr lang="en-CA"/>
          </a:p>
        </p:txBody>
      </p:sp>
      <p:sp>
        <p:nvSpPr>
          <p:cNvPr id="5" name="Text Placeholder 4">
            <a:extLst>
              <a:ext uri="{FF2B5EF4-FFF2-40B4-BE49-F238E27FC236}">
                <a16:creationId xmlns:a16="http://schemas.microsoft.com/office/drawing/2014/main" id="{D788D861-0FA6-493A-B38E-7DA4E652CB23}"/>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mj-lt"/>
              <a:buAutoNum type="arabicPeriod" startAt="5"/>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Which of the following is NOT true in preoperative management of a bariatric surgery candidate?</a:t>
            </a: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Evaluation for cardiovascular risks</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Screening for active mental illness</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Intussusception monitoring</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Risk assessment for deep vein thrombosis/venous thromboembolism</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endParaRPr kumimoji="0" lang="en-CA" sz="105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158865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19F94-F881-B556-29E0-4035DCB3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2061" y="12409"/>
            <a:ext cx="7629939" cy="6839321"/>
          </a:xfrm>
          <a:prstGeom prst="rect">
            <a:avLst/>
          </a:prstGeom>
        </p:spPr>
      </p:pic>
      <p:sp>
        <p:nvSpPr>
          <p:cNvPr id="5" name="Rectangle 4">
            <a:extLst>
              <a:ext uri="{FF2B5EF4-FFF2-40B4-BE49-F238E27FC236}">
                <a16:creationId xmlns:a16="http://schemas.microsoft.com/office/drawing/2014/main" id="{F3FD4030-8EFC-1F3B-0BE0-9784A1723DBD}"/>
              </a:ext>
            </a:extLst>
          </p:cNvPr>
          <p:cNvSpPr/>
          <p:nvPr/>
        </p:nvSpPr>
        <p:spPr>
          <a:xfrm>
            <a:off x="4489144" y="-7090"/>
            <a:ext cx="3720577" cy="6858000"/>
          </a:xfrm>
          <a:prstGeom prst="rect">
            <a:avLst/>
          </a:prstGeom>
          <a:gradFill flip="none" rotWithShape="1">
            <a:gsLst>
              <a:gs pos="74000">
                <a:srgbClr val="FFFFFF"/>
              </a:gs>
              <a:gs pos="2000">
                <a:srgbClr val="FFFFFF">
                  <a:alpha val="0"/>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B097E0-34BA-44E4-36AA-259B8A873B85}"/>
              </a:ext>
            </a:extLst>
          </p:cNvPr>
          <p:cNvSpPr txBox="1"/>
          <p:nvPr/>
        </p:nvSpPr>
        <p:spPr>
          <a:xfrm>
            <a:off x="598149" y="1178974"/>
            <a:ext cx="4615355"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Interactive case-based learning tool developed for, and funded by, </a:t>
            </a:r>
            <a:endParaRPr kumimoji="0" lang="en-IL" sz="1800" b="0" i="0" u="none" strike="noStrike" kern="120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Novo Nordisk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Provides </a:t>
            </a:r>
            <a:r>
              <a:rPr lang="en-US" dirty="0">
                <a:latin typeface="Arial" panose="020B0604020202020204"/>
              </a:rPr>
              <a:t>simulated </a:t>
            </a:r>
            <a:r>
              <a:rPr kumimoji="0" lang="en-US" sz="1800" b="0" i="0" u="none" strike="noStrike" kern="1200" cap="none" spc="0" normalizeH="0" baseline="0" noProof="0" dirty="0">
                <a:ln>
                  <a:noFill/>
                </a:ln>
                <a:effectLst/>
                <a:uLnTx/>
                <a:uFillTx/>
                <a:latin typeface="Arial" panose="020B0604020202020204"/>
                <a:ea typeface="+mn-ea"/>
                <a:cs typeface="+mn-cs"/>
              </a:rPr>
              <a:t>interactions in </a:t>
            </a:r>
            <a:r>
              <a:rPr kumimoji="0" lang="en-US" sz="1800" b="1" i="0" u="none" strike="noStrike" kern="1200" cap="none" spc="0" normalizeH="0" baseline="0" noProof="0" dirty="0">
                <a:ln>
                  <a:noFill/>
                </a:ln>
                <a:effectLst/>
                <a:uLnTx/>
                <a:uFillTx/>
                <a:latin typeface="Arial" panose="020B0604020202020204"/>
                <a:ea typeface="+mn-ea"/>
                <a:cs typeface="+mn-cs"/>
              </a:rPr>
              <a:t>real-time</a:t>
            </a:r>
            <a:r>
              <a:rPr kumimoji="0" lang="en-US" sz="1800" b="0" i="0" u="none" strike="noStrike" kern="1200" cap="none" spc="0" normalizeH="0" baseline="0" noProof="0" dirty="0">
                <a:ln>
                  <a:noFill/>
                </a:ln>
                <a:effectLst/>
                <a:uLnTx/>
                <a:uFillTx/>
                <a:latin typeface="Arial" panose="020B0604020202020204"/>
                <a:ea typeface="+mn-ea"/>
                <a:cs typeface="+mn-cs"/>
              </a:rPr>
              <a:t> feedback,</a:t>
            </a:r>
            <a:r>
              <a:rPr kumimoji="0" lang="en-IL" sz="1800" b="0" i="0" u="none" strike="noStrike" kern="1200" cap="none" spc="0" normalizeH="0" baseline="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and streamlined interoperability communication.</a:t>
            </a:r>
          </a:p>
        </p:txBody>
      </p:sp>
      <p:sp>
        <p:nvSpPr>
          <p:cNvPr id="14" name="TextBox 13">
            <a:extLst>
              <a:ext uri="{FF2B5EF4-FFF2-40B4-BE49-F238E27FC236}">
                <a16:creationId xmlns:a16="http://schemas.microsoft.com/office/drawing/2014/main" id="{69CDA48C-FE00-5416-8051-0D1118B1970B}"/>
              </a:ext>
            </a:extLst>
          </p:cNvPr>
          <p:cNvSpPr txBox="1"/>
          <p:nvPr/>
        </p:nvSpPr>
        <p:spPr>
          <a:xfrm>
            <a:off x="547815" y="3077904"/>
            <a:ext cx="471602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Click </a:t>
            </a:r>
            <a:r>
              <a:rPr lang="en-US" b="0" i="0" dirty="0">
                <a:effectLst/>
                <a:latin typeface="Arial" panose="020B0604020202020204" pitchFamily="34" charset="0"/>
                <a:cs typeface="Arial" panose="020B0604020202020204" pitchFamily="34" charset="0"/>
                <a:hlinkClick r:id="rId3"/>
              </a:rPr>
              <a:t>here</a:t>
            </a:r>
            <a:r>
              <a:rPr lang="en-US" b="0" i="0" dirty="0">
                <a:effectLst/>
                <a:latin typeface="Arial" panose="020B0604020202020204" pitchFamily="34" charset="0"/>
                <a:cs typeface="Arial" panose="020B0604020202020204" pitchFamily="34" charset="0"/>
              </a:rPr>
              <a:t> or scan the QR code </a:t>
            </a:r>
            <a:r>
              <a:rPr lang="en-US" dirty="0">
                <a:latin typeface="Arial" panose="020B0604020202020204"/>
              </a:rPr>
              <a:t>below, f</a:t>
            </a:r>
            <a:r>
              <a:rPr kumimoji="0" lang="en-US" sz="1800" b="0" i="0" u="none" strike="noStrike" kern="1200" cap="none" spc="0" normalizeH="0" baseline="0" noProof="0" dirty="0">
                <a:ln>
                  <a:noFill/>
                </a:ln>
                <a:effectLst/>
                <a:uLnTx/>
                <a:uFillTx/>
                <a:latin typeface="Arial" panose="020B0604020202020204"/>
                <a:ea typeface="+mn-ea"/>
                <a:cs typeface="+mn-cs"/>
              </a:rPr>
              <a:t>or an interactive learning experience, including the opportunity to practice hypothetical decision making and</a:t>
            </a:r>
            <a:r>
              <a:rPr kumimoji="0" lang="en-US" sz="1800" b="0" i="0" u="none" kern="1200" cap="none" spc="0" normalizeH="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patient care</a:t>
            </a:r>
            <a:endParaRPr kumimoji="0" lang="en-US" sz="1800" b="0" i="0" u="none" strike="sngStrike" kern="1200" cap="none" spc="0" normalizeH="0" baseline="0" noProof="0" dirty="0">
              <a:ln>
                <a:noFill/>
              </a:ln>
              <a:effectLst/>
              <a:uLnTx/>
              <a:uFillTx/>
              <a:latin typeface="Arial" panose="020B0604020202020204"/>
              <a:ea typeface="+mn-ea"/>
              <a:cs typeface="+mn-cs"/>
            </a:endParaRPr>
          </a:p>
        </p:txBody>
      </p:sp>
      <p:pic>
        <p:nvPicPr>
          <p:cNvPr id="1026" name="Picture 2" descr="edocate logo">
            <a:extLst>
              <a:ext uri="{FF2B5EF4-FFF2-40B4-BE49-F238E27FC236}">
                <a16:creationId xmlns:a16="http://schemas.microsoft.com/office/drawing/2014/main" id="{A2B7A3DD-BD2B-6721-3A06-E2EA475D141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45537" y="453389"/>
            <a:ext cx="3720577" cy="521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6DDADFF-782D-2FE9-5698-C4602EFF058E}"/>
              </a:ext>
            </a:extLst>
          </p:cNvPr>
          <p:cNvPicPr>
            <a:picLocks noChangeAspect="1"/>
          </p:cNvPicPr>
          <p:nvPr/>
        </p:nvPicPr>
        <p:blipFill>
          <a:blip r:embed="rId5"/>
          <a:stretch>
            <a:fillRect/>
          </a:stretch>
        </p:blipFill>
        <p:spPr>
          <a:xfrm>
            <a:off x="1899986" y="4413109"/>
            <a:ext cx="2011681" cy="2011681"/>
          </a:xfrm>
          <a:prstGeom prst="rect">
            <a:avLst/>
          </a:prstGeom>
        </p:spPr>
      </p:pic>
    </p:spTree>
    <p:extLst>
      <p:ext uri="{BB962C8B-B14F-4D97-AF65-F5344CB8AC3E}">
        <p14:creationId xmlns:p14="http://schemas.microsoft.com/office/powerpoint/2010/main" val="118988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55AC-36E9-410C-B187-C382EE534B4F}"/>
              </a:ext>
            </a:extLst>
          </p:cNvPr>
          <p:cNvSpPr>
            <a:spLocks noGrp="1"/>
          </p:cNvSpPr>
          <p:nvPr>
            <p:ph type="title"/>
          </p:nvPr>
        </p:nvSpPr>
        <p:spPr/>
        <p:txBody>
          <a:bodyPr/>
          <a:lstStyle/>
          <a:p>
            <a:r>
              <a:rPr lang="en-CA"/>
              <a:t>Learning outcomes</a:t>
            </a:r>
          </a:p>
        </p:txBody>
      </p:sp>
      <p:sp>
        <p:nvSpPr>
          <p:cNvPr id="3" name="Content Placeholder 2">
            <a:extLst>
              <a:ext uri="{FF2B5EF4-FFF2-40B4-BE49-F238E27FC236}">
                <a16:creationId xmlns:a16="http://schemas.microsoft.com/office/drawing/2014/main" id="{A3EBDCF3-5EC0-4E04-87AA-589FA3481210}"/>
              </a:ext>
            </a:extLst>
          </p:cNvPr>
          <p:cNvSpPr>
            <a:spLocks noGrp="1"/>
          </p:cNvSpPr>
          <p:nvPr>
            <p:ph idx="1"/>
          </p:nvPr>
        </p:nvSpPr>
        <p:spPr>
          <a:xfrm>
            <a:off x="838200" y="1835150"/>
            <a:ext cx="10515600" cy="4351338"/>
          </a:xfrm>
        </p:spPr>
        <p:txBody>
          <a:bodyPr vert="horz" lIns="91440" tIns="45720" rIns="91440" bIns="45720" rtlCol="0" anchor="t">
            <a:normAutofit/>
          </a:bodyPr>
          <a:lstStyle/>
          <a:p>
            <a:pPr marL="0" indent="0">
              <a:buNone/>
            </a:pPr>
            <a:r>
              <a:rPr lang="en-CA" sz="2400"/>
              <a:t>After completing this module, the learner will be able to:</a:t>
            </a:r>
            <a:br>
              <a:rPr lang="en-CA" sz="2400"/>
            </a:br>
            <a:endParaRPr lang="en-CA" sz="2400"/>
          </a:p>
          <a:p>
            <a:pPr marL="457200" indent="-457200">
              <a:buFont typeface="+mj-lt"/>
              <a:buAutoNum type="arabicPeriod"/>
            </a:pPr>
            <a:r>
              <a:rPr lang="en-CA" sz="2400"/>
              <a:t>Compare the commonly used metabolic/bariatric operations available for the treatment of obesity</a:t>
            </a:r>
          </a:p>
          <a:p>
            <a:pPr marL="457200" indent="-457200">
              <a:buFont typeface="+mj-lt"/>
              <a:buAutoNum type="arabicPeriod"/>
            </a:pPr>
            <a:r>
              <a:rPr lang="en-CA" sz="2400"/>
              <a:t>Apply knowledge of metabolic/bariatric operations to develop a comprehensive, personalized care plan for patients with obesity</a:t>
            </a:r>
          </a:p>
          <a:p>
            <a:pPr marL="457200" indent="-457200">
              <a:buFont typeface="+mj-lt"/>
              <a:buAutoNum type="arabicPeriod"/>
            </a:pPr>
            <a:r>
              <a:rPr lang="en-CA" sz="2400"/>
              <a:t>Identify the clinical benefits of bariatric procedures for weight loss and obesity-related comorbidities</a:t>
            </a:r>
          </a:p>
          <a:p>
            <a:pPr marL="457200" indent="-457200">
              <a:buFont typeface="+mj-lt"/>
              <a:buAutoNum type="arabicPeriod"/>
            </a:pPr>
            <a:r>
              <a:rPr lang="en-CA" sz="2400"/>
              <a:t>Develop an appropriate care plan for the pre- and post-operative management of patients</a:t>
            </a:r>
          </a:p>
          <a:p>
            <a:endParaRPr lang="en-CA" sz="2400"/>
          </a:p>
        </p:txBody>
      </p:sp>
    </p:spTree>
    <p:extLst>
      <p:ext uri="{BB962C8B-B14F-4D97-AF65-F5344CB8AC3E}">
        <p14:creationId xmlns:p14="http://schemas.microsoft.com/office/powerpoint/2010/main" val="191235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CACB-B90B-4DD1-A838-61186085FB2E}"/>
              </a:ext>
            </a:extLst>
          </p:cNvPr>
          <p:cNvSpPr>
            <a:spLocks noGrp="1"/>
          </p:cNvSpPr>
          <p:nvPr>
            <p:ph type="title"/>
          </p:nvPr>
        </p:nvSpPr>
        <p:spPr/>
        <p:txBody>
          <a:bodyPr/>
          <a:lstStyle/>
          <a:p>
            <a:r>
              <a:rPr lang="en-CA"/>
              <a:t>Prevalence of metabolic and bariatric surgery in the US</a:t>
            </a:r>
          </a:p>
        </p:txBody>
      </p:sp>
      <p:sp>
        <p:nvSpPr>
          <p:cNvPr id="3" name="Text Placeholder 2">
            <a:extLst>
              <a:ext uri="{FF2B5EF4-FFF2-40B4-BE49-F238E27FC236}">
                <a16:creationId xmlns:a16="http://schemas.microsoft.com/office/drawing/2014/main" id="{6F2BD9E2-1AF7-4135-A7A3-40E5C2FADF07}"/>
              </a:ext>
            </a:extLst>
          </p:cNvPr>
          <p:cNvSpPr>
            <a:spLocks noGrp="1"/>
          </p:cNvSpPr>
          <p:nvPr>
            <p:ph type="body" sz="quarter" idx="13"/>
          </p:nvPr>
        </p:nvSpPr>
        <p:spPr>
          <a:xfrm>
            <a:off x="647999" y="5884333"/>
            <a:ext cx="11073830" cy="649667"/>
          </a:xfrm>
        </p:spPr>
        <p:txBody>
          <a:bodyPr/>
          <a:lstStyle/>
          <a:p>
            <a:r>
              <a:rPr lang="en-CA" sz="1000" i="0" dirty="0"/>
              <a:t>LAGB, laparoscopic adjustable gastric banding; RYGB, Roux-en-Y gastric bypass; VSG, vertical sleeve gastrectomy.</a:t>
            </a:r>
            <a:br>
              <a:rPr lang="en-CA" sz="1000" i="0" dirty="0"/>
            </a:br>
            <a:r>
              <a:rPr lang="en-CA" sz="1000" i="0" dirty="0"/>
              <a:t>American Society for Metabolic and Bariatric Surgery (ASMBS), Estimate of Bariatric Surgery Numbers, 2011</a:t>
            </a:r>
            <a:r>
              <a:rPr lang="en-CA" sz="1000" i="0" dirty="0">
                <a:cs typeface="Times New Roman" panose="02020603050405020304" pitchFamily="18" charset="0"/>
              </a:rPr>
              <a:t>–</a:t>
            </a:r>
            <a:r>
              <a:rPr lang="en-CA" sz="1000" i="0" dirty="0"/>
              <a:t>2020. Available </a:t>
            </a:r>
            <a:r>
              <a:rPr lang="en-CA" sz="1000" i="0" dirty="0">
                <a:hlinkClick r:id="rId2"/>
              </a:rPr>
              <a:t>here</a:t>
            </a:r>
            <a:r>
              <a:rPr lang="en-CA" sz="1000" i="0" dirty="0"/>
              <a:t>. Accessed August 2023.</a:t>
            </a:r>
          </a:p>
        </p:txBody>
      </p:sp>
      <p:graphicFrame>
        <p:nvGraphicFramePr>
          <p:cNvPr id="4" name="Table 4">
            <a:extLst>
              <a:ext uri="{FF2B5EF4-FFF2-40B4-BE49-F238E27FC236}">
                <a16:creationId xmlns:a16="http://schemas.microsoft.com/office/drawing/2014/main" id="{E55736BF-D1AB-4F37-917F-97D381B06883}"/>
              </a:ext>
            </a:extLst>
          </p:cNvPr>
          <p:cNvGraphicFramePr>
            <a:graphicFrameLocks noGrp="1"/>
          </p:cNvGraphicFramePr>
          <p:nvPr>
            <p:extLst>
              <p:ext uri="{D42A27DB-BD31-4B8C-83A1-F6EECF244321}">
                <p14:modId xmlns:p14="http://schemas.microsoft.com/office/powerpoint/2010/main" val="3883192504"/>
              </p:ext>
            </p:extLst>
          </p:nvPr>
        </p:nvGraphicFramePr>
        <p:xfrm>
          <a:off x="838200" y="2360460"/>
          <a:ext cx="6277901" cy="2137080"/>
        </p:xfrm>
        <a:graphic>
          <a:graphicData uri="http://schemas.openxmlformats.org/drawingml/2006/table">
            <a:tbl>
              <a:tblPr firstRow="1" bandRow="1">
                <a:tableStyleId>{5C22544A-7EE6-4342-B048-85BDC9FD1C3A}</a:tableStyleId>
              </a:tblPr>
              <a:tblGrid>
                <a:gridCol w="2909126">
                  <a:extLst>
                    <a:ext uri="{9D8B030D-6E8A-4147-A177-3AD203B41FA5}">
                      <a16:colId xmlns:a16="http://schemas.microsoft.com/office/drawing/2014/main" val="57948418"/>
                    </a:ext>
                  </a:extLst>
                </a:gridCol>
                <a:gridCol w="3368775">
                  <a:extLst>
                    <a:ext uri="{9D8B030D-6E8A-4147-A177-3AD203B41FA5}">
                      <a16:colId xmlns:a16="http://schemas.microsoft.com/office/drawing/2014/main" val="3396758958"/>
                    </a:ext>
                  </a:extLst>
                </a:gridCol>
              </a:tblGrid>
              <a:tr h="354264">
                <a:tc>
                  <a:txBody>
                    <a:bodyPr/>
                    <a:lstStyle/>
                    <a:p>
                      <a:r>
                        <a:rPr lang="en-CA" sz="1800"/>
                        <a:t>Type of bariatric surgery</a:t>
                      </a:r>
                    </a:p>
                  </a:txBody>
                  <a:tcPr/>
                </a:tc>
                <a:tc>
                  <a:txBody>
                    <a:bodyPr/>
                    <a:lstStyle/>
                    <a:p>
                      <a:r>
                        <a:rPr lang="en-CA" sz="1800"/>
                        <a:t>Procedure numbers in 2021</a:t>
                      </a:r>
                    </a:p>
                  </a:txBody>
                  <a:tcPr/>
                </a:tc>
                <a:extLst>
                  <a:ext uri="{0D108BD9-81ED-4DB2-BD59-A6C34878D82A}">
                    <a16:rowId xmlns:a16="http://schemas.microsoft.com/office/drawing/2014/main" val="2295415218"/>
                  </a:ext>
                </a:extLst>
              </a:tr>
              <a:tr h="354264">
                <a:tc>
                  <a:txBody>
                    <a:bodyPr/>
                    <a:lstStyle/>
                    <a:p>
                      <a:r>
                        <a:rPr lang="en-CA" sz="1600" b="1"/>
                        <a:t>VSG </a:t>
                      </a:r>
                    </a:p>
                  </a:txBody>
                  <a:tcPr/>
                </a:tc>
                <a:tc>
                  <a:txBody>
                    <a:bodyPr/>
                    <a:lstStyle/>
                    <a:p>
                      <a:r>
                        <a:rPr lang="en-CA" sz="1600"/>
                        <a:t>152,866</a:t>
                      </a:r>
                    </a:p>
                  </a:txBody>
                  <a:tcPr/>
                </a:tc>
                <a:extLst>
                  <a:ext uri="{0D108BD9-81ED-4DB2-BD59-A6C34878D82A}">
                    <a16:rowId xmlns:a16="http://schemas.microsoft.com/office/drawing/2014/main" val="2203816132"/>
                  </a:ext>
                </a:extLst>
              </a:tr>
              <a:tr h="354264">
                <a:tc>
                  <a:txBody>
                    <a:bodyPr/>
                    <a:lstStyle/>
                    <a:p>
                      <a:r>
                        <a:rPr lang="en-CA" sz="1600" b="1"/>
                        <a:t>RYGB</a:t>
                      </a:r>
                    </a:p>
                  </a:txBody>
                  <a:tcPr/>
                </a:tc>
                <a:tc>
                  <a:txBody>
                    <a:bodyPr/>
                    <a:lstStyle/>
                    <a:p>
                      <a:r>
                        <a:rPr lang="en-CA" sz="1600"/>
                        <a:t>56,527</a:t>
                      </a:r>
                    </a:p>
                  </a:txBody>
                  <a:tcPr/>
                </a:tc>
                <a:extLst>
                  <a:ext uri="{0D108BD9-81ED-4DB2-BD59-A6C34878D82A}">
                    <a16:rowId xmlns:a16="http://schemas.microsoft.com/office/drawing/2014/main" val="3526865189"/>
                  </a:ext>
                </a:extLst>
              </a:tr>
              <a:tr h="354264">
                <a:tc>
                  <a:txBody>
                    <a:bodyPr/>
                    <a:lstStyle/>
                    <a:p>
                      <a:r>
                        <a:rPr lang="en-CA" sz="1600" b="1"/>
                        <a:t>LAGB</a:t>
                      </a:r>
                    </a:p>
                  </a:txBody>
                  <a:tcPr/>
                </a:tc>
                <a:tc>
                  <a:txBody>
                    <a:bodyPr/>
                    <a:lstStyle/>
                    <a:p>
                      <a:r>
                        <a:rPr lang="en-CA" sz="1600"/>
                        <a:t>1,121</a:t>
                      </a:r>
                    </a:p>
                  </a:txBody>
                  <a:tcPr/>
                </a:tc>
                <a:extLst>
                  <a:ext uri="{0D108BD9-81ED-4DB2-BD59-A6C34878D82A}">
                    <a16:rowId xmlns:a16="http://schemas.microsoft.com/office/drawing/2014/main" val="1041513487"/>
                  </a:ext>
                </a:extLst>
              </a:tr>
              <a:tr h="354264">
                <a:tc>
                  <a:txBody>
                    <a:bodyPr/>
                    <a:lstStyle/>
                    <a:p>
                      <a:r>
                        <a:rPr lang="en-US" sz="1600" b="1"/>
                        <a:t>All others</a:t>
                      </a:r>
                      <a:endParaRPr lang="en-CA" sz="1600" b="1"/>
                    </a:p>
                  </a:txBody>
                  <a:tcPr/>
                </a:tc>
                <a:tc>
                  <a:txBody>
                    <a:bodyPr/>
                    <a:lstStyle/>
                    <a:p>
                      <a:r>
                        <a:rPr lang="en-US" sz="1600"/>
                        <a:t>52,379</a:t>
                      </a:r>
                      <a:endParaRPr lang="en-CA" sz="1600"/>
                    </a:p>
                  </a:txBody>
                  <a:tcPr/>
                </a:tc>
                <a:extLst>
                  <a:ext uri="{0D108BD9-81ED-4DB2-BD59-A6C34878D82A}">
                    <a16:rowId xmlns:a16="http://schemas.microsoft.com/office/drawing/2014/main" val="720548552"/>
                  </a:ext>
                </a:extLst>
              </a:tr>
              <a:tr h="354264">
                <a:tc>
                  <a:txBody>
                    <a:bodyPr/>
                    <a:lstStyle/>
                    <a:p>
                      <a:r>
                        <a:rPr lang="en-CA" sz="1600" b="1">
                          <a:solidFill>
                            <a:schemeClr val="bg1"/>
                          </a:solidFill>
                        </a:rPr>
                        <a:t>Total</a:t>
                      </a:r>
                    </a:p>
                  </a:txBody>
                  <a:tcPr>
                    <a:solidFill>
                      <a:schemeClr val="accent1"/>
                    </a:solidFill>
                  </a:tcPr>
                </a:tc>
                <a:tc>
                  <a:txBody>
                    <a:bodyPr/>
                    <a:lstStyle/>
                    <a:p>
                      <a:r>
                        <a:rPr lang="en-CA" sz="1600" dirty="0">
                          <a:solidFill>
                            <a:schemeClr val="bg1"/>
                          </a:solidFill>
                        </a:rPr>
                        <a:t>262,893</a:t>
                      </a:r>
                    </a:p>
                  </a:txBody>
                  <a:tcPr>
                    <a:solidFill>
                      <a:schemeClr val="accent1"/>
                    </a:solidFill>
                  </a:tcPr>
                </a:tc>
                <a:extLst>
                  <a:ext uri="{0D108BD9-81ED-4DB2-BD59-A6C34878D82A}">
                    <a16:rowId xmlns:a16="http://schemas.microsoft.com/office/drawing/2014/main" val="1056707365"/>
                  </a:ext>
                </a:extLst>
              </a:tr>
            </a:tbl>
          </a:graphicData>
        </a:graphic>
      </p:graphicFrame>
      <p:sp>
        <p:nvSpPr>
          <p:cNvPr id="5" name="TextBox 4">
            <a:extLst>
              <a:ext uri="{FF2B5EF4-FFF2-40B4-BE49-F238E27FC236}">
                <a16:creationId xmlns:a16="http://schemas.microsoft.com/office/drawing/2014/main" id="{DBC6C0DF-EF89-44F1-BF3F-49428DFD5FB9}"/>
              </a:ext>
            </a:extLst>
          </p:cNvPr>
          <p:cNvSpPr txBox="1"/>
          <p:nvPr/>
        </p:nvSpPr>
        <p:spPr>
          <a:xfrm>
            <a:off x="7480570" y="2459504"/>
            <a:ext cx="4153710" cy="1938992"/>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Arial" panose="020B0604020202020204"/>
                <a:ea typeface="+mn-ea"/>
                <a:cs typeface="+mn-cs"/>
              </a:rPr>
              <a:t>Despite bariatric surgery being the most effective weight loss intervention, in 2021, bariatric procedures were performed in only about </a:t>
            </a:r>
            <a:r>
              <a:rPr kumimoji="0" lang="en-CA" sz="2000" b="1" i="0" u="none" strike="noStrike" kern="1200" cap="none" spc="0" normalizeH="0" baseline="0" noProof="0">
                <a:ln>
                  <a:noFill/>
                </a:ln>
                <a:solidFill>
                  <a:prstClr val="black"/>
                </a:solidFill>
                <a:effectLst/>
                <a:uLnTx/>
                <a:uFillTx/>
                <a:latin typeface="Arial" panose="020B0604020202020204"/>
                <a:ea typeface="+mn-ea"/>
                <a:cs typeface="+mn-cs"/>
              </a:rPr>
              <a:t>1% </a:t>
            </a:r>
            <a:r>
              <a:rPr kumimoji="0" lang="en-CA" sz="2000" b="0" i="0" u="none" strike="noStrike" kern="1200" cap="none" spc="0" normalizeH="0" baseline="0" noProof="0">
                <a:ln>
                  <a:noFill/>
                </a:ln>
                <a:solidFill>
                  <a:prstClr val="black"/>
                </a:solidFill>
                <a:effectLst/>
                <a:uLnTx/>
                <a:uFillTx/>
                <a:latin typeface="Arial" panose="020B0604020202020204"/>
                <a:ea typeface="+mn-ea"/>
                <a:cs typeface="+mn-cs"/>
              </a:rPr>
              <a:t>of the population eligible for surgery in the US</a:t>
            </a:r>
          </a:p>
        </p:txBody>
      </p:sp>
    </p:spTree>
    <p:extLst>
      <p:ext uri="{BB962C8B-B14F-4D97-AF65-F5344CB8AC3E}">
        <p14:creationId xmlns:p14="http://schemas.microsoft.com/office/powerpoint/2010/main" val="368818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9871-CE3B-4FB2-B5ED-08F5551FE94E}"/>
              </a:ext>
            </a:extLst>
          </p:cNvPr>
          <p:cNvSpPr>
            <a:spLocks noGrp="1"/>
          </p:cNvSpPr>
          <p:nvPr>
            <p:ph type="title"/>
          </p:nvPr>
        </p:nvSpPr>
        <p:spPr/>
        <p:txBody>
          <a:bodyPr>
            <a:normAutofit/>
          </a:bodyPr>
          <a:lstStyle/>
          <a:p>
            <a:r>
              <a:rPr lang="en-CA" dirty="0"/>
              <a:t>Potential metabolic mechanisms of bariatric surgery</a:t>
            </a:r>
          </a:p>
        </p:txBody>
      </p:sp>
      <p:sp>
        <p:nvSpPr>
          <p:cNvPr id="3" name="Text Placeholder 2">
            <a:extLst>
              <a:ext uri="{FF2B5EF4-FFF2-40B4-BE49-F238E27FC236}">
                <a16:creationId xmlns:a16="http://schemas.microsoft.com/office/drawing/2014/main" id="{D4D65144-1A0B-4B09-BDCD-662DE3C7B05A}"/>
              </a:ext>
            </a:extLst>
          </p:cNvPr>
          <p:cNvSpPr>
            <a:spLocks noGrp="1"/>
          </p:cNvSpPr>
          <p:nvPr>
            <p:ph type="body" sz="quarter" idx="13"/>
          </p:nvPr>
        </p:nvSpPr>
        <p:spPr>
          <a:xfrm>
            <a:off x="647998" y="6210000"/>
            <a:ext cx="10705801" cy="324000"/>
          </a:xfrm>
        </p:spPr>
        <p:txBody>
          <a:bodyPr/>
          <a:lstStyle/>
          <a:p>
            <a:br>
              <a:rPr lang="en-CA" sz="1000" i="0" dirty="0"/>
            </a:br>
            <a:r>
              <a:rPr lang="en-US" sz="1000" i="0" dirty="0"/>
              <a:t>Habib S. et al. Surgery </a:t>
            </a:r>
            <a:r>
              <a:rPr lang="en-US" sz="1000" i="0" dirty="0" err="1"/>
              <a:t>Curr</a:t>
            </a:r>
            <a:r>
              <a:rPr lang="en-US" sz="1000" i="0" dirty="0"/>
              <a:t> Res. 2013, 3:3. doi:10.4172/2161-1076.1000135. </a:t>
            </a:r>
            <a:endParaRPr lang="en-CA" sz="1000" i="0" dirty="0"/>
          </a:p>
        </p:txBody>
      </p:sp>
      <p:sp>
        <p:nvSpPr>
          <p:cNvPr id="17" name="Rectangle 16">
            <a:extLst>
              <a:ext uri="{FF2B5EF4-FFF2-40B4-BE49-F238E27FC236}">
                <a16:creationId xmlns:a16="http://schemas.microsoft.com/office/drawing/2014/main" id="{5734C096-0BDF-C750-ADF7-77C791A5CADB}"/>
              </a:ext>
            </a:extLst>
          </p:cNvPr>
          <p:cNvSpPr/>
          <p:nvPr/>
        </p:nvSpPr>
        <p:spPr>
          <a:xfrm>
            <a:off x="5005637" y="1678613"/>
            <a:ext cx="2056614"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Bariatric surgery</a:t>
            </a:r>
            <a:endParaRPr lang="en-CA" b="1" dirty="0"/>
          </a:p>
        </p:txBody>
      </p:sp>
      <p:cxnSp>
        <p:nvCxnSpPr>
          <p:cNvPr id="33" name="Straight Connector 32">
            <a:extLst>
              <a:ext uri="{FF2B5EF4-FFF2-40B4-BE49-F238E27FC236}">
                <a16:creationId xmlns:a16="http://schemas.microsoft.com/office/drawing/2014/main" id="{7410BDA8-C4DA-0FB6-700C-85698CC3AD6C}"/>
              </a:ext>
            </a:extLst>
          </p:cNvPr>
          <p:cNvCxnSpPr>
            <a:cxnSpLocks/>
            <a:stCxn id="17" idx="2"/>
          </p:cNvCxnSpPr>
          <p:nvPr/>
        </p:nvCxnSpPr>
        <p:spPr>
          <a:xfrm>
            <a:off x="6033944" y="2043738"/>
            <a:ext cx="0" cy="265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8DCF94-A64B-B18B-5F39-17C83E6CA970}"/>
              </a:ext>
            </a:extLst>
          </p:cNvPr>
          <p:cNvCxnSpPr>
            <a:cxnSpLocks/>
          </p:cNvCxnSpPr>
          <p:nvPr/>
        </p:nvCxnSpPr>
        <p:spPr>
          <a:xfrm flipH="1">
            <a:off x="3129703" y="2309567"/>
            <a:ext cx="29042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DB92CAF-5B20-55A4-3BE3-8901AA44F489}"/>
              </a:ext>
            </a:extLst>
          </p:cNvPr>
          <p:cNvCxnSpPr>
            <a:cxnSpLocks/>
          </p:cNvCxnSpPr>
          <p:nvPr/>
        </p:nvCxnSpPr>
        <p:spPr>
          <a:xfrm flipH="1">
            <a:off x="6033944" y="2309567"/>
            <a:ext cx="29403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0EBE3E3-8A35-898D-71AC-80B5AD2F0648}"/>
              </a:ext>
            </a:extLst>
          </p:cNvPr>
          <p:cNvCxnSpPr>
            <a:cxnSpLocks/>
          </p:cNvCxnSpPr>
          <p:nvPr/>
        </p:nvCxnSpPr>
        <p:spPr>
          <a:xfrm>
            <a:off x="3129703" y="2309567"/>
            <a:ext cx="0" cy="265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4319A-DEF8-C977-C23A-D5B6C4AEA96B}"/>
              </a:ext>
            </a:extLst>
          </p:cNvPr>
          <p:cNvCxnSpPr>
            <a:cxnSpLocks/>
          </p:cNvCxnSpPr>
          <p:nvPr/>
        </p:nvCxnSpPr>
        <p:spPr>
          <a:xfrm>
            <a:off x="8974321" y="2309567"/>
            <a:ext cx="0" cy="265829"/>
          </a:xfrm>
          <a:prstGeom prst="line">
            <a:avLst/>
          </a:prstGeom>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EAB3FD4D-2D61-85A1-85A1-30E12BEB7245}"/>
              </a:ext>
            </a:extLst>
          </p:cNvPr>
          <p:cNvGrpSpPr/>
          <p:nvPr/>
        </p:nvGrpSpPr>
        <p:grpSpPr>
          <a:xfrm>
            <a:off x="1564069" y="2605526"/>
            <a:ext cx="3131267" cy="1035377"/>
            <a:chOff x="7436966" y="2585764"/>
            <a:chExt cx="3131267" cy="1035377"/>
          </a:xfrm>
        </p:grpSpPr>
        <p:sp>
          <p:nvSpPr>
            <p:cNvPr id="50" name="Rectangle 49">
              <a:extLst>
                <a:ext uri="{FF2B5EF4-FFF2-40B4-BE49-F238E27FC236}">
                  <a16:creationId xmlns:a16="http://schemas.microsoft.com/office/drawing/2014/main" id="{D3C983C6-ABC0-5853-D427-45A3EBC06DCA}"/>
                </a:ext>
              </a:extLst>
            </p:cNvPr>
            <p:cNvSpPr/>
            <p:nvPr/>
          </p:nvSpPr>
          <p:spPr>
            <a:xfrm>
              <a:off x="7504132" y="2585764"/>
              <a:ext cx="3064101" cy="52518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t>Malabsorptive</a:t>
              </a:r>
              <a:r>
                <a:rPr lang="en-US" sz="1400" dirty="0"/>
                <a:t> (e.g., intestinal bypass &amp; duodenal switch)</a:t>
              </a:r>
              <a:endParaRPr lang="en-CA" sz="1400" dirty="0"/>
            </a:p>
          </p:txBody>
        </p:sp>
        <p:grpSp>
          <p:nvGrpSpPr>
            <p:cNvPr id="66" name="Group 65">
              <a:extLst>
                <a:ext uri="{FF2B5EF4-FFF2-40B4-BE49-F238E27FC236}">
                  <a16:creationId xmlns:a16="http://schemas.microsoft.com/office/drawing/2014/main" id="{18BD3325-30D9-F16A-0DB6-C1CAB6F6B382}"/>
                </a:ext>
              </a:extLst>
            </p:cNvPr>
            <p:cNvGrpSpPr/>
            <p:nvPr/>
          </p:nvGrpSpPr>
          <p:grpSpPr>
            <a:xfrm>
              <a:off x="7436966" y="3089483"/>
              <a:ext cx="3074710" cy="531658"/>
              <a:chOff x="1733745" y="3357224"/>
              <a:chExt cx="3074710" cy="531658"/>
            </a:xfrm>
          </p:grpSpPr>
          <p:cxnSp>
            <p:nvCxnSpPr>
              <p:cNvPr id="67" name="Straight Connector 66">
                <a:extLst>
                  <a:ext uri="{FF2B5EF4-FFF2-40B4-BE49-F238E27FC236}">
                    <a16:creationId xmlns:a16="http://schemas.microsoft.com/office/drawing/2014/main" id="{85420DAE-07E8-461E-BBB8-4D204FD3DEDE}"/>
                  </a:ext>
                </a:extLst>
              </p:cNvPr>
              <p:cNvCxnSpPr>
                <a:cxnSpLocks/>
              </p:cNvCxnSpPr>
              <p:nvPr/>
            </p:nvCxnSpPr>
            <p:spPr>
              <a:xfrm>
                <a:off x="3264029" y="3357224"/>
                <a:ext cx="0" cy="265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9778E2E-9312-7A32-5F3A-2FBC74F75D14}"/>
                  </a:ext>
                </a:extLst>
              </p:cNvPr>
              <p:cNvCxnSpPr/>
              <p:nvPr/>
            </p:nvCxnSpPr>
            <p:spPr>
              <a:xfrm flipH="1">
                <a:off x="1733745" y="3623053"/>
                <a:ext cx="1537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60F3E27-6EA9-EEFC-8FB0-FBC1BB45038C}"/>
                  </a:ext>
                </a:extLst>
              </p:cNvPr>
              <p:cNvCxnSpPr/>
              <p:nvPr/>
            </p:nvCxnSpPr>
            <p:spPr>
              <a:xfrm flipH="1">
                <a:off x="3271100" y="3623053"/>
                <a:ext cx="1537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0C13F07-66FE-ED30-6E43-D081BA49F8CD}"/>
                  </a:ext>
                </a:extLst>
              </p:cNvPr>
              <p:cNvCxnSpPr>
                <a:cxnSpLocks/>
              </p:cNvCxnSpPr>
              <p:nvPr/>
            </p:nvCxnSpPr>
            <p:spPr>
              <a:xfrm>
                <a:off x="1733745" y="3623053"/>
                <a:ext cx="0" cy="265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0721094-0118-EDA6-7DBC-1CFC24B18802}"/>
                  </a:ext>
                </a:extLst>
              </p:cNvPr>
              <p:cNvCxnSpPr>
                <a:cxnSpLocks/>
              </p:cNvCxnSpPr>
              <p:nvPr/>
            </p:nvCxnSpPr>
            <p:spPr>
              <a:xfrm>
                <a:off x="4808455" y="3623053"/>
                <a:ext cx="0" cy="26582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8ED8F33B-42F0-8A5E-D9C7-A4BD689C8C38}"/>
              </a:ext>
            </a:extLst>
          </p:cNvPr>
          <p:cNvGrpSpPr/>
          <p:nvPr/>
        </p:nvGrpSpPr>
        <p:grpSpPr>
          <a:xfrm>
            <a:off x="6244869" y="2596099"/>
            <a:ext cx="5458903" cy="2831196"/>
            <a:chOff x="400251" y="2583226"/>
            <a:chExt cx="5458903" cy="2831196"/>
          </a:xfrm>
        </p:grpSpPr>
        <p:grpSp>
          <p:nvGrpSpPr>
            <p:cNvPr id="78" name="Group 77">
              <a:extLst>
                <a:ext uri="{FF2B5EF4-FFF2-40B4-BE49-F238E27FC236}">
                  <a16:creationId xmlns:a16="http://schemas.microsoft.com/office/drawing/2014/main" id="{237F14DA-B98E-136E-D73C-A491E6B0FCEF}"/>
                </a:ext>
              </a:extLst>
            </p:cNvPr>
            <p:cNvGrpSpPr/>
            <p:nvPr/>
          </p:nvGrpSpPr>
          <p:grpSpPr>
            <a:xfrm>
              <a:off x="400251" y="2583226"/>
              <a:ext cx="5458903" cy="2206517"/>
              <a:chOff x="400251" y="2583226"/>
              <a:chExt cx="5458903" cy="2206517"/>
            </a:xfrm>
          </p:grpSpPr>
          <p:sp>
            <p:nvSpPr>
              <p:cNvPr id="49" name="Rectangle 48">
                <a:extLst>
                  <a:ext uri="{FF2B5EF4-FFF2-40B4-BE49-F238E27FC236}">
                    <a16:creationId xmlns:a16="http://schemas.microsoft.com/office/drawing/2014/main" id="{9AE3383F-26CD-46F4-67E6-47949AEF54C9}"/>
                  </a:ext>
                </a:extLst>
              </p:cNvPr>
              <p:cNvSpPr/>
              <p:nvPr/>
            </p:nvSpPr>
            <p:spPr>
              <a:xfrm>
                <a:off x="1582920" y="2583226"/>
                <a:ext cx="3064102" cy="51599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t>Restrictive</a:t>
                </a:r>
                <a:r>
                  <a:rPr lang="en-US" sz="1400" dirty="0"/>
                  <a:t> (e.g., adjustable gastric band &amp; sleeve gastrectomy)</a:t>
                </a:r>
                <a:endParaRPr lang="en-CA" sz="1400" dirty="0"/>
              </a:p>
            </p:txBody>
          </p:sp>
          <p:grpSp>
            <p:nvGrpSpPr>
              <p:cNvPr id="65" name="Group 64">
                <a:extLst>
                  <a:ext uri="{FF2B5EF4-FFF2-40B4-BE49-F238E27FC236}">
                    <a16:creationId xmlns:a16="http://schemas.microsoft.com/office/drawing/2014/main" id="{73A21225-B466-F2B3-3697-607A95D85F89}"/>
                  </a:ext>
                </a:extLst>
              </p:cNvPr>
              <p:cNvGrpSpPr/>
              <p:nvPr/>
            </p:nvGrpSpPr>
            <p:grpSpPr>
              <a:xfrm>
                <a:off x="1592348" y="3089483"/>
                <a:ext cx="3074710" cy="531658"/>
                <a:chOff x="1733745" y="3357224"/>
                <a:chExt cx="3074710" cy="531658"/>
              </a:xfrm>
            </p:grpSpPr>
            <p:cxnSp>
              <p:nvCxnSpPr>
                <p:cNvPr id="51" name="Straight Connector 50">
                  <a:extLst>
                    <a:ext uri="{FF2B5EF4-FFF2-40B4-BE49-F238E27FC236}">
                      <a16:creationId xmlns:a16="http://schemas.microsoft.com/office/drawing/2014/main" id="{D3414868-C311-86D0-9965-973B3D28BA46}"/>
                    </a:ext>
                  </a:extLst>
                </p:cNvPr>
                <p:cNvCxnSpPr>
                  <a:cxnSpLocks/>
                </p:cNvCxnSpPr>
                <p:nvPr/>
              </p:nvCxnSpPr>
              <p:spPr>
                <a:xfrm>
                  <a:off x="3264029" y="3357224"/>
                  <a:ext cx="0" cy="265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504B3B7-2B73-A4AF-662B-4560D790C58E}"/>
                    </a:ext>
                  </a:extLst>
                </p:cNvPr>
                <p:cNvCxnSpPr/>
                <p:nvPr/>
              </p:nvCxnSpPr>
              <p:spPr>
                <a:xfrm flipH="1">
                  <a:off x="1733745" y="3623053"/>
                  <a:ext cx="1537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0CF1D51-0D58-6B22-9F50-6CACEDFCDCC7}"/>
                    </a:ext>
                  </a:extLst>
                </p:cNvPr>
                <p:cNvCxnSpPr/>
                <p:nvPr/>
              </p:nvCxnSpPr>
              <p:spPr>
                <a:xfrm flipH="1">
                  <a:off x="3271100" y="3623053"/>
                  <a:ext cx="1537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411D92-139E-03D9-6B62-12EB8C009F20}"/>
                    </a:ext>
                  </a:extLst>
                </p:cNvPr>
                <p:cNvCxnSpPr>
                  <a:cxnSpLocks/>
                </p:cNvCxnSpPr>
                <p:nvPr/>
              </p:nvCxnSpPr>
              <p:spPr>
                <a:xfrm>
                  <a:off x="1733745" y="3623053"/>
                  <a:ext cx="0" cy="265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AF985C-7F3D-EB37-1A65-9329802F560B}"/>
                    </a:ext>
                  </a:extLst>
                </p:cNvPr>
                <p:cNvCxnSpPr>
                  <a:cxnSpLocks/>
                </p:cNvCxnSpPr>
                <p:nvPr/>
              </p:nvCxnSpPr>
              <p:spPr>
                <a:xfrm>
                  <a:off x="4808455" y="3623053"/>
                  <a:ext cx="0" cy="26582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F7257E30-B30B-06B5-C497-46FCF5C11994}"/>
                  </a:ext>
                </a:extLst>
              </p:cNvPr>
              <p:cNvSpPr/>
              <p:nvPr/>
            </p:nvSpPr>
            <p:spPr>
              <a:xfrm>
                <a:off x="400251" y="3621141"/>
                <a:ext cx="2384193" cy="51599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tx1"/>
                    </a:solidFill>
                  </a:rPr>
                  <a:t>Creation of a small gastric pouch</a:t>
                </a:r>
                <a:endParaRPr lang="en-CA" sz="1400" dirty="0">
                  <a:solidFill>
                    <a:schemeClr val="tx1"/>
                  </a:solidFill>
                </a:endParaRPr>
              </a:p>
            </p:txBody>
          </p:sp>
          <p:sp>
            <p:nvSpPr>
              <p:cNvPr id="74" name="Rectangle 73">
                <a:extLst>
                  <a:ext uri="{FF2B5EF4-FFF2-40B4-BE49-F238E27FC236}">
                    <a16:creationId xmlns:a16="http://schemas.microsoft.com/office/drawing/2014/main" id="{7F9E3B94-B825-4068-1C12-B7F7422ED399}"/>
                  </a:ext>
                </a:extLst>
              </p:cNvPr>
              <p:cNvSpPr/>
              <p:nvPr/>
            </p:nvSpPr>
            <p:spPr>
              <a:xfrm>
                <a:off x="3474961" y="3621141"/>
                <a:ext cx="2384193" cy="51599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tx1"/>
                    </a:solidFill>
                  </a:rPr>
                  <a:t>Relative gastric outlet obstruction</a:t>
                </a:r>
                <a:endParaRPr lang="en-CA" sz="1400" dirty="0">
                  <a:solidFill>
                    <a:schemeClr val="tx1"/>
                  </a:solidFill>
                </a:endParaRPr>
              </a:p>
            </p:txBody>
          </p:sp>
          <p:sp>
            <p:nvSpPr>
              <p:cNvPr id="75" name="Rectangle 74">
                <a:extLst>
                  <a:ext uri="{FF2B5EF4-FFF2-40B4-BE49-F238E27FC236}">
                    <a16:creationId xmlns:a16="http://schemas.microsoft.com/office/drawing/2014/main" id="{5BCB640D-BE17-A890-866E-36C716013A0C}"/>
                  </a:ext>
                </a:extLst>
              </p:cNvPr>
              <p:cNvSpPr/>
              <p:nvPr/>
            </p:nvSpPr>
            <p:spPr>
              <a:xfrm>
                <a:off x="400251" y="4273746"/>
                <a:ext cx="2384193" cy="51599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tx1"/>
                    </a:solidFill>
                  </a:rPr>
                  <a:t>Early satiety</a:t>
                </a:r>
                <a:endParaRPr lang="en-CA" sz="1400" dirty="0">
                  <a:solidFill>
                    <a:schemeClr val="tx1"/>
                  </a:solidFill>
                </a:endParaRPr>
              </a:p>
            </p:txBody>
          </p:sp>
          <p:sp>
            <p:nvSpPr>
              <p:cNvPr id="76" name="Rectangle 75">
                <a:extLst>
                  <a:ext uri="{FF2B5EF4-FFF2-40B4-BE49-F238E27FC236}">
                    <a16:creationId xmlns:a16="http://schemas.microsoft.com/office/drawing/2014/main" id="{C69E070E-7134-F53C-609B-3554493C06CE}"/>
                  </a:ext>
                </a:extLst>
              </p:cNvPr>
              <p:cNvSpPr/>
              <p:nvPr/>
            </p:nvSpPr>
            <p:spPr>
              <a:xfrm>
                <a:off x="3474961" y="4273746"/>
                <a:ext cx="2384193" cy="51599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tx1"/>
                    </a:solidFill>
                  </a:rPr>
                  <a:t>Delay gastric emptying</a:t>
                </a:r>
                <a:endParaRPr lang="en-CA" sz="1400" dirty="0">
                  <a:solidFill>
                    <a:schemeClr val="tx1"/>
                  </a:solidFill>
                </a:endParaRPr>
              </a:p>
            </p:txBody>
          </p:sp>
        </p:grpSp>
        <p:sp>
          <p:nvSpPr>
            <p:cNvPr id="77" name="Rectangle 76">
              <a:extLst>
                <a:ext uri="{FF2B5EF4-FFF2-40B4-BE49-F238E27FC236}">
                  <a16:creationId xmlns:a16="http://schemas.microsoft.com/office/drawing/2014/main" id="{0E611DE2-FB4A-1E9E-66E6-2314D4810464}"/>
                </a:ext>
              </a:extLst>
            </p:cNvPr>
            <p:cNvSpPr/>
            <p:nvPr/>
          </p:nvSpPr>
          <p:spPr>
            <a:xfrm>
              <a:off x="3474961" y="4898425"/>
              <a:ext cx="2384193" cy="51599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tx1"/>
                  </a:solidFill>
                </a:rPr>
                <a:t>Prolonged satiety</a:t>
              </a:r>
              <a:endParaRPr lang="en-CA" sz="1400" dirty="0">
                <a:solidFill>
                  <a:schemeClr val="tx1"/>
                </a:solidFill>
              </a:endParaRPr>
            </a:p>
          </p:txBody>
        </p:sp>
      </p:grpSp>
      <p:sp>
        <p:nvSpPr>
          <p:cNvPr id="81" name="Rectangle 80">
            <a:extLst>
              <a:ext uri="{FF2B5EF4-FFF2-40B4-BE49-F238E27FC236}">
                <a16:creationId xmlns:a16="http://schemas.microsoft.com/office/drawing/2014/main" id="{1168ED90-7FC8-1557-6848-9CA074EAEA05}"/>
              </a:ext>
            </a:extLst>
          </p:cNvPr>
          <p:cNvSpPr/>
          <p:nvPr/>
        </p:nvSpPr>
        <p:spPr>
          <a:xfrm>
            <a:off x="328180" y="3616672"/>
            <a:ext cx="2384193" cy="515997"/>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tx1"/>
                </a:solidFill>
              </a:rPr>
              <a:t>Reduction of small bowel length</a:t>
            </a:r>
            <a:endParaRPr lang="en-CA" sz="1400" dirty="0">
              <a:solidFill>
                <a:schemeClr val="tx1"/>
              </a:solidFill>
            </a:endParaRPr>
          </a:p>
        </p:txBody>
      </p:sp>
      <p:sp>
        <p:nvSpPr>
          <p:cNvPr id="82" name="Rectangle 81">
            <a:extLst>
              <a:ext uri="{FF2B5EF4-FFF2-40B4-BE49-F238E27FC236}">
                <a16:creationId xmlns:a16="http://schemas.microsoft.com/office/drawing/2014/main" id="{9F3FCD3D-2CC2-9F40-45FF-92E894A0D969}"/>
              </a:ext>
            </a:extLst>
          </p:cNvPr>
          <p:cNvSpPr/>
          <p:nvPr/>
        </p:nvSpPr>
        <p:spPr>
          <a:xfrm>
            <a:off x="3402890" y="3616672"/>
            <a:ext cx="2384193" cy="752883"/>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tx1"/>
                </a:solidFill>
              </a:rPr>
              <a:t>Distal mixing of bile and pancreatic juice with nutrients</a:t>
            </a:r>
            <a:endParaRPr lang="en-CA" sz="1400" dirty="0">
              <a:solidFill>
                <a:schemeClr val="tx1"/>
              </a:solidFill>
            </a:endParaRPr>
          </a:p>
        </p:txBody>
      </p:sp>
      <p:sp>
        <p:nvSpPr>
          <p:cNvPr id="83" name="Rectangle 82">
            <a:extLst>
              <a:ext uri="{FF2B5EF4-FFF2-40B4-BE49-F238E27FC236}">
                <a16:creationId xmlns:a16="http://schemas.microsoft.com/office/drawing/2014/main" id="{F18FFE22-31B0-DB7F-C9AB-550D92825AEE}"/>
              </a:ext>
            </a:extLst>
          </p:cNvPr>
          <p:cNvSpPr/>
          <p:nvPr/>
        </p:nvSpPr>
        <p:spPr>
          <a:xfrm>
            <a:off x="328180" y="4269277"/>
            <a:ext cx="2384193" cy="515997"/>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tx1"/>
                </a:solidFill>
              </a:rPr>
              <a:t>Short gut syndrome</a:t>
            </a:r>
            <a:endParaRPr lang="en-CA" sz="1400" dirty="0">
              <a:solidFill>
                <a:schemeClr val="tx1"/>
              </a:solidFill>
            </a:endParaRPr>
          </a:p>
        </p:txBody>
      </p:sp>
      <p:cxnSp>
        <p:nvCxnSpPr>
          <p:cNvPr id="84" name="Straight Connector 83">
            <a:extLst>
              <a:ext uri="{FF2B5EF4-FFF2-40B4-BE49-F238E27FC236}">
                <a16:creationId xmlns:a16="http://schemas.microsoft.com/office/drawing/2014/main" id="{436AA9DA-B602-518F-0544-40E08001F174}"/>
              </a:ext>
            </a:extLst>
          </p:cNvPr>
          <p:cNvCxnSpPr>
            <a:cxnSpLocks/>
            <a:stCxn id="81" idx="2"/>
            <a:endCxn id="83" idx="0"/>
          </p:cNvCxnSpPr>
          <p:nvPr/>
        </p:nvCxnSpPr>
        <p:spPr>
          <a:xfrm>
            <a:off x="1520277" y="4132669"/>
            <a:ext cx="0" cy="136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3050CA6-C18D-E63D-F959-8A8D7A884D13}"/>
              </a:ext>
            </a:extLst>
          </p:cNvPr>
          <p:cNvCxnSpPr>
            <a:cxnSpLocks/>
          </p:cNvCxnSpPr>
          <p:nvPr/>
        </p:nvCxnSpPr>
        <p:spPr>
          <a:xfrm>
            <a:off x="7451304" y="4153092"/>
            <a:ext cx="0" cy="136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FCF4CE8-5990-E2C8-CC78-12BAB2182288}"/>
              </a:ext>
            </a:extLst>
          </p:cNvPr>
          <p:cNvCxnSpPr>
            <a:cxnSpLocks/>
          </p:cNvCxnSpPr>
          <p:nvPr/>
        </p:nvCxnSpPr>
        <p:spPr>
          <a:xfrm>
            <a:off x="10511676" y="4132669"/>
            <a:ext cx="0" cy="136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F74F965-6016-3125-D8D9-D10A46EBD991}"/>
              </a:ext>
            </a:extLst>
          </p:cNvPr>
          <p:cNvCxnSpPr>
            <a:cxnSpLocks/>
          </p:cNvCxnSpPr>
          <p:nvPr/>
        </p:nvCxnSpPr>
        <p:spPr>
          <a:xfrm>
            <a:off x="10511676" y="4785274"/>
            <a:ext cx="0" cy="136608"/>
          </a:xfrm>
          <a:prstGeom prst="line">
            <a:avLst/>
          </a:prstGeom>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4DAEFC6B-2257-E4E6-91B7-905909388B6F}"/>
              </a:ext>
            </a:extLst>
          </p:cNvPr>
          <p:cNvGrpSpPr/>
          <p:nvPr/>
        </p:nvGrpSpPr>
        <p:grpSpPr>
          <a:xfrm>
            <a:off x="3266389" y="5201009"/>
            <a:ext cx="5535109" cy="273448"/>
            <a:chOff x="3449838" y="5415253"/>
            <a:chExt cx="5535109" cy="273448"/>
          </a:xfrm>
        </p:grpSpPr>
        <p:cxnSp>
          <p:nvCxnSpPr>
            <p:cNvPr id="91" name="Straight Connector 90">
              <a:extLst>
                <a:ext uri="{FF2B5EF4-FFF2-40B4-BE49-F238E27FC236}">
                  <a16:creationId xmlns:a16="http://schemas.microsoft.com/office/drawing/2014/main" id="{A4DB351D-1FD2-01DD-8107-7BE89672C394}"/>
                </a:ext>
              </a:extLst>
            </p:cNvPr>
            <p:cNvCxnSpPr>
              <a:cxnSpLocks/>
            </p:cNvCxnSpPr>
            <p:nvPr/>
          </p:nvCxnSpPr>
          <p:spPr>
            <a:xfrm>
              <a:off x="3449838" y="5427295"/>
              <a:ext cx="0" cy="2614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FCE70E7-C7FE-4AF5-84B9-85F6A929BA21}"/>
                </a:ext>
              </a:extLst>
            </p:cNvPr>
            <p:cNvCxnSpPr>
              <a:cxnSpLocks/>
            </p:cNvCxnSpPr>
            <p:nvPr/>
          </p:nvCxnSpPr>
          <p:spPr>
            <a:xfrm>
              <a:off x="8984947" y="5415253"/>
              <a:ext cx="0" cy="2614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E806A91-232C-8185-5931-270F7088615E}"/>
                </a:ext>
              </a:extLst>
            </p:cNvPr>
            <p:cNvCxnSpPr>
              <a:cxnSpLocks/>
            </p:cNvCxnSpPr>
            <p:nvPr/>
          </p:nvCxnSpPr>
          <p:spPr>
            <a:xfrm flipV="1">
              <a:off x="3449838" y="5676659"/>
              <a:ext cx="5535109" cy="1204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9E440691-34CF-16FC-0976-7B85737E4763}"/>
              </a:ext>
            </a:extLst>
          </p:cNvPr>
          <p:cNvSpPr txBox="1"/>
          <p:nvPr/>
        </p:nvSpPr>
        <p:spPr>
          <a:xfrm>
            <a:off x="3266389" y="5557395"/>
            <a:ext cx="5535109" cy="307777"/>
          </a:xfrm>
          <a:prstGeom prst="rect">
            <a:avLst/>
          </a:prstGeom>
          <a:noFill/>
        </p:spPr>
        <p:txBody>
          <a:bodyPr wrap="square" rtlCol="0">
            <a:spAutoFit/>
          </a:bodyPr>
          <a:lstStyle/>
          <a:p>
            <a:pPr algn="ctr"/>
            <a:r>
              <a:rPr lang="en-US" sz="1400" dirty="0"/>
              <a:t>Gastric bypass is both a malabsorptive and restrictive procedure </a:t>
            </a:r>
            <a:endParaRPr lang="en-CA" sz="1400" dirty="0"/>
          </a:p>
        </p:txBody>
      </p:sp>
    </p:spTree>
    <p:extLst>
      <p:ext uri="{BB962C8B-B14F-4D97-AF65-F5344CB8AC3E}">
        <p14:creationId xmlns:p14="http://schemas.microsoft.com/office/powerpoint/2010/main" val="64455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DA5A-5B62-E16E-8E87-33FDFC15E397}"/>
              </a:ext>
            </a:extLst>
          </p:cNvPr>
          <p:cNvSpPr>
            <a:spLocks noGrp="1"/>
          </p:cNvSpPr>
          <p:nvPr>
            <p:ph type="title"/>
          </p:nvPr>
        </p:nvSpPr>
        <p:spPr/>
        <p:txBody>
          <a:bodyPr>
            <a:normAutofit/>
          </a:bodyPr>
          <a:lstStyle/>
          <a:p>
            <a:r>
              <a:rPr lang="en-GB"/>
              <a:t>Changes in the gut microbiota with surgery contribute to reduced weight </a:t>
            </a:r>
          </a:p>
        </p:txBody>
      </p:sp>
      <p:sp>
        <p:nvSpPr>
          <p:cNvPr id="9" name="TextBox 8">
            <a:extLst>
              <a:ext uri="{FF2B5EF4-FFF2-40B4-BE49-F238E27FC236}">
                <a16:creationId xmlns:a16="http://schemas.microsoft.com/office/drawing/2014/main" id="{E94025C1-1283-6528-36FF-3F584E694AE7}"/>
              </a:ext>
            </a:extLst>
          </p:cNvPr>
          <p:cNvSpPr txBox="1"/>
          <p:nvPr/>
        </p:nvSpPr>
        <p:spPr>
          <a:xfrm>
            <a:off x="838200" y="2296234"/>
            <a:ext cx="10515600" cy="400110"/>
          </a:xfrm>
          <a:prstGeom prst="rect">
            <a:avLst/>
          </a:prstGeom>
          <a:solidFill>
            <a:schemeClr val="accent1"/>
          </a:solidFill>
          <a:ln>
            <a:solidFill>
              <a:srgbClr val="4472C4"/>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a:ea typeface="Verdana" panose="020B0604030504040204" pitchFamily="34" charset="0"/>
                <a:cs typeface="Arial" panose="020B0604020202020204" pitchFamily="34" charset="0"/>
              </a:rPr>
              <a:t>Microbiota diversity changes after gastric bypass surgery </a:t>
            </a:r>
          </a:p>
        </p:txBody>
      </p:sp>
      <p:sp>
        <p:nvSpPr>
          <p:cNvPr id="10" name="Text Placeholder 2">
            <a:extLst>
              <a:ext uri="{FF2B5EF4-FFF2-40B4-BE49-F238E27FC236}">
                <a16:creationId xmlns:a16="http://schemas.microsoft.com/office/drawing/2014/main" id="{A283E331-783F-565F-8DA0-2639C312C983}"/>
              </a:ext>
            </a:extLst>
          </p:cNvPr>
          <p:cNvSpPr>
            <a:spLocks noGrp="1"/>
          </p:cNvSpPr>
          <p:nvPr>
            <p:ph type="body" sz="quarter" idx="13"/>
          </p:nvPr>
        </p:nvSpPr>
        <p:spPr>
          <a:xfrm>
            <a:off x="647700" y="6210300"/>
            <a:ext cx="8651875" cy="282575"/>
          </a:xfrm>
        </p:spPr>
        <p:txBody>
          <a:bodyPr/>
          <a:lstStyle/>
          <a:p>
            <a:r>
              <a:rPr lang="en-CA" sz="1000" i="0" err="1"/>
              <a:t>Liou</a:t>
            </a:r>
            <a:r>
              <a:rPr lang="en-CA" sz="1000" i="0"/>
              <a:t> AP et al. Sci </a:t>
            </a:r>
            <a:r>
              <a:rPr lang="en-CA" sz="1000" i="0" err="1"/>
              <a:t>Transl</a:t>
            </a:r>
            <a:r>
              <a:rPr lang="en-CA" sz="1000" i="0"/>
              <a:t> Med. 2013; 5(178): 178ra41.</a:t>
            </a:r>
          </a:p>
        </p:txBody>
      </p:sp>
      <p:sp>
        <p:nvSpPr>
          <p:cNvPr id="3" name="Rectangle 2">
            <a:extLst>
              <a:ext uri="{FF2B5EF4-FFF2-40B4-BE49-F238E27FC236}">
                <a16:creationId xmlns:a16="http://schemas.microsoft.com/office/drawing/2014/main" id="{A5F636AC-28AD-457A-BCC0-51B3196A9B75}"/>
              </a:ext>
            </a:extLst>
          </p:cNvPr>
          <p:cNvSpPr/>
          <p:nvPr/>
        </p:nvSpPr>
        <p:spPr>
          <a:xfrm>
            <a:off x="838200" y="2840478"/>
            <a:ext cx="10515600" cy="10505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Studies show that Roux-en-Y gastric bypass (RYGB) surgery restructures the gut microbiota and increases the abundance of </a:t>
            </a:r>
            <a:r>
              <a:rPr kumimoji="0" lang="en-CA" sz="1800" b="0" i="1"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Escherichia</a:t>
            </a:r>
            <a:r>
              <a:rPr kumimoji="0" lang="en-CA" sz="18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 and </a:t>
            </a:r>
            <a:r>
              <a:rPr kumimoji="0" lang="en-CA" sz="1800" b="0" i="1" u="none" strike="noStrike" kern="1200" cap="none" spc="0" normalizeH="0" baseline="0" noProof="0" err="1">
                <a:ln>
                  <a:noFill/>
                </a:ln>
                <a:solidFill>
                  <a:prstClr val="black">
                    <a:lumMod val="95000"/>
                    <a:lumOff val="5000"/>
                  </a:prstClr>
                </a:solidFill>
                <a:effectLst/>
                <a:uLnTx/>
                <a:uFillTx/>
                <a:latin typeface="Arial" panose="020B0604020202020204"/>
                <a:ea typeface="+mn-ea"/>
                <a:cs typeface="+mn-cs"/>
              </a:rPr>
              <a:t>Akkermansia</a:t>
            </a:r>
            <a:r>
              <a:rPr kumimoji="0" lang="en-CA" sz="18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 bacteria </a:t>
            </a:r>
            <a:r>
              <a:rPr kumimoji="0" lang="en-CA" sz="1800" b="1"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regardless of weight change and caloric restriction </a:t>
            </a:r>
          </a:p>
        </p:txBody>
      </p:sp>
      <p:sp>
        <p:nvSpPr>
          <p:cNvPr id="7" name="Rectangle 6">
            <a:extLst>
              <a:ext uri="{FF2B5EF4-FFF2-40B4-BE49-F238E27FC236}">
                <a16:creationId xmlns:a16="http://schemas.microsoft.com/office/drawing/2014/main" id="{BCFD5AFB-5AAE-4122-9A48-5FFFBF31B864}"/>
              </a:ext>
            </a:extLst>
          </p:cNvPr>
          <p:cNvSpPr/>
          <p:nvPr/>
        </p:nvSpPr>
        <p:spPr>
          <a:xfrm>
            <a:off x="838200" y="4000987"/>
            <a:ext cx="10515600" cy="10505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Abundance of these bacteria results in </a:t>
            </a:r>
            <a:r>
              <a:rPr kumimoji="0" lang="en-CA" sz="1800" b="1"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weight loss </a:t>
            </a:r>
            <a:r>
              <a:rPr kumimoji="0" lang="en-CA" sz="18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and </a:t>
            </a:r>
            <a:r>
              <a:rPr kumimoji="0" lang="en-CA" sz="1800" b="1"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decreased fat mass </a:t>
            </a:r>
            <a:r>
              <a:rPr kumimoji="0" lang="en-CA" sz="1800" b="0" i="0" u="none" strike="noStrike" kern="1200" cap="none" spc="0" normalizeH="0" baseline="0" noProof="0">
                <a:ln>
                  <a:noFill/>
                </a:ln>
                <a:solidFill>
                  <a:prstClr val="black">
                    <a:lumMod val="95000"/>
                    <a:lumOff val="5000"/>
                  </a:prstClr>
                </a:solidFill>
                <a:effectLst/>
                <a:uLnTx/>
                <a:uFillTx/>
                <a:latin typeface="Arial" panose="020B0604020202020204"/>
                <a:ea typeface="+mn-ea"/>
                <a:cs typeface="+mn-cs"/>
              </a:rPr>
              <a:t>potentially due to altered microbial production of short-chain fatty acids </a:t>
            </a:r>
          </a:p>
        </p:txBody>
      </p:sp>
      <p:grpSp>
        <p:nvGrpSpPr>
          <p:cNvPr id="12" name="Group 11">
            <a:extLst>
              <a:ext uri="{FF2B5EF4-FFF2-40B4-BE49-F238E27FC236}">
                <a16:creationId xmlns:a16="http://schemas.microsoft.com/office/drawing/2014/main" id="{154A4F48-1B77-463B-8BD3-A5A5E3368200}"/>
              </a:ext>
            </a:extLst>
          </p:cNvPr>
          <p:cNvGrpSpPr/>
          <p:nvPr/>
        </p:nvGrpSpPr>
        <p:grpSpPr>
          <a:xfrm>
            <a:off x="9690370" y="4589512"/>
            <a:ext cx="2101174" cy="1451854"/>
            <a:chOff x="9690370" y="4443595"/>
            <a:chExt cx="2101174" cy="1451854"/>
          </a:xfrm>
        </p:grpSpPr>
        <p:pic>
          <p:nvPicPr>
            <p:cNvPr id="5" name="Graphic 4" descr="Petri Dish outline">
              <a:extLst>
                <a:ext uri="{FF2B5EF4-FFF2-40B4-BE49-F238E27FC236}">
                  <a16:creationId xmlns:a16="http://schemas.microsoft.com/office/drawing/2014/main" id="{5B4B4305-4EF3-47EE-9983-C3DA8B6C91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59633" y="4443595"/>
              <a:ext cx="1431911" cy="1431911"/>
            </a:xfrm>
            <a:prstGeom prst="rect">
              <a:avLst/>
            </a:prstGeom>
          </p:spPr>
        </p:pic>
        <p:pic>
          <p:nvPicPr>
            <p:cNvPr id="11" name="Graphic 10" descr="Germ with solid fill">
              <a:extLst>
                <a:ext uri="{FF2B5EF4-FFF2-40B4-BE49-F238E27FC236}">
                  <a16:creationId xmlns:a16="http://schemas.microsoft.com/office/drawing/2014/main" id="{5FC7DF18-0F68-46B2-AA45-ED8D297500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90370" y="5092917"/>
              <a:ext cx="802532" cy="802532"/>
            </a:xfrm>
            <a:prstGeom prst="rect">
              <a:avLst/>
            </a:prstGeom>
          </p:spPr>
        </p:pic>
      </p:grpSp>
    </p:spTree>
    <p:extLst>
      <p:ext uri="{BB962C8B-B14F-4D97-AF65-F5344CB8AC3E}">
        <p14:creationId xmlns:p14="http://schemas.microsoft.com/office/powerpoint/2010/main" val="243365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2210E-72AB-4C95-838D-2185E57FC535}"/>
              </a:ext>
            </a:extLst>
          </p:cNvPr>
          <p:cNvSpPr>
            <a:spLocks noGrp="1"/>
          </p:cNvSpPr>
          <p:nvPr>
            <p:ph type="title"/>
          </p:nvPr>
        </p:nvSpPr>
        <p:spPr/>
        <p:txBody>
          <a:bodyPr/>
          <a:lstStyle/>
          <a:p>
            <a:r>
              <a:rPr lang="en-CA"/>
              <a:t>Metabolic surgery is the most effective intervention for severe obesity </a:t>
            </a:r>
          </a:p>
        </p:txBody>
      </p:sp>
      <p:sp>
        <p:nvSpPr>
          <p:cNvPr id="3" name="Text Placeholder 2">
            <a:extLst>
              <a:ext uri="{FF2B5EF4-FFF2-40B4-BE49-F238E27FC236}">
                <a16:creationId xmlns:a16="http://schemas.microsoft.com/office/drawing/2014/main" id="{9280A021-0589-478A-8B92-F0C849283D43}"/>
              </a:ext>
            </a:extLst>
          </p:cNvPr>
          <p:cNvSpPr>
            <a:spLocks noGrp="1"/>
          </p:cNvSpPr>
          <p:nvPr>
            <p:ph type="body" sz="quarter" idx="13"/>
          </p:nvPr>
        </p:nvSpPr>
        <p:spPr>
          <a:xfrm>
            <a:off x="647998" y="6096000"/>
            <a:ext cx="11124901" cy="438000"/>
          </a:xfrm>
        </p:spPr>
        <p:txBody>
          <a:bodyPr/>
          <a:lstStyle/>
          <a:p>
            <a:r>
              <a:rPr lang="en-US" sz="1000" i="0"/>
              <a:t>*MACE encompasses </a:t>
            </a:r>
            <a:r>
              <a:rPr lang="en-US" sz="1000" i="0">
                <a:effectLst/>
              </a:rPr>
              <a:t>all-cause mortality, coronary artery events, cerebrovascular events, heart failure, nephropathy and atrial fibrillation.</a:t>
            </a:r>
            <a:br>
              <a:rPr lang="en-US" sz="1000" i="0"/>
            </a:br>
            <a:r>
              <a:rPr lang="en-US" sz="1000" i="0"/>
              <a:t>AGB, adjustable gastric band; CKD, chronic kidney disease; CVD, cardiovascular disease; MACE, major adverse cardiovascular events; MASH, metabolic dysfunction-associated steatohepatitis;  </a:t>
            </a:r>
            <a:br>
              <a:rPr lang="en-US" sz="1000" i="0"/>
            </a:br>
            <a:r>
              <a:rPr lang="en-US" sz="1000" i="0"/>
              <a:t>RYBG, Roux-en-Y gastric bypass; SG, sleeve gastrectomy. </a:t>
            </a:r>
            <a:br>
              <a:rPr lang="en-US" sz="1000" i="0"/>
            </a:br>
            <a:r>
              <a:rPr lang="en-US" sz="1000" i="0"/>
              <a:t>1. </a:t>
            </a:r>
            <a:r>
              <a:rPr lang="en-GB" sz="1000" i="0" err="1"/>
              <a:t>ElSayed</a:t>
            </a:r>
            <a:r>
              <a:rPr lang="en-GB" sz="1000" i="0"/>
              <a:t> NA et al. Diabetes Care. 2023;46:S128–S139; 2. </a:t>
            </a:r>
            <a:r>
              <a:rPr lang="en-US" sz="1000" i="0"/>
              <a:t>El Ansari W and </a:t>
            </a:r>
            <a:r>
              <a:rPr lang="en-US" sz="1000" i="0" err="1"/>
              <a:t>Elhag</a:t>
            </a:r>
            <a:r>
              <a:rPr lang="en-US" sz="1000" i="0"/>
              <a:t> W. </a:t>
            </a:r>
            <a:r>
              <a:rPr lang="en-US" sz="1000" i="0" err="1"/>
              <a:t>Obes</a:t>
            </a:r>
            <a:r>
              <a:rPr lang="en-US" sz="1000" i="0"/>
              <a:t> Surg. 2021;31(4):1755</a:t>
            </a:r>
            <a:r>
              <a:rPr lang="en-GB" sz="1000" i="0"/>
              <a:t>–</a:t>
            </a:r>
            <a:r>
              <a:rPr lang="en-US" sz="1000" i="0"/>
              <a:t>1766; 3. </a:t>
            </a:r>
            <a:r>
              <a:rPr lang="en-US" sz="1000" i="0" err="1"/>
              <a:t>Sjöström</a:t>
            </a:r>
            <a:r>
              <a:rPr lang="en-US" sz="1000" i="0"/>
              <a:t> L. J Int Med. 2013;273(3):219</a:t>
            </a:r>
            <a:r>
              <a:rPr lang="en-GB" sz="1000" i="0"/>
              <a:t>–</a:t>
            </a:r>
            <a:r>
              <a:rPr lang="en-US" sz="1000" i="0"/>
              <a:t>234; </a:t>
            </a:r>
            <a:br>
              <a:rPr lang="en-US" sz="1000" i="0"/>
            </a:br>
            <a:r>
              <a:rPr lang="en-US" sz="1000" i="0"/>
              <a:t>4. Cohen RV et al. JAMA Surg. 2020;155:e200420; 5. </a:t>
            </a:r>
            <a:r>
              <a:rPr lang="en-US" sz="1000" i="0" err="1"/>
              <a:t>Courcoulas</a:t>
            </a:r>
            <a:r>
              <a:rPr lang="en-US" sz="1000" i="0"/>
              <a:t> AP et al. JAMA Surg. 2018;153:427–434; 6. Schauer PR et al. N </a:t>
            </a:r>
            <a:r>
              <a:rPr lang="en-US" sz="1000" i="0" err="1"/>
              <a:t>Engl</a:t>
            </a:r>
            <a:r>
              <a:rPr lang="en-US" sz="1000" i="0"/>
              <a:t> J Med. 2017;376:641</a:t>
            </a:r>
            <a:r>
              <a:rPr lang="en-GB" sz="1000" i="0"/>
              <a:t>–6</a:t>
            </a:r>
            <a:r>
              <a:rPr lang="en-US" sz="1000" i="0"/>
              <a:t>51; 7. Bruno DS and Berger NA. Ann </a:t>
            </a:r>
            <a:r>
              <a:rPr lang="en-US" sz="1000" i="0" err="1"/>
              <a:t>Transl</a:t>
            </a:r>
            <a:r>
              <a:rPr lang="en-US" sz="1000" i="0"/>
              <a:t> Med. 2020;8:S13; 8. </a:t>
            </a:r>
            <a:r>
              <a:rPr lang="en-GB" sz="1000" i="0" err="1">
                <a:effectLst/>
              </a:rPr>
              <a:t>Aminian</a:t>
            </a:r>
            <a:r>
              <a:rPr lang="en-GB" sz="1000" i="0">
                <a:effectLst/>
              </a:rPr>
              <a:t> A et al. JAMA. 2021;326:2031</a:t>
            </a:r>
            <a:r>
              <a:rPr lang="en-GB" sz="1000" i="0"/>
              <a:t>–</a:t>
            </a:r>
            <a:r>
              <a:rPr lang="en-GB" sz="1000" i="0">
                <a:effectLst/>
              </a:rPr>
              <a:t>2042; </a:t>
            </a:r>
            <a:r>
              <a:rPr lang="en-GB" sz="1000" i="0"/>
              <a:t>9</a:t>
            </a:r>
            <a:r>
              <a:rPr lang="en-GB" sz="1000" i="0">
                <a:effectLst/>
              </a:rPr>
              <a:t>. </a:t>
            </a:r>
            <a:r>
              <a:rPr lang="en-GB" sz="1000" i="0" err="1">
                <a:effectLst/>
              </a:rPr>
              <a:t>Arterburn</a:t>
            </a:r>
            <a:r>
              <a:rPr lang="en-GB" sz="1000" i="0">
                <a:effectLst/>
              </a:rPr>
              <a:t> D et al. Ann Intern Med. 2018; 169:741</a:t>
            </a:r>
            <a:r>
              <a:rPr lang="en-GB" sz="1000" i="0"/>
              <a:t>–</a:t>
            </a:r>
            <a:r>
              <a:rPr lang="en-GB" sz="1000" i="0">
                <a:effectLst/>
              </a:rPr>
              <a:t>750.</a:t>
            </a:r>
            <a:endParaRPr lang="en-US" sz="1000" i="0"/>
          </a:p>
        </p:txBody>
      </p:sp>
      <p:sp>
        <p:nvSpPr>
          <p:cNvPr id="177" name="Rectangle 176">
            <a:extLst>
              <a:ext uri="{FF2B5EF4-FFF2-40B4-BE49-F238E27FC236}">
                <a16:creationId xmlns:a16="http://schemas.microsoft.com/office/drawing/2014/main" id="{AC566070-BCCA-4970-330E-EFC6495EDB4A}"/>
              </a:ext>
            </a:extLst>
          </p:cNvPr>
          <p:cNvSpPr/>
          <p:nvPr/>
        </p:nvSpPr>
        <p:spPr>
          <a:xfrm>
            <a:off x="0" y="4364165"/>
            <a:ext cx="12192000" cy="581682"/>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rtlCol="0" anchor="ctr" anchorCtr="0"/>
          <a:lstStyle/>
          <a:p>
            <a:pPr marL="0" marR="0" lvl="0" indent="0" algn="ctr" defTabSz="914354"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Among patients with MASH and obesity, bariatric surgery, compared with nonsurgical management, was associated with a significantly lower risk of incident major adverse liver outcomes and MACE</a:t>
            </a:r>
            <a:r>
              <a:rPr kumimoji="0" lang="en-US" sz="1600" b="0" i="0" u="none" strike="noStrike" kern="1200" cap="none" spc="0" normalizeH="0" baseline="30000" noProof="0">
                <a:ln>
                  <a:noFill/>
                </a:ln>
                <a:solidFill>
                  <a:prstClr val="black"/>
                </a:solidFill>
                <a:effectLst/>
                <a:uLnTx/>
                <a:uFillTx/>
                <a:latin typeface="Arial" panose="020B0604020202020204"/>
                <a:ea typeface="+mn-ea"/>
                <a:cs typeface="+mn-cs"/>
              </a:rPr>
              <a:t>*8</a:t>
            </a:r>
            <a:endParaRPr kumimoji="0" lang="en-US" sz="1600" b="0" i="0" u="none" strike="noStrike" kern="1200" cap="none" spc="0" normalizeH="0" baseline="30000" noProof="0">
              <a:ln>
                <a:noFill/>
              </a:ln>
              <a:solidFill>
                <a:prstClr val="black"/>
              </a:solidFill>
              <a:effectLst/>
              <a:uLnTx/>
              <a:uFillTx/>
              <a:latin typeface="Arial" panose="020B0604020202020204"/>
              <a:ea typeface="+mn-ea"/>
              <a:cs typeface="Times New Roman" panose="02020603050405020304" pitchFamily="18" charset="0"/>
            </a:endParaRPr>
          </a:p>
        </p:txBody>
      </p:sp>
      <p:sp>
        <p:nvSpPr>
          <p:cNvPr id="183" name="Rectangle 182">
            <a:extLst>
              <a:ext uri="{FF2B5EF4-FFF2-40B4-BE49-F238E27FC236}">
                <a16:creationId xmlns:a16="http://schemas.microsoft.com/office/drawing/2014/main" id="{7E3BA882-A2ED-AA82-4495-28FBDD6B5499}"/>
              </a:ext>
            </a:extLst>
          </p:cNvPr>
          <p:cNvSpPr/>
          <p:nvPr/>
        </p:nvSpPr>
        <p:spPr>
          <a:xfrm>
            <a:off x="0" y="4992265"/>
            <a:ext cx="12192000" cy="581682"/>
          </a:xfrm>
          <a:prstGeom prst="rect">
            <a:avLst/>
          </a:prstGeom>
          <a:solidFill>
            <a:srgbClr val="4472C4"/>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rtlCol="0" anchor="ctr" anchorCtr="0"/>
          <a:lstStyle/>
          <a:p>
            <a:pPr marL="0" marR="0" lvl="0" indent="0" algn="ctr" defTabSz="914354"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white"/>
                </a:solidFill>
                <a:effectLst/>
                <a:uLnTx/>
                <a:uFillTx/>
                <a:latin typeface="Arial" panose="020B0604020202020204"/>
                <a:ea typeface="+mn-ea"/>
                <a:cs typeface="Times New Roman" panose="02020603050405020304" pitchFamily="18" charset="0"/>
              </a:rPr>
              <a:t>Comparatively, patients lost more weight with RYGB than with SG and AGB. However, RYGB has the highest 30-day rate of </a:t>
            </a:r>
            <a:br>
              <a:rPr kumimoji="0" lang="en-US" sz="1600" b="0" i="0" u="none" strike="noStrike" kern="1200" cap="none" spc="0" normalizeH="0" baseline="0" noProof="0">
                <a:ln>
                  <a:noFill/>
                </a:ln>
                <a:solidFill>
                  <a:prstClr val="white"/>
                </a:solidFill>
                <a:effectLst/>
                <a:uLnTx/>
                <a:uFillTx/>
                <a:latin typeface="Arial" panose="020B0604020202020204"/>
                <a:ea typeface="+mn-ea"/>
                <a:cs typeface="Times New Roman" panose="02020603050405020304" pitchFamily="18" charset="0"/>
              </a:rPr>
            </a:br>
            <a:r>
              <a:rPr kumimoji="0" lang="en-US" sz="1600" b="0" i="0" u="none" strike="noStrike" kern="1200" cap="none" spc="0" normalizeH="0" baseline="0" noProof="0">
                <a:ln>
                  <a:noFill/>
                </a:ln>
                <a:solidFill>
                  <a:prstClr val="white"/>
                </a:solidFill>
                <a:effectLst/>
                <a:uLnTx/>
                <a:uFillTx/>
                <a:latin typeface="Arial" panose="020B0604020202020204"/>
                <a:ea typeface="+mn-ea"/>
                <a:cs typeface="Times New Roman" panose="02020603050405020304" pitchFamily="18" charset="0"/>
              </a:rPr>
              <a:t>major adverse events</a:t>
            </a:r>
            <a:r>
              <a:rPr kumimoji="0" lang="en-US" sz="1600" b="0" i="0" u="none" strike="noStrike" kern="1200" cap="none" spc="0" normalizeH="0" baseline="30000" noProof="0">
                <a:ln>
                  <a:noFill/>
                </a:ln>
                <a:solidFill>
                  <a:prstClr val="white"/>
                </a:solidFill>
                <a:effectLst/>
                <a:uLnTx/>
                <a:uFillTx/>
                <a:latin typeface="Arial" panose="020B0604020202020204"/>
                <a:ea typeface="+mn-ea"/>
                <a:cs typeface="Times New Roman" panose="02020603050405020304" pitchFamily="18" charset="0"/>
              </a:rPr>
              <a:t>9</a:t>
            </a:r>
            <a:endParaRPr kumimoji="0" lang="en-US" sz="1600" b="0" i="0" u="none" strike="noStrike" kern="1200" cap="none" spc="0" normalizeH="0" baseline="0" noProof="0">
              <a:ln>
                <a:noFill/>
              </a:ln>
              <a:solidFill>
                <a:prstClr val="white"/>
              </a:solidFill>
              <a:effectLst/>
              <a:uLnTx/>
              <a:uFillTx/>
              <a:latin typeface="Arial" panose="020B0604020202020204"/>
              <a:ea typeface="+mn-ea"/>
              <a:cs typeface="Times New Roman" panose="02020603050405020304" pitchFamily="18" charset="0"/>
            </a:endParaRPr>
          </a:p>
        </p:txBody>
      </p:sp>
      <p:grpSp>
        <p:nvGrpSpPr>
          <p:cNvPr id="20" name="Group 19">
            <a:extLst>
              <a:ext uri="{FF2B5EF4-FFF2-40B4-BE49-F238E27FC236}">
                <a16:creationId xmlns:a16="http://schemas.microsoft.com/office/drawing/2014/main" id="{FBEDCE4F-A885-9F3B-4FC6-7529F8BA0D3C}"/>
              </a:ext>
            </a:extLst>
          </p:cNvPr>
          <p:cNvGrpSpPr/>
          <p:nvPr/>
        </p:nvGrpSpPr>
        <p:grpSpPr>
          <a:xfrm>
            <a:off x="270776" y="1979798"/>
            <a:ext cx="11650448" cy="2326624"/>
            <a:chOff x="262152" y="2070328"/>
            <a:chExt cx="11650448" cy="2326624"/>
          </a:xfrm>
        </p:grpSpPr>
        <p:grpSp>
          <p:nvGrpSpPr>
            <p:cNvPr id="19" name="Group 18">
              <a:extLst>
                <a:ext uri="{FF2B5EF4-FFF2-40B4-BE49-F238E27FC236}">
                  <a16:creationId xmlns:a16="http://schemas.microsoft.com/office/drawing/2014/main" id="{462613BD-A91B-AC0E-B8C0-CF42C4C44BB0}"/>
                </a:ext>
              </a:extLst>
            </p:cNvPr>
            <p:cNvGrpSpPr/>
            <p:nvPr/>
          </p:nvGrpSpPr>
          <p:grpSpPr>
            <a:xfrm>
              <a:off x="262152" y="2070328"/>
              <a:ext cx="3881878" cy="2326624"/>
              <a:chOff x="262152" y="2070328"/>
              <a:chExt cx="3881878" cy="2326624"/>
            </a:xfrm>
          </p:grpSpPr>
          <p:sp>
            <p:nvSpPr>
              <p:cNvPr id="8" name="Hexagon 7">
                <a:extLst>
                  <a:ext uri="{FF2B5EF4-FFF2-40B4-BE49-F238E27FC236}">
                    <a16:creationId xmlns:a16="http://schemas.microsoft.com/office/drawing/2014/main" id="{11313474-88FD-65F1-A41C-5082F8A13EBE}"/>
                  </a:ext>
                </a:extLst>
              </p:cNvPr>
              <p:cNvSpPr>
                <a:spLocks/>
              </p:cNvSpPr>
              <p:nvPr/>
            </p:nvSpPr>
            <p:spPr>
              <a:xfrm>
                <a:off x="262152" y="2070328"/>
                <a:ext cx="3873156" cy="1138713"/>
              </a:xfrm>
              <a:prstGeom prst="hexagon">
                <a:avLst/>
              </a:prstGeom>
              <a:solidFill>
                <a:schemeClr val="accent5">
                  <a:lumMod val="40000"/>
                  <a:lumOff val="60000"/>
                  <a:alpha val="80000"/>
                </a:schemeClr>
              </a:solidFill>
              <a:ln w="19050">
                <a:solidFill>
                  <a:schemeClr val="bg1"/>
                </a:solidFill>
              </a:ln>
            </p:spPr>
            <p:txBody>
              <a:bodyPr wrap="square" lIns="91440" tIns="45720" rIns="91440" bIns="45720" anchor="ctr">
                <a:noAutofit/>
              </a:bodyPr>
              <a:lstStyle/>
              <a:p>
                <a:pPr marL="0" marR="0" lvl="0" indent="0" algn="ctr" defTabSz="914354" rtl="0" eaLnBrk="1" fontAlgn="auto" latinLnBrk="0" hangingPunct="1">
                  <a:lnSpc>
                    <a:spcPct val="100000"/>
                  </a:lnSpc>
                  <a:spcBef>
                    <a:spcPts val="300"/>
                  </a:spcBef>
                  <a:spcAft>
                    <a:spcPts val="20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Reduction in overall mortality</a:t>
                </a:r>
                <a:r>
                  <a:rPr kumimoji="0" lang="en-US" sz="1300" b="0" i="0" u="none" strike="noStrike" kern="1200" cap="none" spc="0" normalizeH="0" baseline="30000" noProof="0">
                    <a:ln>
                      <a:noFill/>
                    </a:ln>
                    <a:solidFill>
                      <a:prstClr val="black"/>
                    </a:solidFill>
                    <a:effectLst/>
                    <a:uLnTx/>
                    <a:uFillTx/>
                    <a:latin typeface="Arial" panose="020B0604020202020204"/>
                    <a:ea typeface="+mn-ea"/>
                    <a:cs typeface="+mn-cs"/>
                  </a:rPr>
                  <a:t>1–3</a:t>
                </a:r>
                <a:endParaRPr lang="en-US">
                  <a:ea typeface="+mn-ea"/>
                  <a:cs typeface="+mn-cs"/>
                </a:endParaRPr>
              </a:p>
            </p:txBody>
          </p:sp>
          <p:sp>
            <p:nvSpPr>
              <p:cNvPr id="9" name="Hexagon 8">
                <a:extLst>
                  <a:ext uri="{FF2B5EF4-FFF2-40B4-BE49-F238E27FC236}">
                    <a16:creationId xmlns:a16="http://schemas.microsoft.com/office/drawing/2014/main" id="{2995D130-08A9-0A19-3A08-FA87213E6557}"/>
                  </a:ext>
                </a:extLst>
              </p:cNvPr>
              <p:cNvSpPr>
                <a:spLocks/>
              </p:cNvSpPr>
              <p:nvPr/>
            </p:nvSpPr>
            <p:spPr>
              <a:xfrm>
                <a:off x="270874" y="3258239"/>
                <a:ext cx="3873156" cy="1138713"/>
              </a:xfrm>
              <a:prstGeom prst="hexagon">
                <a:avLst/>
              </a:prstGeom>
              <a:solidFill>
                <a:schemeClr val="accent5">
                  <a:lumMod val="40000"/>
                  <a:lumOff val="60000"/>
                  <a:alpha val="80000"/>
                </a:schemeClr>
              </a:solidFill>
              <a:ln w="19050">
                <a:solidFill>
                  <a:schemeClr val="bg1"/>
                </a:solidFill>
              </a:ln>
            </p:spPr>
            <p:txBody>
              <a:bodyPr wrap="square" lIns="91440" tIns="45720" rIns="91440" bIns="45720" anchor="ctr">
                <a:noAutofit/>
              </a:bodyPr>
              <a:lstStyle/>
              <a:p>
                <a:pPr marL="0" marR="0" lvl="0" indent="0" algn="ctr" defTabSz="914354" rtl="0" eaLnBrk="1" fontAlgn="auto" latinLnBrk="0" hangingPunct="1">
                  <a:lnSpc>
                    <a:spcPct val="100000"/>
                  </a:lnSpc>
                  <a:spcBef>
                    <a:spcPts val="300"/>
                  </a:spcBef>
                  <a:spcAft>
                    <a:spcPts val="200"/>
                  </a:spcAft>
                  <a:buClrTx/>
                  <a:buSzTx/>
                  <a:buFontTx/>
                  <a:buNone/>
                  <a:tabLst/>
                  <a:defRPr/>
                </a:pPr>
                <a:r>
                  <a:rPr kumimoji="0" lang="en-US" sz="1300" b="0" i="0" u="none" strike="noStrike" kern="1200" cap="none" spc="0" normalizeH="0" baseline="0" noProof="0">
                    <a:ln>
                      <a:noFill/>
                    </a:ln>
                    <a:solidFill>
                      <a:prstClr val="black"/>
                    </a:solidFill>
                    <a:effectLst/>
                    <a:uLnTx/>
                    <a:uFillTx/>
                    <a:ea typeface="+mn-ea"/>
                    <a:cs typeface="+mn-cs"/>
                  </a:rPr>
                  <a:t>Significant and durable weight loss</a:t>
                </a:r>
                <a:r>
                  <a:rPr kumimoji="0" lang="en-US" sz="1300" b="0" i="0" u="none" strike="noStrike" kern="1200" cap="none" spc="0" normalizeH="0" baseline="30000" noProof="0">
                    <a:ln>
                      <a:noFill/>
                    </a:ln>
                    <a:solidFill>
                      <a:prstClr val="black"/>
                    </a:solidFill>
                    <a:effectLst/>
                    <a:uLnTx/>
                    <a:uFillTx/>
                    <a:ea typeface="+mn-ea"/>
                    <a:cs typeface="+mn-cs"/>
                  </a:rPr>
                  <a:t>1,2</a:t>
                </a:r>
                <a:r>
                  <a:rPr kumimoji="0" lang="en-US" sz="1300" b="0" i="0" u="none" strike="noStrike" kern="1200" cap="none" spc="0" normalizeH="0" baseline="0" noProof="0">
                    <a:ln>
                      <a:noFill/>
                    </a:ln>
                    <a:solidFill>
                      <a:prstClr val="black"/>
                    </a:solidFill>
                    <a:effectLst/>
                    <a:uLnTx/>
                    <a:uFillTx/>
                    <a:ea typeface="+mn-ea"/>
                    <a:cs typeface="+mn-cs"/>
                  </a:rPr>
                  <a:t> (&gt;15% weight loss for </a:t>
                </a:r>
                <a:r>
                  <a:rPr kumimoji="0" lang="en-US" sz="1300" b="0" i="0" u="none" strike="noStrike" kern="1200" cap="none" spc="0" normalizeH="0" baseline="0" noProof="0">
                    <a:ln>
                      <a:noFill/>
                    </a:ln>
                    <a:solidFill>
                      <a:prstClr val="black"/>
                    </a:solidFill>
                    <a:effectLst/>
                    <a:uLnTx/>
                    <a:uFillTx/>
                    <a:ea typeface="+mn-ea"/>
                    <a:cs typeface="Times New Roman" panose="02020603050405020304" pitchFamily="18" charset="0"/>
                  </a:rPr>
                  <a:t>≥10 years)</a:t>
                </a:r>
                <a:r>
                  <a:rPr kumimoji="0" lang="en-US" sz="1300" b="0" i="0" u="none" strike="noStrike" kern="1200" cap="none" spc="0" normalizeH="0" baseline="30000" noProof="0">
                    <a:ln>
                      <a:noFill/>
                    </a:ln>
                    <a:solidFill>
                      <a:prstClr val="black"/>
                    </a:solidFill>
                    <a:effectLst/>
                    <a:uLnTx/>
                    <a:uFillTx/>
                    <a:ea typeface="+mn-ea"/>
                    <a:cs typeface="Times New Roman" panose="02020603050405020304" pitchFamily="18" charset="0"/>
                  </a:rPr>
                  <a:t>2</a:t>
                </a:r>
                <a:endParaRPr lang="en-US" sz="1300">
                  <a:ea typeface="+mn-ea"/>
                </a:endParaRPr>
              </a:p>
              <a:p>
                <a:pPr algn="ctr" defTabSz="914354">
                  <a:spcBef>
                    <a:spcPts val="300"/>
                  </a:spcBef>
                  <a:spcAft>
                    <a:spcPts val="200"/>
                  </a:spcAft>
                  <a:defRPr/>
                </a:pPr>
                <a:r>
                  <a:rPr lang="en-US" sz="1000" i="1">
                    <a:cs typeface="Times New Roman"/>
                  </a:rPr>
                  <a:t>with individual variability in weight loss response</a:t>
                </a:r>
                <a:r>
                  <a:rPr lang="en-US" sz="1000" i="1" baseline="30000">
                    <a:cs typeface="Times New Roman"/>
                  </a:rPr>
                  <a:t>5</a:t>
                </a:r>
                <a:r>
                  <a:rPr lang="en-US" sz="1000" i="1">
                    <a:cs typeface="Times New Roman"/>
                  </a:rPr>
                  <a:t>  </a:t>
                </a:r>
                <a:endParaRPr lang="en-US" sz="1000" i="1">
                  <a:cs typeface="Times New Roman" panose="02020603050405020304" pitchFamily="18" charset="0"/>
                </a:endParaRPr>
              </a:p>
            </p:txBody>
          </p:sp>
        </p:grpSp>
        <p:grpSp>
          <p:nvGrpSpPr>
            <p:cNvPr id="18" name="Group 17">
              <a:extLst>
                <a:ext uri="{FF2B5EF4-FFF2-40B4-BE49-F238E27FC236}">
                  <a16:creationId xmlns:a16="http://schemas.microsoft.com/office/drawing/2014/main" id="{22158F64-54CF-8738-BF78-CBC58853FA4D}"/>
                </a:ext>
              </a:extLst>
            </p:cNvPr>
            <p:cNvGrpSpPr/>
            <p:nvPr/>
          </p:nvGrpSpPr>
          <p:grpSpPr>
            <a:xfrm>
              <a:off x="4152979" y="2070328"/>
              <a:ext cx="3877517" cy="2326624"/>
              <a:chOff x="4093648" y="2070328"/>
              <a:chExt cx="3877517" cy="2326624"/>
            </a:xfrm>
          </p:grpSpPr>
          <p:sp>
            <p:nvSpPr>
              <p:cNvPr id="10" name="Hexagon 9">
                <a:extLst>
                  <a:ext uri="{FF2B5EF4-FFF2-40B4-BE49-F238E27FC236}">
                    <a16:creationId xmlns:a16="http://schemas.microsoft.com/office/drawing/2014/main" id="{920F2E96-1DD4-A782-D7BB-D198157EFEE7}"/>
                  </a:ext>
                </a:extLst>
              </p:cNvPr>
              <p:cNvSpPr>
                <a:spLocks/>
              </p:cNvSpPr>
              <p:nvPr/>
            </p:nvSpPr>
            <p:spPr>
              <a:xfrm>
                <a:off x="4093648" y="2070328"/>
                <a:ext cx="3873156" cy="1138713"/>
              </a:xfrm>
              <a:prstGeom prst="hexagon">
                <a:avLst/>
              </a:prstGeom>
              <a:solidFill>
                <a:schemeClr val="accent5">
                  <a:lumMod val="40000"/>
                  <a:lumOff val="60000"/>
                  <a:alpha val="80000"/>
                </a:schemeClr>
              </a:solidFill>
              <a:ln w="19050">
                <a:solidFill>
                  <a:schemeClr val="bg1"/>
                </a:solidFill>
              </a:ln>
            </p:spPr>
            <p:txBody>
              <a:bodyPr wrap="square" lIns="91440" tIns="45720" rIns="91440" bIns="45720" anchor="ctr">
                <a:noAutofit/>
              </a:bodyPr>
              <a:lstStyle/>
              <a:p>
                <a:pPr marL="0" marR="0" lvl="0" indent="0" algn="ctr" defTabSz="914354" rtl="0" eaLnBrk="1" fontAlgn="auto" latinLnBrk="0" hangingPunct="1">
                  <a:lnSpc>
                    <a:spcPct val="100000"/>
                  </a:lnSpc>
                  <a:spcBef>
                    <a:spcPts val="300"/>
                  </a:spcBef>
                  <a:spcAft>
                    <a:spcPts val="20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Decreased CVD risk factors and incidence of CVD</a:t>
                </a:r>
                <a:r>
                  <a:rPr kumimoji="0" lang="en-US" sz="1300" b="0" i="0" u="none" strike="noStrike" kern="1200" cap="none" spc="0" normalizeH="0" baseline="30000" noProof="0">
                    <a:ln>
                      <a:noFill/>
                    </a:ln>
                    <a:solidFill>
                      <a:prstClr val="black"/>
                    </a:solidFill>
                    <a:effectLst/>
                    <a:uLnTx/>
                    <a:uFillTx/>
                    <a:latin typeface="Arial" panose="020B0604020202020204"/>
                    <a:ea typeface="+mn-ea"/>
                    <a:cs typeface="Times New Roman" panose="02020603050405020304" pitchFamily="18" charset="0"/>
                  </a:rPr>
                  <a:t>1,3</a:t>
                </a:r>
                <a:endParaRPr lang="en-US">
                  <a:ea typeface="+mn-ea"/>
                </a:endParaRPr>
              </a:p>
            </p:txBody>
          </p:sp>
          <p:sp>
            <p:nvSpPr>
              <p:cNvPr id="11" name="Hexagon 10">
                <a:extLst>
                  <a:ext uri="{FF2B5EF4-FFF2-40B4-BE49-F238E27FC236}">
                    <a16:creationId xmlns:a16="http://schemas.microsoft.com/office/drawing/2014/main" id="{560A6FC6-0319-9846-7BCF-F685D0196EBB}"/>
                  </a:ext>
                </a:extLst>
              </p:cNvPr>
              <p:cNvSpPr>
                <a:spLocks/>
              </p:cNvSpPr>
              <p:nvPr/>
            </p:nvSpPr>
            <p:spPr>
              <a:xfrm>
                <a:off x="4098009" y="3258239"/>
                <a:ext cx="3873156" cy="1138713"/>
              </a:xfrm>
              <a:prstGeom prst="hexagon">
                <a:avLst/>
              </a:prstGeom>
              <a:solidFill>
                <a:schemeClr val="accent5">
                  <a:lumMod val="40000"/>
                  <a:lumOff val="60000"/>
                  <a:alpha val="80000"/>
                </a:schemeClr>
              </a:solidFill>
              <a:ln w="19050">
                <a:solidFill>
                  <a:schemeClr val="bg1"/>
                </a:solidFill>
              </a:ln>
            </p:spPr>
            <p:txBody>
              <a:bodyPr wrap="square" lIns="91440" tIns="45720" rIns="91440" bIns="45720" anchor="ctr">
                <a:noAutofit/>
              </a:bodyPr>
              <a:lstStyle/>
              <a:p>
                <a:pPr marL="0" marR="0" lvl="0" indent="0" algn="ctr" defTabSz="914354" rtl="0" eaLnBrk="1" fontAlgn="auto" latinLnBrk="0" hangingPunct="1">
                  <a:lnSpc>
                    <a:spcPct val="100000"/>
                  </a:lnSpc>
                  <a:spcBef>
                    <a:spcPts val="300"/>
                  </a:spcBef>
                  <a:spcAft>
                    <a:spcPts val="20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Delay/prevention of type 2 diabetes and reduced need for antihyperglycemic medicine</a:t>
                </a:r>
                <a:r>
                  <a:rPr kumimoji="0" lang="en-US" sz="1300" b="0" i="0" u="none" strike="noStrike" kern="1200" cap="none" spc="0" normalizeH="0" baseline="30000" noProof="0">
                    <a:ln>
                      <a:noFill/>
                    </a:ln>
                    <a:solidFill>
                      <a:prstClr val="black"/>
                    </a:solidFill>
                    <a:effectLst/>
                    <a:uLnTx/>
                    <a:uFillTx/>
                    <a:latin typeface="Arial" panose="020B0604020202020204"/>
                    <a:ea typeface="+mn-ea"/>
                    <a:cs typeface="Times New Roman" panose="02020603050405020304" pitchFamily="18" charset="0"/>
                  </a:rPr>
                  <a:t>1,3,6</a:t>
                </a:r>
                <a:endParaRPr lang="en-US">
                  <a:ea typeface="+mn-ea"/>
                </a:endParaRPr>
              </a:p>
            </p:txBody>
          </p:sp>
        </p:grpSp>
        <p:grpSp>
          <p:nvGrpSpPr>
            <p:cNvPr id="17" name="Group 16">
              <a:extLst>
                <a:ext uri="{FF2B5EF4-FFF2-40B4-BE49-F238E27FC236}">
                  <a16:creationId xmlns:a16="http://schemas.microsoft.com/office/drawing/2014/main" id="{E92AC16E-2C9E-249E-EFA2-E14F1781EEFE}"/>
                </a:ext>
              </a:extLst>
            </p:cNvPr>
            <p:cNvGrpSpPr/>
            <p:nvPr/>
          </p:nvGrpSpPr>
          <p:grpSpPr>
            <a:xfrm>
              <a:off x="8039444" y="2070328"/>
              <a:ext cx="3873156" cy="2326624"/>
              <a:chOff x="8039444" y="2070328"/>
              <a:chExt cx="3873156" cy="2326624"/>
            </a:xfrm>
          </p:grpSpPr>
          <p:sp>
            <p:nvSpPr>
              <p:cNvPr id="12" name="Hexagon 11">
                <a:extLst>
                  <a:ext uri="{FF2B5EF4-FFF2-40B4-BE49-F238E27FC236}">
                    <a16:creationId xmlns:a16="http://schemas.microsoft.com/office/drawing/2014/main" id="{80AAB7D2-7BBA-0EA0-28EC-6C5886D23C0F}"/>
                  </a:ext>
                </a:extLst>
              </p:cNvPr>
              <p:cNvSpPr>
                <a:spLocks/>
              </p:cNvSpPr>
              <p:nvPr/>
            </p:nvSpPr>
            <p:spPr>
              <a:xfrm>
                <a:off x="8039444" y="2070328"/>
                <a:ext cx="3873156" cy="1138713"/>
              </a:xfrm>
              <a:prstGeom prst="hexagon">
                <a:avLst/>
              </a:prstGeom>
              <a:solidFill>
                <a:schemeClr val="accent5">
                  <a:lumMod val="40000"/>
                  <a:lumOff val="60000"/>
                  <a:alpha val="80000"/>
                </a:schemeClr>
              </a:solidFill>
              <a:ln w="19050">
                <a:solidFill>
                  <a:schemeClr val="bg1"/>
                </a:solidFill>
              </a:ln>
            </p:spPr>
            <p:txBody>
              <a:bodyPr wrap="square" lIns="91440" tIns="45720" rIns="91440" bIns="45720" anchor="ctr">
                <a:noAutofit/>
              </a:bodyPr>
              <a:lstStyle/>
              <a:p>
                <a:pPr marL="0" marR="0" lvl="0" indent="0" algn="ctr" defTabSz="914354" rtl="0" eaLnBrk="1" fontAlgn="auto" latinLnBrk="0" hangingPunct="1">
                  <a:lnSpc>
                    <a:spcPct val="100000"/>
                  </a:lnSpc>
                  <a:spcBef>
                    <a:spcPts val="300"/>
                  </a:spcBef>
                  <a:spcAft>
                    <a:spcPts val="20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Remission of albuminuria and </a:t>
                </a:r>
                <a:br>
                  <a:rPr kumimoji="0" lang="en-US" sz="13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br>
                <a:r>
                  <a:rPr kumimoji="0" lang="en-US" sz="13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early-stage CKD</a:t>
                </a:r>
                <a:r>
                  <a:rPr kumimoji="0" lang="en-US" sz="1300" b="0" i="0" u="none" strike="noStrike" kern="1200" cap="none" spc="0" normalizeH="0" baseline="30000" noProof="0">
                    <a:ln>
                      <a:noFill/>
                    </a:ln>
                    <a:solidFill>
                      <a:prstClr val="black"/>
                    </a:solidFill>
                    <a:effectLst/>
                    <a:uLnTx/>
                    <a:uFillTx/>
                    <a:latin typeface="Arial" panose="020B0604020202020204"/>
                    <a:ea typeface="+mn-ea"/>
                    <a:cs typeface="Times New Roman" panose="02020603050405020304" pitchFamily="18" charset="0"/>
                  </a:rPr>
                  <a:t>4</a:t>
                </a:r>
                <a:endParaRPr lang="en-US">
                  <a:ea typeface="+mn-ea"/>
                </a:endParaRPr>
              </a:p>
            </p:txBody>
          </p:sp>
          <p:sp>
            <p:nvSpPr>
              <p:cNvPr id="13" name="Hexagon 12">
                <a:extLst>
                  <a:ext uri="{FF2B5EF4-FFF2-40B4-BE49-F238E27FC236}">
                    <a16:creationId xmlns:a16="http://schemas.microsoft.com/office/drawing/2014/main" id="{BB1A7510-84D0-4010-058F-CEF5F209A22F}"/>
                  </a:ext>
                </a:extLst>
              </p:cNvPr>
              <p:cNvSpPr>
                <a:spLocks/>
              </p:cNvSpPr>
              <p:nvPr/>
            </p:nvSpPr>
            <p:spPr>
              <a:xfrm>
                <a:off x="8039444" y="3258239"/>
                <a:ext cx="3873156" cy="1138713"/>
              </a:xfrm>
              <a:prstGeom prst="hexagon">
                <a:avLst/>
              </a:prstGeom>
              <a:solidFill>
                <a:schemeClr val="accent5">
                  <a:lumMod val="40000"/>
                  <a:lumOff val="60000"/>
                  <a:alpha val="80000"/>
                </a:schemeClr>
              </a:solidFill>
              <a:ln w="19050">
                <a:solidFill>
                  <a:schemeClr val="bg1"/>
                </a:solidFill>
              </a:ln>
            </p:spPr>
            <p:txBody>
              <a:bodyPr wrap="square" lIns="91440" tIns="45720" rIns="91440" bIns="45720" anchor="ctr">
                <a:noAutofit/>
              </a:bodyPr>
              <a:lstStyle/>
              <a:p>
                <a:pPr algn="ctr" defTabSz="914354">
                  <a:spcBef>
                    <a:spcPts val="200"/>
                  </a:spcBef>
                  <a:spcAft>
                    <a:spcPts val="200"/>
                  </a:spcAft>
                  <a:defRPr/>
                </a:pPr>
                <a:r>
                  <a:rPr kumimoji="0" lang="en-US" sz="1300" b="0" i="0" u="none" strike="noStrike" kern="1200" cap="none" spc="0" normalizeH="0" baseline="0" noProof="0">
                    <a:ln>
                      <a:noFill/>
                    </a:ln>
                    <a:effectLst/>
                    <a:uLnTx/>
                    <a:uFillTx/>
                    <a:latin typeface="Arial" panose="020B0604020202020204"/>
                    <a:ea typeface="+mn-ea"/>
                    <a:cs typeface="Times New Roman"/>
                  </a:rPr>
                  <a:t>Decreased risk of hormone-related cancer development.</a:t>
                </a:r>
                <a:endParaRPr lang="en-US">
                  <a:cs typeface="Times New Roman"/>
                </a:endParaRPr>
              </a:p>
              <a:p>
                <a:pPr algn="ctr" defTabSz="914354">
                  <a:spcBef>
                    <a:spcPts val="200"/>
                  </a:spcBef>
                  <a:spcAft>
                    <a:spcPts val="200"/>
                  </a:spcAft>
                  <a:defRPr/>
                </a:pPr>
                <a:r>
                  <a:rPr lang="en-US" sz="1050">
                    <a:latin typeface="Arial" panose="020B0604020202020204"/>
                    <a:cs typeface="Times New Roman"/>
                  </a:rPr>
                  <a:t>(</a:t>
                </a:r>
                <a:r>
                  <a:rPr kumimoji="0" lang="en-US" sz="1050" b="0" i="0" u="none" strike="noStrike" kern="1200" cap="none" spc="0" normalizeH="0" baseline="0" noProof="0">
                    <a:ln>
                      <a:noFill/>
                    </a:ln>
                    <a:effectLst/>
                    <a:uLnTx/>
                    <a:uFillTx/>
                    <a:latin typeface="Arial" panose="020B0604020202020204"/>
                    <a:ea typeface="+mn-ea"/>
                    <a:cs typeface="Times New Roman"/>
                  </a:rPr>
                  <a:t>in women</a:t>
                </a:r>
                <a:r>
                  <a:rPr lang="en-US" sz="1050">
                    <a:latin typeface="Arial" panose="020B0604020202020204"/>
                    <a:cs typeface="Times New Roman"/>
                  </a:rPr>
                  <a:t>, </a:t>
                </a:r>
                <a:r>
                  <a:rPr kumimoji="0" lang="en-US" sz="1050" b="0" i="0" u="none" strike="noStrike" kern="1200" cap="none" spc="0" normalizeH="0" baseline="0" noProof="0">
                    <a:ln>
                      <a:noFill/>
                    </a:ln>
                    <a:effectLst/>
                    <a:uLnTx/>
                    <a:uFillTx/>
                    <a:latin typeface="Arial" panose="020B0604020202020204"/>
                    <a:ea typeface="+mn-ea"/>
                    <a:cs typeface="Times New Roman"/>
                  </a:rPr>
                  <a:t>42% decrease in overall cancers and a 50% decrease in endometrial </a:t>
                </a:r>
                <a:r>
                  <a:rPr lang="en-US" sz="1050">
                    <a:latin typeface="Arial" panose="020B0604020202020204"/>
                    <a:cs typeface="Times New Roman"/>
                  </a:rPr>
                  <a:t>cancers)</a:t>
                </a:r>
                <a:r>
                  <a:rPr lang="en-US" sz="1300" baseline="30000">
                    <a:latin typeface="Arial" panose="020B0604020202020204"/>
                    <a:cs typeface="Times New Roman"/>
                  </a:rPr>
                  <a:t>3,7</a:t>
                </a:r>
                <a:endParaRPr lang="en-US">
                  <a:cs typeface="Times New Roman"/>
                </a:endParaRPr>
              </a:p>
            </p:txBody>
          </p:sp>
        </p:grpSp>
      </p:grpSp>
      <p:sp>
        <p:nvSpPr>
          <p:cNvPr id="15" name="TextBox 14">
            <a:extLst>
              <a:ext uri="{FF2B5EF4-FFF2-40B4-BE49-F238E27FC236}">
                <a16:creationId xmlns:a16="http://schemas.microsoft.com/office/drawing/2014/main" id="{347BA52F-AC30-8973-80A8-F8D2E2C8D0D0}"/>
              </a:ext>
            </a:extLst>
          </p:cNvPr>
          <p:cNvSpPr txBox="1"/>
          <p:nvPr/>
        </p:nvSpPr>
        <p:spPr>
          <a:xfrm>
            <a:off x="702103" y="1624199"/>
            <a:ext cx="6197600" cy="369332"/>
          </a:xfrm>
          <a:prstGeom prst="rect">
            <a:avLst/>
          </a:prstGeom>
          <a:noFill/>
        </p:spPr>
        <p:txBody>
          <a:bodyPr wrap="square">
            <a:spAutoFit/>
          </a:bodyPr>
          <a:lstStyle/>
          <a:p>
            <a:pPr marL="0" marR="0" lvl="0" indent="0" algn="l" defTabSz="914354"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After metabolic surgery, patients may achieve:</a:t>
            </a:r>
          </a:p>
        </p:txBody>
      </p:sp>
    </p:spTree>
    <p:extLst>
      <p:ext uri="{BB962C8B-B14F-4D97-AF65-F5344CB8AC3E}">
        <p14:creationId xmlns:p14="http://schemas.microsoft.com/office/powerpoint/2010/main" val="368222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8E26-6B72-4129-AAD5-69EF90BEF2D3}"/>
              </a:ext>
            </a:extLst>
          </p:cNvPr>
          <p:cNvSpPr>
            <a:spLocks noGrp="1"/>
          </p:cNvSpPr>
          <p:nvPr>
            <p:ph type="title"/>
          </p:nvPr>
        </p:nvSpPr>
        <p:spPr/>
        <p:txBody>
          <a:bodyPr>
            <a:noAutofit/>
          </a:bodyPr>
          <a:lstStyle/>
          <a:p>
            <a:r>
              <a:rPr lang="en-CA" sz="3600"/>
              <a:t>Barriers to bariatric surgery: Overcoming provider and patient bias and misconceptions</a:t>
            </a:r>
            <a:r>
              <a:rPr lang="en-CA" sz="3600" baseline="30000"/>
              <a:t>1,2</a:t>
            </a:r>
          </a:p>
        </p:txBody>
      </p:sp>
      <p:sp>
        <p:nvSpPr>
          <p:cNvPr id="3" name="Text Placeholder 2">
            <a:extLst>
              <a:ext uri="{FF2B5EF4-FFF2-40B4-BE49-F238E27FC236}">
                <a16:creationId xmlns:a16="http://schemas.microsoft.com/office/drawing/2014/main" id="{A5F554B4-E2DA-4CC0-AD1D-A2CBCEF098D5}"/>
              </a:ext>
            </a:extLst>
          </p:cNvPr>
          <p:cNvSpPr>
            <a:spLocks noGrp="1"/>
          </p:cNvSpPr>
          <p:nvPr>
            <p:ph type="body" sz="quarter" idx="13"/>
          </p:nvPr>
        </p:nvSpPr>
        <p:spPr>
          <a:xfrm>
            <a:off x="647998" y="6210677"/>
            <a:ext cx="10705801" cy="323322"/>
          </a:xfrm>
        </p:spPr>
        <p:txBody>
          <a:bodyPr/>
          <a:lstStyle/>
          <a:p>
            <a:r>
              <a:rPr lang="en-CA" sz="1000" i="0"/>
              <a:t>PCP; Primary care practitioner. </a:t>
            </a:r>
            <a:br>
              <a:rPr lang="en-CA" sz="1000" i="0"/>
            </a:br>
            <a:r>
              <a:rPr lang="en-CA" sz="1000" i="0"/>
              <a:t>1. </a:t>
            </a:r>
            <a:r>
              <a:rPr lang="en-CA" sz="1000" i="0" err="1"/>
              <a:t>Memarian</a:t>
            </a:r>
            <a:r>
              <a:rPr lang="en-CA" sz="1000" i="0"/>
              <a:t> E et al. BMC </a:t>
            </a:r>
            <a:r>
              <a:rPr lang="en-CA" sz="1000" i="0" err="1"/>
              <a:t>Endocri</a:t>
            </a:r>
            <a:r>
              <a:rPr lang="en-CA" sz="1000" i="0"/>
              <a:t> </a:t>
            </a:r>
            <a:r>
              <a:rPr lang="en-CA" sz="1000" i="0" err="1"/>
              <a:t>Disord</a:t>
            </a:r>
            <a:r>
              <a:rPr lang="en-CA" sz="1000" i="0"/>
              <a:t>. 2021;21;62; 2. Murtha JA et al. Am J Surg. 2022;224(1 Pt B):429–436.</a:t>
            </a:r>
          </a:p>
        </p:txBody>
      </p:sp>
      <p:sp>
        <p:nvSpPr>
          <p:cNvPr id="5" name="TextBox 4">
            <a:extLst>
              <a:ext uri="{FF2B5EF4-FFF2-40B4-BE49-F238E27FC236}">
                <a16:creationId xmlns:a16="http://schemas.microsoft.com/office/drawing/2014/main" id="{FA82D799-B964-AB67-5248-F386C50E8C86}"/>
              </a:ext>
            </a:extLst>
          </p:cNvPr>
          <p:cNvSpPr txBox="1"/>
          <p:nvPr/>
        </p:nvSpPr>
        <p:spPr>
          <a:xfrm>
            <a:off x="685544" y="5311891"/>
            <a:ext cx="10820912" cy="646331"/>
          </a:xfrm>
          <a:prstGeom prst="rect">
            <a:avLst/>
          </a:prstGeom>
          <a:solidFill>
            <a:schemeClr val="accent1"/>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Only 7% of physicians actively suggest bariatric surgery to patients with obesity; in most cases, the question of referral to bariatric surgery is brought up by patients</a:t>
            </a:r>
            <a:endParaRPr kumimoji="0" lang="en-CA"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6F913FDD-AC62-3E9E-9BDD-9B27FD38D8E8}"/>
              </a:ext>
            </a:extLst>
          </p:cNvPr>
          <p:cNvGrpSpPr/>
          <p:nvPr/>
        </p:nvGrpSpPr>
        <p:grpSpPr>
          <a:xfrm>
            <a:off x="939017" y="1515909"/>
            <a:ext cx="10313967" cy="3477495"/>
            <a:chOff x="531776" y="1331083"/>
            <a:chExt cx="10313967" cy="3477495"/>
          </a:xfrm>
        </p:grpSpPr>
        <p:sp>
          <p:nvSpPr>
            <p:cNvPr id="8" name="Rectangle: Rounded Corners 7">
              <a:extLst>
                <a:ext uri="{FF2B5EF4-FFF2-40B4-BE49-F238E27FC236}">
                  <a16:creationId xmlns:a16="http://schemas.microsoft.com/office/drawing/2014/main" id="{47334F7D-FABF-04D0-391C-281CC985547F}"/>
                </a:ext>
              </a:extLst>
            </p:cNvPr>
            <p:cNvSpPr/>
            <p:nvPr/>
          </p:nvSpPr>
          <p:spPr>
            <a:xfrm>
              <a:off x="6452484" y="1690688"/>
              <a:ext cx="4393259" cy="3117889"/>
            </a:xfrm>
            <a:prstGeom prst="roundRect">
              <a:avLst>
                <a:gd name="adj" fmla="val 0"/>
              </a:avLst>
            </a:prstGeom>
            <a:solidFill>
              <a:schemeClr val="accent1">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a:solidFill>
                    <a:schemeClr val="tx1"/>
                  </a:solidFill>
                  <a:cs typeface="Arial"/>
                </a:rPr>
                <a:t>Potential Strategies to Reduce Bias</a:t>
              </a:r>
            </a:p>
            <a:p>
              <a:endParaRPr lang="en-US">
                <a:solidFill>
                  <a:schemeClr val="tx1"/>
                </a:solidFill>
                <a:cs typeface="Arial"/>
              </a:endParaRPr>
            </a:p>
            <a:p>
              <a:pPr marL="285750" indent="-285750">
                <a:buFont typeface="Arial"/>
                <a:buChar char="•"/>
              </a:pPr>
              <a:r>
                <a:rPr lang="en-US">
                  <a:solidFill>
                    <a:schemeClr val="tx1"/>
                  </a:solidFill>
                  <a:cs typeface="Arial"/>
                </a:rPr>
                <a:t>Provider Education</a:t>
              </a:r>
            </a:p>
            <a:p>
              <a:pPr marL="742950" lvl="1" indent="-285750">
                <a:buFont typeface="Arial"/>
                <a:buChar char="•"/>
              </a:pPr>
              <a:r>
                <a:rPr lang="en-US" sz="1600">
                  <a:solidFill>
                    <a:schemeClr val="tx1"/>
                  </a:solidFill>
                  <a:cs typeface="Arial"/>
                </a:rPr>
                <a:t>Medical schools</a:t>
              </a:r>
            </a:p>
            <a:p>
              <a:pPr marL="742950" lvl="1" indent="-285750">
                <a:buFont typeface="Arial"/>
                <a:buChar char="•"/>
              </a:pPr>
              <a:r>
                <a:rPr lang="en-US" sz="1600">
                  <a:solidFill>
                    <a:schemeClr val="tx1"/>
                  </a:solidFill>
                  <a:cs typeface="Arial"/>
                </a:rPr>
                <a:t>Residency programs</a:t>
              </a:r>
            </a:p>
            <a:p>
              <a:pPr marL="742950" lvl="1" indent="-285750">
                <a:buFont typeface="Arial"/>
                <a:buChar char="•"/>
              </a:pPr>
              <a:r>
                <a:rPr lang="en-US" sz="1600">
                  <a:solidFill>
                    <a:schemeClr val="tx1"/>
                  </a:solidFill>
                  <a:cs typeface="Arial"/>
                </a:rPr>
                <a:t>CME</a:t>
              </a:r>
            </a:p>
            <a:p>
              <a:pPr marL="285750" indent="-285750">
                <a:buFont typeface="Arial"/>
                <a:buChar char="•"/>
              </a:pPr>
              <a:r>
                <a:rPr lang="en-US">
                  <a:solidFill>
                    <a:schemeClr val="tx1"/>
                  </a:solidFill>
                  <a:cs typeface="Arial"/>
                </a:rPr>
                <a:t>Patient Education </a:t>
              </a:r>
            </a:p>
            <a:p>
              <a:pPr marL="742950" lvl="1" indent="-285750">
                <a:buFont typeface="Arial"/>
                <a:buChar char="•"/>
              </a:pPr>
              <a:r>
                <a:rPr lang="en-US" sz="1600">
                  <a:solidFill>
                    <a:schemeClr val="tx1"/>
                  </a:solidFill>
                  <a:cs typeface="Arial"/>
                </a:rPr>
                <a:t>Obesity is a disease</a:t>
              </a:r>
            </a:p>
            <a:p>
              <a:pPr marL="742950" lvl="1" indent="-285750">
                <a:buFont typeface="Arial"/>
                <a:buChar char="•"/>
              </a:pPr>
              <a:r>
                <a:rPr lang="en-US" sz="1600">
                  <a:solidFill>
                    <a:schemeClr val="tx1"/>
                  </a:solidFill>
                  <a:cs typeface="Arial"/>
                </a:rPr>
                <a:t>Heterogeneity of treatment response</a:t>
              </a:r>
            </a:p>
            <a:p>
              <a:pPr marL="742950" lvl="1" indent="-285750">
                <a:buFont typeface="Arial"/>
                <a:buChar char="•"/>
              </a:pPr>
              <a:r>
                <a:rPr lang="en-US" sz="1600">
                  <a:solidFill>
                    <a:schemeClr val="tx1"/>
                  </a:solidFill>
                  <a:cs typeface="Arial"/>
                </a:rPr>
                <a:t>Improved obesity complications</a:t>
              </a:r>
            </a:p>
            <a:p>
              <a:pPr marL="742950" lvl="1" indent="-285750">
                <a:buFont typeface="Arial"/>
                <a:buChar char="•"/>
              </a:pPr>
              <a:r>
                <a:rPr lang="en-US" sz="1600">
                  <a:solidFill>
                    <a:schemeClr val="tx1"/>
                  </a:solidFill>
                  <a:cs typeface="Arial"/>
                </a:rPr>
                <a:t>Long-term safety</a:t>
              </a:r>
            </a:p>
          </p:txBody>
        </p:sp>
        <p:sp>
          <p:nvSpPr>
            <p:cNvPr id="10" name="TextBox 9">
              <a:extLst>
                <a:ext uri="{FF2B5EF4-FFF2-40B4-BE49-F238E27FC236}">
                  <a16:creationId xmlns:a16="http://schemas.microsoft.com/office/drawing/2014/main" id="{912593D8-847E-493C-BA5C-EA65DE77F83C}"/>
                </a:ext>
              </a:extLst>
            </p:cNvPr>
            <p:cNvSpPr txBox="1"/>
            <p:nvPr/>
          </p:nvSpPr>
          <p:spPr>
            <a:xfrm>
              <a:off x="531776" y="1331083"/>
              <a:ext cx="6444574" cy="369332"/>
            </a:xfrm>
            <a:prstGeom prst="rect">
              <a:avLst/>
            </a:prstGeom>
            <a:noFill/>
          </p:spPr>
          <p:txBody>
            <a:bodyPr wrap="square">
              <a:spAutoFit/>
            </a:bodyPr>
            <a:lstStyle/>
            <a:p>
              <a:r>
                <a:rPr lang="en-US" b="1">
                  <a:solidFill>
                    <a:schemeClr val="tx1"/>
                  </a:solidFill>
                  <a:cs typeface="Arial"/>
                </a:rPr>
                <a:t>Biases/misconceptions</a:t>
              </a:r>
            </a:p>
          </p:txBody>
        </p:sp>
        <p:sp>
          <p:nvSpPr>
            <p:cNvPr id="11" name="Rectangle 10">
              <a:extLst>
                <a:ext uri="{FF2B5EF4-FFF2-40B4-BE49-F238E27FC236}">
                  <a16:creationId xmlns:a16="http://schemas.microsoft.com/office/drawing/2014/main" id="{5190FBEF-A653-5D0E-9845-20994A6BD9AD}"/>
                </a:ext>
              </a:extLst>
            </p:cNvPr>
            <p:cNvSpPr/>
            <p:nvPr/>
          </p:nvSpPr>
          <p:spPr>
            <a:xfrm>
              <a:off x="609600" y="1690688"/>
              <a:ext cx="1608308" cy="1438800"/>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1200"/>
                <a:t>Obesity is not a disease</a:t>
              </a:r>
            </a:p>
          </p:txBody>
        </p:sp>
        <p:sp>
          <p:nvSpPr>
            <p:cNvPr id="12" name="Rectangle 11">
              <a:extLst>
                <a:ext uri="{FF2B5EF4-FFF2-40B4-BE49-F238E27FC236}">
                  <a16:creationId xmlns:a16="http://schemas.microsoft.com/office/drawing/2014/main" id="{0E308AD5-F1DC-8A3B-6EFD-C8F10F412D41}"/>
                </a:ext>
              </a:extLst>
            </p:cNvPr>
            <p:cNvSpPr/>
            <p:nvPr/>
          </p:nvSpPr>
          <p:spPr>
            <a:xfrm>
              <a:off x="2217908" y="1690688"/>
              <a:ext cx="4033734" cy="1438801"/>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1" indent="-171450" algn="l" defTabSz="711200" rtl="0">
                <a:lnSpc>
                  <a:spcPct val="90000"/>
                </a:lnSpc>
                <a:spcBef>
                  <a:spcPct val="0"/>
                </a:spcBef>
                <a:spcAft>
                  <a:spcPct val="15000"/>
                </a:spcAft>
                <a:buChar char="•"/>
              </a:pPr>
              <a:r>
                <a:rPr lang="en-US" sz="1800" kern="1200">
                  <a:solidFill>
                    <a:schemeClr val="tx1"/>
                  </a:solidFill>
                </a:rPr>
                <a:t>Focus on lifestyle change</a:t>
              </a:r>
            </a:p>
            <a:p>
              <a:pPr marL="171450" lvl="1" indent="-171450" algn="l" defTabSz="711200" rtl="0">
                <a:lnSpc>
                  <a:spcPct val="90000"/>
                </a:lnSpc>
                <a:spcBef>
                  <a:spcPct val="0"/>
                </a:spcBef>
                <a:spcAft>
                  <a:spcPct val="15000"/>
                </a:spcAft>
                <a:buChar char="•"/>
              </a:pPr>
              <a:r>
                <a:rPr lang="en-US" sz="1800">
                  <a:solidFill>
                    <a:schemeClr val="tx1"/>
                  </a:solidFill>
                </a:rPr>
                <a:t>Obesity can’t be treated</a:t>
              </a:r>
              <a:endParaRPr lang="en-US" sz="1800" kern="1200">
                <a:solidFill>
                  <a:schemeClr val="tx1"/>
                </a:solidFill>
              </a:endParaRPr>
            </a:p>
            <a:p>
              <a:pPr marL="171450" lvl="1" indent="-171450" algn="l" defTabSz="711200" rtl="0">
                <a:lnSpc>
                  <a:spcPct val="90000"/>
                </a:lnSpc>
                <a:spcBef>
                  <a:spcPct val="0"/>
                </a:spcBef>
                <a:spcAft>
                  <a:spcPct val="15000"/>
                </a:spcAft>
                <a:buChar char="•"/>
              </a:pPr>
              <a:r>
                <a:rPr lang="en-US" sz="1800" kern="1200">
                  <a:solidFill>
                    <a:schemeClr val="tx1"/>
                  </a:solidFill>
                </a:rPr>
                <a:t>Surgery is only a last resort</a:t>
              </a:r>
            </a:p>
          </p:txBody>
        </p:sp>
        <p:sp>
          <p:nvSpPr>
            <p:cNvPr id="13" name="Rectangle 12">
              <a:extLst>
                <a:ext uri="{FF2B5EF4-FFF2-40B4-BE49-F238E27FC236}">
                  <a16:creationId xmlns:a16="http://schemas.microsoft.com/office/drawing/2014/main" id="{D92373C9-0858-EADD-EF46-23CAD3E15083}"/>
                </a:ext>
              </a:extLst>
            </p:cNvPr>
            <p:cNvSpPr/>
            <p:nvPr/>
          </p:nvSpPr>
          <p:spPr>
            <a:xfrm>
              <a:off x="609600" y="3369777"/>
              <a:ext cx="1608308" cy="1438800"/>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1200"/>
                <a:t>Surgery is dangerous</a:t>
              </a:r>
            </a:p>
          </p:txBody>
        </p:sp>
        <p:sp>
          <p:nvSpPr>
            <p:cNvPr id="14" name="Rectangle 13">
              <a:extLst>
                <a:ext uri="{FF2B5EF4-FFF2-40B4-BE49-F238E27FC236}">
                  <a16:creationId xmlns:a16="http://schemas.microsoft.com/office/drawing/2014/main" id="{5D3ADC07-BD1F-B36E-B6A5-B353C31E8293}"/>
                </a:ext>
              </a:extLst>
            </p:cNvPr>
            <p:cNvSpPr/>
            <p:nvPr/>
          </p:nvSpPr>
          <p:spPr>
            <a:xfrm>
              <a:off x="2217908" y="3369777"/>
              <a:ext cx="4033734" cy="1438801"/>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1" indent="-171450" algn="l" defTabSz="711200" rtl="0">
                <a:lnSpc>
                  <a:spcPct val="90000"/>
                </a:lnSpc>
                <a:spcBef>
                  <a:spcPct val="0"/>
                </a:spcBef>
                <a:spcAft>
                  <a:spcPct val="15000"/>
                </a:spcAft>
                <a:buChar char="•"/>
              </a:pPr>
              <a:r>
                <a:rPr lang="en-US" sz="1800" kern="1200">
                  <a:solidFill>
                    <a:schemeClr val="tx1"/>
                  </a:solidFill>
                </a:rPr>
                <a:t>Long-term complications</a:t>
              </a:r>
            </a:p>
            <a:p>
              <a:pPr marL="171450" lvl="1" indent="-171450" algn="l" defTabSz="711200" rtl="0">
                <a:lnSpc>
                  <a:spcPct val="90000"/>
                </a:lnSpc>
                <a:spcBef>
                  <a:spcPct val="0"/>
                </a:spcBef>
                <a:spcAft>
                  <a:spcPct val="15000"/>
                </a:spcAft>
                <a:buChar char="•"/>
              </a:pPr>
              <a:r>
                <a:rPr lang="en-US" sz="1800" kern="1200">
                  <a:solidFill>
                    <a:schemeClr val="tx1"/>
                  </a:solidFill>
                </a:rPr>
                <a:t>Disinterest in lifestyle change</a:t>
              </a:r>
            </a:p>
            <a:p>
              <a:pPr marL="171450" lvl="1" indent="-171450" algn="l" defTabSz="711200" rtl="0">
                <a:lnSpc>
                  <a:spcPct val="90000"/>
                </a:lnSpc>
                <a:spcBef>
                  <a:spcPct val="0"/>
                </a:spcBef>
                <a:spcAft>
                  <a:spcPct val="15000"/>
                </a:spcAft>
                <a:buChar char="•"/>
              </a:pPr>
              <a:r>
                <a:rPr lang="en-US" sz="1800" kern="1200">
                  <a:solidFill>
                    <a:schemeClr val="tx1"/>
                  </a:solidFill>
                </a:rPr>
                <a:t>Ineffective weight </a:t>
              </a:r>
              <a:r>
                <a:rPr lang="en-US" sz="1800">
                  <a:solidFill>
                    <a:schemeClr val="tx1"/>
                  </a:solidFill>
                </a:rPr>
                <a:t>l</a:t>
              </a:r>
              <a:r>
                <a:rPr lang="en-US" sz="1800" kern="1200">
                  <a:solidFill>
                    <a:schemeClr val="tx1"/>
                  </a:solidFill>
                </a:rPr>
                <a:t>oss</a:t>
              </a:r>
            </a:p>
          </p:txBody>
        </p:sp>
      </p:grpSp>
    </p:spTree>
    <p:extLst>
      <p:ext uri="{BB962C8B-B14F-4D97-AF65-F5344CB8AC3E}">
        <p14:creationId xmlns:p14="http://schemas.microsoft.com/office/powerpoint/2010/main" val="188969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0A96-94BE-4BF6-B380-2CDDD1FC6D46}"/>
              </a:ext>
            </a:extLst>
          </p:cNvPr>
          <p:cNvSpPr>
            <a:spLocks noGrp="1"/>
          </p:cNvSpPr>
          <p:nvPr>
            <p:ph type="title"/>
          </p:nvPr>
        </p:nvSpPr>
        <p:spPr/>
        <p:txBody>
          <a:bodyPr/>
          <a:lstStyle/>
          <a:p>
            <a:r>
              <a:rPr lang="en-CA"/>
              <a:t>Candidates for bariatric surgery</a:t>
            </a:r>
          </a:p>
        </p:txBody>
      </p:sp>
      <p:sp>
        <p:nvSpPr>
          <p:cNvPr id="3" name="Text Placeholder 2">
            <a:extLst>
              <a:ext uri="{FF2B5EF4-FFF2-40B4-BE49-F238E27FC236}">
                <a16:creationId xmlns:a16="http://schemas.microsoft.com/office/drawing/2014/main" id="{9CF9200A-CF14-426D-9C70-C9D679F53ACA}"/>
              </a:ext>
            </a:extLst>
          </p:cNvPr>
          <p:cNvSpPr>
            <a:spLocks noGrp="1"/>
          </p:cNvSpPr>
          <p:nvPr>
            <p:ph type="body" sz="quarter" idx="13"/>
          </p:nvPr>
        </p:nvSpPr>
        <p:spPr>
          <a:xfrm>
            <a:off x="647998" y="6210000"/>
            <a:ext cx="11167981" cy="324000"/>
          </a:xfrm>
        </p:spPr>
        <p:txBody>
          <a:bodyPr/>
          <a:lstStyle/>
          <a:p>
            <a:r>
              <a:rPr lang="en-CA" sz="1000" i="0" dirty="0"/>
              <a:t>*Per the 2022 American Society for Metabolic and Bariatric Surgery (ASMBS) and International Federation for the Surgery of Obesity and Metabolic Disorders (IFSO).</a:t>
            </a:r>
            <a:br>
              <a:rPr lang="en-CA" sz="1000" i="0" dirty="0"/>
            </a:br>
            <a:r>
              <a:rPr lang="en-CA" sz="1000" i="0" dirty="0"/>
              <a:t>BMI, body mass index; GI, gastrointestinal; OA, osteoarthritis; T2D, type 2 diabetes.</a:t>
            </a:r>
            <a:br>
              <a:rPr lang="en-CA" sz="1000" i="0" dirty="0"/>
            </a:br>
            <a:r>
              <a:rPr lang="en-CA" sz="1000" i="0" dirty="0"/>
              <a:t>1. </a:t>
            </a:r>
            <a:r>
              <a:rPr lang="en-CA" sz="1000" i="0" dirty="0">
                <a:solidFill>
                  <a:schemeClr val="tx1"/>
                </a:solidFill>
                <a:effectLst/>
                <a:ea typeface="Calibri" panose="020F0502020204030204" pitchFamily="34" charset="0"/>
                <a:cs typeface="Arial" panose="020B0604020202020204" pitchFamily="34" charset="0"/>
              </a:rPr>
              <a:t>Eisenberg D et al. Surg </a:t>
            </a:r>
            <a:r>
              <a:rPr lang="en-CA" sz="1000" i="0" dirty="0" err="1">
                <a:solidFill>
                  <a:schemeClr val="tx1"/>
                </a:solidFill>
                <a:effectLst/>
                <a:ea typeface="Calibri" panose="020F0502020204030204" pitchFamily="34" charset="0"/>
                <a:cs typeface="Arial" panose="020B0604020202020204" pitchFamily="34" charset="0"/>
              </a:rPr>
              <a:t>Obes</a:t>
            </a:r>
            <a:r>
              <a:rPr lang="en-CA" sz="1000" i="0" dirty="0">
                <a:solidFill>
                  <a:schemeClr val="tx1"/>
                </a:solidFill>
                <a:effectLst/>
                <a:ea typeface="Calibri" panose="020F0502020204030204" pitchFamily="34" charset="0"/>
                <a:cs typeface="Arial" panose="020B0604020202020204" pitchFamily="34" charset="0"/>
              </a:rPr>
              <a:t> </a:t>
            </a:r>
            <a:r>
              <a:rPr lang="en-CA" sz="1000" i="0" dirty="0" err="1">
                <a:solidFill>
                  <a:schemeClr val="tx1"/>
                </a:solidFill>
                <a:effectLst/>
                <a:ea typeface="Calibri" panose="020F0502020204030204" pitchFamily="34" charset="0"/>
                <a:cs typeface="Arial" panose="020B0604020202020204" pitchFamily="34" charset="0"/>
              </a:rPr>
              <a:t>Relat</a:t>
            </a:r>
            <a:r>
              <a:rPr lang="en-CA" sz="1000" i="0" dirty="0">
                <a:solidFill>
                  <a:schemeClr val="tx1"/>
                </a:solidFill>
                <a:effectLst/>
                <a:ea typeface="Calibri" panose="020F0502020204030204" pitchFamily="34" charset="0"/>
                <a:cs typeface="Arial" panose="020B0604020202020204" pitchFamily="34" charset="0"/>
              </a:rPr>
              <a:t> Dis. 2022;18:1–12</a:t>
            </a:r>
            <a:r>
              <a:rPr lang="en-CA" sz="1000" i="0" dirty="0"/>
              <a:t>; 2. Stahl JM and Malhotra S. Obesity surgery indications and contraindications. Available at: </a:t>
            </a:r>
            <a:r>
              <a:rPr lang="en-CA" sz="1000" i="0" dirty="0">
                <a:hlinkClick r:id="rId2"/>
              </a:rPr>
              <a:t>https://www.ncbi.nlm.nih.gov/books/NBK513285/</a:t>
            </a:r>
            <a:r>
              <a:rPr lang="en-CA" sz="1000" i="0" dirty="0"/>
              <a:t>, Accessed May 2023; 3. Rinella ME et al. Hepatology. 2023;77:1797–1835; 4. </a:t>
            </a:r>
            <a:r>
              <a:rPr lang="en-GB" sz="1000" i="0" dirty="0" err="1"/>
              <a:t>ElSayed</a:t>
            </a:r>
            <a:r>
              <a:rPr lang="en-GB" sz="1000" i="0" dirty="0"/>
              <a:t> NA et al. Diabetes Care. 2023;46:S128–S139</a:t>
            </a:r>
            <a:r>
              <a:rPr lang="en-CA" sz="1000" i="0" dirty="0"/>
              <a:t>.</a:t>
            </a:r>
          </a:p>
        </p:txBody>
      </p:sp>
      <p:sp>
        <p:nvSpPr>
          <p:cNvPr id="5" name="TextBox 4">
            <a:extLst>
              <a:ext uri="{FF2B5EF4-FFF2-40B4-BE49-F238E27FC236}">
                <a16:creationId xmlns:a16="http://schemas.microsoft.com/office/drawing/2014/main" id="{66B016FF-E29B-70EE-DF4F-9AC7BD34B6B7}"/>
              </a:ext>
            </a:extLst>
          </p:cNvPr>
          <p:cNvSpPr txBox="1"/>
          <p:nvPr/>
        </p:nvSpPr>
        <p:spPr>
          <a:xfrm>
            <a:off x="512010" y="4865807"/>
            <a:ext cx="11167981" cy="584775"/>
          </a:xfrm>
          <a:prstGeom prst="rect">
            <a:avLst/>
          </a:prstGeom>
          <a:solidFill>
            <a:schemeClr val="accent1"/>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white"/>
                </a:solidFill>
                <a:latin typeface="Arial" panose="020B0604020202020204"/>
              </a:rPr>
              <a:t>Given the complexity of the disease of obesity, candidates for bariatric and metabolic surgery should be evaluated by a multidisciplinary team with access to medical, surgical, psychiatric and nutritional expertise</a:t>
            </a:r>
            <a:r>
              <a:rPr lang="en-US" sz="1600" b="1" baseline="30000">
                <a:solidFill>
                  <a:prstClr val="white"/>
                </a:solidFill>
                <a:latin typeface="Arial" panose="020B0604020202020204"/>
              </a:rPr>
              <a:t>1,4</a:t>
            </a:r>
            <a:endParaRPr kumimoji="0" lang="en-CA" sz="1600" b="1" i="0" u="none" strike="noStrike" kern="1200" cap="none" spc="0" normalizeH="0" baseline="30000" noProof="0">
              <a:ln>
                <a:noFill/>
              </a:ln>
              <a:solidFill>
                <a:prstClr val="white"/>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DFCE6225-CEDB-4788-9F34-C33EB1963D6E}"/>
              </a:ext>
            </a:extLst>
          </p:cNvPr>
          <p:cNvSpPr/>
          <p:nvPr/>
        </p:nvSpPr>
        <p:spPr>
          <a:xfrm>
            <a:off x="909803" y="1720420"/>
            <a:ext cx="5086052" cy="3115602"/>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02516E91-266A-46F6-87EB-25AD1011853D}"/>
              </a:ext>
            </a:extLst>
          </p:cNvPr>
          <p:cNvSpPr txBox="1"/>
          <p:nvPr/>
        </p:nvSpPr>
        <p:spPr>
          <a:xfrm>
            <a:off x="909802" y="1579688"/>
            <a:ext cx="5086052" cy="338554"/>
          </a:xfrm>
          <a:prstGeom prst="rect">
            <a:avLst/>
          </a:prstGeom>
          <a:solidFill>
            <a:schemeClr val="accent1"/>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white"/>
                </a:solidFill>
                <a:effectLst/>
                <a:uLnTx/>
                <a:uFillTx/>
                <a:latin typeface="Arial" panose="020B0604020202020204"/>
                <a:ea typeface="+mn-ea"/>
                <a:cs typeface="+mn-cs"/>
              </a:rPr>
              <a:t>Indications to undergo bariatric surgery:</a:t>
            </a:r>
            <a:r>
              <a:rPr kumimoji="0" lang="en-CA" sz="1600" b="0" i="0" u="none" strike="noStrike" kern="1200" cap="none" spc="0" normalizeH="0" baseline="30000" noProof="0">
                <a:ln>
                  <a:noFill/>
                </a:ln>
                <a:solidFill>
                  <a:prstClr val="white"/>
                </a:solidFill>
                <a:effectLst/>
                <a:uLnTx/>
                <a:uFillTx/>
                <a:latin typeface="Arial" panose="020B0604020202020204"/>
                <a:ea typeface="+mn-ea"/>
                <a:cs typeface="+mn-cs"/>
              </a:rPr>
              <a:t>1</a:t>
            </a:r>
          </a:p>
        </p:txBody>
      </p:sp>
      <p:sp>
        <p:nvSpPr>
          <p:cNvPr id="8" name="TextBox 7">
            <a:extLst>
              <a:ext uri="{FF2B5EF4-FFF2-40B4-BE49-F238E27FC236}">
                <a16:creationId xmlns:a16="http://schemas.microsoft.com/office/drawing/2014/main" id="{9EAD9347-BBA7-4291-ACFD-6103907722F5}"/>
              </a:ext>
            </a:extLst>
          </p:cNvPr>
          <p:cNvSpPr txBox="1"/>
          <p:nvPr/>
        </p:nvSpPr>
        <p:spPr>
          <a:xfrm>
            <a:off x="2624466" y="2936820"/>
            <a:ext cx="1657473" cy="307777"/>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OR</a:t>
            </a:r>
          </a:p>
        </p:txBody>
      </p:sp>
      <p:grpSp>
        <p:nvGrpSpPr>
          <p:cNvPr id="24" name="Group 23">
            <a:extLst>
              <a:ext uri="{FF2B5EF4-FFF2-40B4-BE49-F238E27FC236}">
                <a16:creationId xmlns:a16="http://schemas.microsoft.com/office/drawing/2014/main" id="{5A7E683E-5343-C203-30AE-BD7F9DBA49B9}"/>
              </a:ext>
            </a:extLst>
          </p:cNvPr>
          <p:cNvGrpSpPr/>
          <p:nvPr/>
        </p:nvGrpSpPr>
        <p:grpSpPr>
          <a:xfrm>
            <a:off x="909802" y="1959418"/>
            <a:ext cx="5086800" cy="338554"/>
            <a:chOff x="909801" y="1714977"/>
            <a:chExt cx="5086800" cy="338554"/>
          </a:xfrm>
        </p:grpSpPr>
        <p:sp>
          <p:nvSpPr>
            <p:cNvPr id="34" name="Rectangle 33">
              <a:extLst>
                <a:ext uri="{FF2B5EF4-FFF2-40B4-BE49-F238E27FC236}">
                  <a16:creationId xmlns:a16="http://schemas.microsoft.com/office/drawing/2014/main" id="{A33DA882-A5CB-4AF6-8F36-0CB3E077F87E}"/>
                </a:ext>
              </a:extLst>
            </p:cNvPr>
            <p:cNvSpPr/>
            <p:nvPr/>
          </p:nvSpPr>
          <p:spPr>
            <a:xfrm>
              <a:off x="909801" y="1714977"/>
              <a:ext cx="5086800" cy="33855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0B28DCAD-15AB-4AD3-8CAC-77C6B688C9E6}"/>
                </a:ext>
              </a:extLst>
            </p:cNvPr>
            <p:cNvSpPr txBox="1"/>
            <p:nvPr/>
          </p:nvSpPr>
          <p:spPr>
            <a:xfrm>
              <a:off x="909801" y="1730366"/>
              <a:ext cx="4790228"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Not responding to past nonsurgical weight loss attempts</a:t>
              </a:r>
            </a:p>
          </p:txBody>
        </p:sp>
      </p:grpSp>
      <p:grpSp>
        <p:nvGrpSpPr>
          <p:cNvPr id="23" name="Group 22">
            <a:extLst>
              <a:ext uri="{FF2B5EF4-FFF2-40B4-BE49-F238E27FC236}">
                <a16:creationId xmlns:a16="http://schemas.microsoft.com/office/drawing/2014/main" id="{99F85A2B-11FC-3C1A-1D36-3FB6A76CA870}"/>
              </a:ext>
            </a:extLst>
          </p:cNvPr>
          <p:cNvGrpSpPr/>
          <p:nvPr/>
        </p:nvGrpSpPr>
        <p:grpSpPr>
          <a:xfrm>
            <a:off x="909802" y="2351617"/>
            <a:ext cx="5086800" cy="531558"/>
            <a:chOff x="909801" y="2086051"/>
            <a:chExt cx="5086800" cy="531558"/>
          </a:xfrm>
        </p:grpSpPr>
        <p:sp>
          <p:nvSpPr>
            <p:cNvPr id="20" name="Rectangle 19">
              <a:extLst>
                <a:ext uri="{FF2B5EF4-FFF2-40B4-BE49-F238E27FC236}">
                  <a16:creationId xmlns:a16="http://schemas.microsoft.com/office/drawing/2014/main" id="{4406D170-EAE4-4667-95BF-8AC37DF0DE64}"/>
                </a:ext>
              </a:extLst>
            </p:cNvPr>
            <p:cNvSpPr/>
            <p:nvPr/>
          </p:nvSpPr>
          <p:spPr>
            <a:xfrm>
              <a:off x="909801" y="2086051"/>
              <a:ext cx="5086800" cy="53155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AE0D6A14-1BF4-457F-8AC9-ADD1158B6211}"/>
                </a:ext>
              </a:extLst>
            </p:cNvPr>
            <p:cNvSpPr txBox="1"/>
            <p:nvPr/>
          </p:nvSpPr>
          <p:spPr>
            <a:xfrm>
              <a:off x="909801" y="2090220"/>
              <a:ext cx="4182466" cy="523220"/>
            </a:xfrm>
            <a:prstGeom prst="rect">
              <a:avLst/>
            </a:prstGeom>
            <a:noFill/>
            <a:ln>
              <a:noFill/>
            </a:ln>
          </p:spPr>
          <p:txBody>
            <a:bodyPr wrap="square" rtlCol="0">
              <a:spAutoFit/>
            </a:bodyPr>
            <a:lstStyle/>
            <a:p>
              <a:pPr>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BMI is </a:t>
              </a:r>
              <a:r>
                <a:rPr kumimoji="0" lang="en-CA" sz="1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≥35 kg/m</a:t>
              </a:r>
              <a:r>
                <a:rPr kumimoji="0" lang="en-CA" sz="1400" b="0" i="0" u="none" strike="noStrike" kern="1200" cap="none" spc="0" normalizeH="0" baseline="30000" noProof="0">
                  <a:ln>
                    <a:noFill/>
                  </a:ln>
                  <a:solidFill>
                    <a:prstClr val="black"/>
                  </a:solidFill>
                  <a:effectLst/>
                  <a:uLnTx/>
                  <a:uFillTx/>
                  <a:latin typeface="Arial" panose="020B0604020202020204"/>
                  <a:ea typeface="+mn-ea"/>
                  <a:cs typeface="Times New Roman" panose="02020603050405020304" pitchFamily="18" charset="0"/>
                </a:rPr>
                <a:t>2 </a:t>
              </a: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regardless of the presence, absence or severity of comorbidities*</a:t>
              </a:r>
            </a:p>
          </p:txBody>
        </p:sp>
      </p:grpSp>
      <p:grpSp>
        <p:nvGrpSpPr>
          <p:cNvPr id="22" name="Group 21">
            <a:extLst>
              <a:ext uri="{FF2B5EF4-FFF2-40B4-BE49-F238E27FC236}">
                <a16:creationId xmlns:a16="http://schemas.microsoft.com/office/drawing/2014/main" id="{F3405914-1635-CBF8-CCC7-AB538C9359BE}"/>
              </a:ext>
            </a:extLst>
          </p:cNvPr>
          <p:cNvGrpSpPr/>
          <p:nvPr/>
        </p:nvGrpSpPr>
        <p:grpSpPr>
          <a:xfrm>
            <a:off x="909801" y="3298243"/>
            <a:ext cx="5086801" cy="1276296"/>
            <a:chOff x="909800" y="2990425"/>
            <a:chExt cx="5086801" cy="1276296"/>
          </a:xfrm>
        </p:grpSpPr>
        <p:sp>
          <p:nvSpPr>
            <p:cNvPr id="12" name="Rectangle 11">
              <a:extLst>
                <a:ext uri="{FF2B5EF4-FFF2-40B4-BE49-F238E27FC236}">
                  <a16:creationId xmlns:a16="http://schemas.microsoft.com/office/drawing/2014/main" id="{874010BE-A3F0-4311-9882-1903C8B4C8ED}"/>
                </a:ext>
              </a:extLst>
            </p:cNvPr>
            <p:cNvSpPr/>
            <p:nvPr/>
          </p:nvSpPr>
          <p:spPr>
            <a:xfrm>
              <a:off x="909801" y="2990425"/>
              <a:ext cx="5086800" cy="127629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41AD5A49-56C9-48E4-9439-5ACAF9B154BC}"/>
                </a:ext>
              </a:extLst>
            </p:cNvPr>
            <p:cNvSpPr txBox="1"/>
            <p:nvPr/>
          </p:nvSpPr>
          <p:spPr>
            <a:xfrm>
              <a:off x="909800" y="3078403"/>
              <a:ext cx="4980859" cy="1169551"/>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ea typeface="+mn-ea"/>
                  <a:cs typeface="+mn-cs"/>
                </a:rPr>
                <a:t>BMI </a:t>
              </a:r>
              <a:r>
                <a:rPr lang="en-CA" sz="1400" dirty="0">
                  <a:solidFill>
                    <a:prstClr val="black"/>
                  </a:solidFill>
                </a:rPr>
                <a:t>of 30–34.9 </a:t>
              </a:r>
              <a:r>
                <a:rPr kumimoji="0" lang="en-CA" sz="1400" b="0" i="0" u="none" strike="noStrike" kern="1200" cap="none" spc="0" normalizeH="0" baseline="0" noProof="0" dirty="0">
                  <a:ln>
                    <a:noFill/>
                  </a:ln>
                  <a:solidFill>
                    <a:prstClr val="black"/>
                  </a:solidFill>
                  <a:effectLst/>
                  <a:uLnTx/>
                  <a:uFillTx/>
                  <a:ea typeface="+mn-ea"/>
                  <a:cs typeface="Times New Roman" panose="02020603050405020304" pitchFamily="18" charset="0"/>
                </a:rPr>
                <a:t>kg/m</a:t>
              </a:r>
              <a:r>
                <a:rPr kumimoji="0" lang="en-CA" sz="1400" b="0" i="0" u="none" strike="noStrike" kern="1200" cap="none" spc="0" normalizeH="0" baseline="30000" noProof="0" dirty="0">
                  <a:ln>
                    <a:noFill/>
                  </a:ln>
                  <a:solidFill>
                    <a:prstClr val="black"/>
                  </a:solidFill>
                  <a:effectLst/>
                  <a:uLnTx/>
                  <a:uFillTx/>
                  <a:ea typeface="+mn-ea"/>
                  <a:cs typeface="Times New Roman" panose="02020603050405020304" pitchFamily="18" charset="0"/>
                </a:rPr>
                <a:t>2</a:t>
              </a:r>
              <a:r>
                <a:rPr kumimoji="0" lang="en-CA" sz="1400" b="0" i="0" u="none" strike="noStrike" kern="1200" cap="none" spc="0" normalizeH="0" baseline="0" noProof="0" dirty="0">
                  <a:ln>
                    <a:noFill/>
                  </a:ln>
                  <a:solidFill>
                    <a:prstClr val="black"/>
                  </a:solidFill>
                  <a:effectLst/>
                  <a:uLnTx/>
                  <a:uFillTx/>
                  <a:ea typeface="+mn-ea"/>
                  <a:cs typeface="+mn-cs"/>
                </a:rPr>
                <a:t> for individuals with metabolic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BMI </a:t>
              </a:r>
              <a:r>
                <a:rPr kumimoji="0" lang="en-CA" sz="1400" b="0" i="0" u="none" strike="noStrike" kern="1200" cap="none" spc="0" normalizeH="0" baseline="0" noProof="0" dirty="0">
                  <a:ln>
                    <a:noFill/>
                  </a:ln>
                  <a:solidFill>
                    <a:prstClr val="black"/>
                  </a:solidFill>
                  <a:effectLst/>
                  <a:uLnTx/>
                  <a:uFillTx/>
                  <a:ea typeface="+mn-ea"/>
                  <a:cs typeface="Times New Roman" panose="02020603050405020304" pitchFamily="18" charset="0"/>
                </a:rPr>
                <a:t>≥</a:t>
              </a:r>
              <a:r>
                <a:rPr lang="en-US" sz="1400" dirty="0"/>
                <a:t>27.5 kg/m</a:t>
              </a:r>
              <a:r>
                <a:rPr lang="en-US" sz="1400" baseline="30000" dirty="0"/>
                <a:t>2</a:t>
              </a:r>
              <a:r>
                <a:rPr lang="en-US" sz="1400" dirty="0"/>
                <a:t> in the Asian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dirty="0">
                  <a:solidFill>
                    <a:prstClr val="black"/>
                  </a:solidFill>
                </a:rPr>
                <a:t>Appropriately selected children and adolescents with class II or III obesity</a:t>
              </a:r>
            </a:p>
          </p:txBody>
        </p:sp>
      </p:grpSp>
      <p:sp>
        <p:nvSpPr>
          <p:cNvPr id="82" name="Rectangle 81">
            <a:extLst>
              <a:ext uri="{FF2B5EF4-FFF2-40B4-BE49-F238E27FC236}">
                <a16:creationId xmlns:a16="http://schemas.microsoft.com/office/drawing/2014/main" id="{F141C2A8-6260-4AFA-8290-491BE35DBCB0}"/>
              </a:ext>
            </a:extLst>
          </p:cNvPr>
          <p:cNvSpPr/>
          <p:nvPr/>
        </p:nvSpPr>
        <p:spPr>
          <a:xfrm>
            <a:off x="6195398" y="1720420"/>
            <a:ext cx="5086800" cy="3115602"/>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3" name="TextBox 82">
            <a:extLst>
              <a:ext uri="{FF2B5EF4-FFF2-40B4-BE49-F238E27FC236}">
                <a16:creationId xmlns:a16="http://schemas.microsoft.com/office/drawing/2014/main" id="{7DAA1713-DB66-4F03-AB31-76D32A728939}"/>
              </a:ext>
            </a:extLst>
          </p:cNvPr>
          <p:cNvSpPr txBox="1"/>
          <p:nvPr/>
        </p:nvSpPr>
        <p:spPr>
          <a:xfrm>
            <a:off x="6195397" y="1579688"/>
            <a:ext cx="5086800" cy="338554"/>
          </a:xfrm>
          <a:prstGeom prst="rect">
            <a:avLst/>
          </a:prstGeom>
          <a:solidFill>
            <a:schemeClr val="accent1"/>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white"/>
                </a:solidFill>
                <a:effectLst/>
                <a:uLnTx/>
                <a:uFillTx/>
                <a:latin typeface="Arial" panose="020B0604020202020204"/>
                <a:ea typeface="+mn-ea"/>
                <a:cs typeface="+mn-cs"/>
              </a:rPr>
              <a:t>Relative contraindications for bariatric surgery:</a:t>
            </a:r>
            <a:r>
              <a:rPr kumimoji="0" lang="en-CA" sz="1600" b="0" i="0" u="none" strike="noStrike" kern="1200" cap="none" spc="0" normalizeH="0" baseline="30000" noProof="0">
                <a:ln>
                  <a:noFill/>
                </a:ln>
                <a:solidFill>
                  <a:prstClr val="white"/>
                </a:solidFill>
                <a:effectLst/>
                <a:uLnTx/>
                <a:uFillTx/>
                <a:latin typeface="Arial" panose="020B0604020202020204"/>
                <a:ea typeface="+mn-ea"/>
                <a:cs typeface="+mn-cs"/>
              </a:rPr>
              <a:t>2,3</a:t>
            </a:r>
          </a:p>
        </p:txBody>
      </p:sp>
      <p:grpSp>
        <p:nvGrpSpPr>
          <p:cNvPr id="19" name="Group 18">
            <a:extLst>
              <a:ext uri="{FF2B5EF4-FFF2-40B4-BE49-F238E27FC236}">
                <a16:creationId xmlns:a16="http://schemas.microsoft.com/office/drawing/2014/main" id="{AA59B26A-27A1-F8CE-2436-FF98069F1E66}"/>
              </a:ext>
            </a:extLst>
          </p:cNvPr>
          <p:cNvGrpSpPr/>
          <p:nvPr/>
        </p:nvGrpSpPr>
        <p:grpSpPr>
          <a:xfrm>
            <a:off x="6195397" y="1956082"/>
            <a:ext cx="5086800" cy="387706"/>
            <a:chOff x="6195396" y="1711641"/>
            <a:chExt cx="5086800" cy="387706"/>
          </a:xfrm>
        </p:grpSpPr>
        <p:sp>
          <p:nvSpPr>
            <p:cNvPr id="110" name="Rectangle 109">
              <a:extLst>
                <a:ext uri="{FF2B5EF4-FFF2-40B4-BE49-F238E27FC236}">
                  <a16:creationId xmlns:a16="http://schemas.microsoft.com/office/drawing/2014/main" id="{3EDA3305-1D2D-4576-B6AC-60757B4051CA}"/>
                </a:ext>
              </a:extLst>
            </p:cNvPr>
            <p:cNvSpPr/>
            <p:nvPr/>
          </p:nvSpPr>
          <p:spPr>
            <a:xfrm>
              <a:off x="6195396" y="1711641"/>
              <a:ext cx="5086800" cy="387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1" name="TextBox 110">
              <a:extLst>
                <a:ext uri="{FF2B5EF4-FFF2-40B4-BE49-F238E27FC236}">
                  <a16:creationId xmlns:a16="http://schemas.microsoft.com/office/drawing/2014/main" id="{CFDA073F-3477-442A-88EE-A0FCDE7D4E76}"/>
                </a:ext>
              </a:extLst>
            </p:cNvPr>
            <p:cNvSpPr txBox="1"/>
            <p:nvPr/>
          </p:nvSpPr>
          <p:spPr>
            <a:xfrm>
              <a:off x="6372216" y="1751606"/>
              <a:ext cx="4183082"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Severe heart failure</a:t>
              </a:r>
            </a:p>
          </p:txBody>
        </p:sp>
      </p:grpSp>
      <p:sp>
        <p:nvSpPr>
          <p:cNvPr id="119" name="TextBox 118">
            <a:extLst>
              <a:ext uri="{FF2B5EF4-FFF2-40B4-BE49-F238E27FC236}">
                <a16:creationId xmlns:a16="http://schemas.microsoft.com/office/drawing/2014/main" id="{B386D3ED-7547-47A4-88BD-BAB6D84E5862}"/>
              </a:ext>
            </a:extLst>
          </p:cNvPr>
          <p:cNvSpPr txBox="1"/>
          <p:nvPr/>
        </p:nvSpPr>
        <p:spPr>
          <a:xfrm>
            <a:off x="6372217" y="2343466"/>
            <a:ext cx="4183082" cy="307777"/>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Unstable coronary artery disease</a:t>
            </a:r>
          </a:p>
        </p:txBody>
      </p:sp>
      <p:sp>
        <p:nvSpPr>
          <p:cNvPr id="121" name="TextBox 120">
            <a:extLst>
              <a:ext uri="{FF2B5EF4-FFF2-40B4-BE49-F238E27FC236}">
                <a16:creationId xmlns:a16="http://schemas.microsoft.com/office/drawing/2014/main" id="{0974CF8C-47B8-4BF8-B99A-CD72EA56B46A}"/>
              </a:ext>
            </a:extLst>
          </p:cNvPr>
          <p:cNvSpPr txBox="1"/>
          <p:nvPr/>
        </p:nvSpPr>
        <p:spPr>
          <a:xfrm>
            <a:off x="6372217" y="3038305"/>
            <a:ext cx="4183082" cy="307777"/>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Active cancer treatment</a:t>
            </a:r>
          </a:p>
        </p:txBody>
      </p:sp>
      <p:sp>
        <p:nvSpPr>
          <p:cNvPr id="123" name="TextBox 122">
            <a:extLst>
              <a:ext uri="{FF2B5EF4-FFF2-40B4-BE49-F238E27FC236}">
                <a16:creationId xmlns:a16="http://schemas.microsoft.com/office/drawing/2014/main" id="{23B802C5-8DC4-4D38-9706-7319F6318327}"/>
              </a:ext>
            </a:extLst>
          </p:cNvPr>
          <p:cNvSpPr txBox="1"/>
          <p:nvPr/>
        </p:nvSpPr>
        <p:spPr>
          <a:xfrm>
            <a:off x="6372217" y="3733144"/>
            <a:ext cx="4183082" cy="307777"/>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Drug/alcohol dependency</a:t>
            </a:r>
          </a:p>
        </p:txBody>
      </p:sp>
      <p:grpSp>
        <p:nvGrpSpPr>
          <p:cNvPr id="18" name="Group 17">
            <a:extLst>
              <a:ext uri="{FF2B5EF4-FFF2-40B4-BE49-F238E27FC236}">
                <a16:creationId xmlns:a16="http://schemas.microsoft.com/office/drawing/2014/main" id="{3FF9DFC3-A55F-0222-5395-7AA8D2880C1D}"/>
              </a:ext>
            </a:extLst>
          </p:cNvPr>
          <p:cNvGrpSpPr/>
          <p:nvPr/>
        </p:nvGrpSpPr>
        <p:grpSpPr>
          <a:xfrm>
            <a:off x="6195397" y="2650921"/>
            <a:ext cx="5086800" cy="387706"/>
            <a:chOff x="6195396" y="2535068"/>
            <a:chExt cx="5086800" cy="387706"/>
          </a:xfrm>
        </p:grpSpPr>
        <p:sp>
          <p:nvSpPr>
            <p:cNvPr id="125" name="Rectangle 124">
              <a:extLst>
                <a:ext uri="{FF2B5EF4-FFF2-40B4-BE49-F238E27FC236}">
                  <a16:creationId xmlns:a16="http://schemas.microsoft.com/office/drawing/2014/main" id="{5CF4BA6F-FD26-4D92-9450-54B3573BF3F3}"/>
                </a:ext>
              </a:extLst>
            </p:cNvPr>
            <p:cNvSpPr/>
            <p:nvPr/>
          </p:nvSpPr>
          <p:spPr>
            <a:xfrm>
              <a:off x="6195396" y="2535068"/>
              <a:ext cx="5086800" cy="387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0" name="TextBox 119">
              <a:extLst>
                <a:ext uri="{FF2B5EF4-FFF2-40B4-BE49-F238E27FC236}">
                  <a16:creationId xmlns:a16="http://schemas.microsoft.com/office/drawing/2014/main" id="{5ED31380-DDDF-4713-A233-9ADD27A0C653}"/>
                </a:ext>
              </a:extLst>
            </p:cNvPr>
            <p:cNvSpPr txBox="1"/>
            <p:nvPr/>
          </p:nvSpPr>
          <p:spPr>
            <a:xfrm>
              <a:off x="6372216" y="2575033"/>
              <a:ext cx="4183082"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End-stage lung disease</a:t>
              </a:r>
            </a:p>
          </p:txBody>
        </p:sp>
      </p:grpSp>
      <p:grpSp>
        <p:nvGrpSpPr>
          <p:cNvPr id="17" name="Group 16">
            <a:extLst>
              <a:ext uri="{FF2B5EF4-FFF2-40B4-BE49-F238E27FC236}">
                <a16:creationId xmlns:a16="http://schemas.microsoft.com/office/drawing/2014/main" id="{652D8D5B-F529-B383-5096-CEC2503F8FDB}"/>
              </a:ext>
            </a:extLst>
          </p:cNvPr>
          <p:cNvGrpSpPr/>
          <p:nvPr/>
        </p:nvGrpSpPr>
        <p:grpSpPr>
          <a:xfrm>
            <a:off x="6195397" y="3345760"/>
            <a:ext cx="5086800" cy="387706"/>
            <a:chOff x="6195396" y="3358495"/>
            <a:chExt cx="5086800" cy="387706"/>
          </a:xfrm>
        </p:grpSpPr>
        <p:sp>
          <p:nvSpPr>
            <p:cNvPr id="126" name="Rectangle 125">
              <a:extLst>
                <a:ext uri="{FF2B5EF4-FFF2-40B4-BE49-F238E27FC236}">
                  <a16:creationId xmlns:a16="http://schemas.microsoft.com/office/drawing/2014/main" id="{D293EF8F-3872-476D-81BB-B3496903C3B2}"/>
                </a:ext>
              </a:extLst>
            </p:cNvPr>
            <p:cNvSpPr/>
            <p:nvPr/>
          </p:nvSpPr>
          <p:spPr>
            <a:xfrm>
              <a:off x="6195396" y="3358495"/>
              <a:ext cx="5086800" cy="387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2" name="TextBox 121">
              <a:extLst>
                <a:ext uri="{FF2B5EF4-FFF2-40B4-BE49-F238E27FC236}">
                  <a16:creationId xmlns:a16="http://schemas.microsoft.com/office/drawing/2014/main" id="{816B55E3-F8A3-4B97-BF32-1E55FF1F6D31}"/>
                </a:ext>
              </a:extLst>
            </p:cNvPr>
            <p:cNvSpPr txBox="1"/>
            <p:nvPr/>
          </p:nvSpPr>
          <p:spPr>
            <a:xfrm>
              <a:off x="6372216" y="3398460"/>
              <a:ext cx="4183082"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Portal hypertension</a:t>
              </a:r>
            </a:p>
          </p:txBody>
        </p:sp>
      </p:grpSp>
      <p:grpSp>
        <p:nvGrpSpPr>
          <p:cNvPr id="16" name="Group 15">
            <a:extLst>
              <a:ext uri="{FF2B5EF4-FFF2-40B4-BE49-F238E27FC236}">
                <a16:creationId xmlns:a16="http://schemas.microsoft.com/office/drawing/2014/main" id="{86A15E04-6A90-5096-5FA6-ED9B80FD30A5}"/>
              </a:ext>
            </a:extLst>
          </p:cNvPr>
          <p:cNvGrpSpPr/>
          <p:nvPr/>
        </p:nvGrpSpPr>
        <p:grpSpPr>
          <a:xfrm>
            <a:off x="6193608" y="4040599"/>
            <a:ext cx="5086800" cy="387706"/>
            <a:chOff x="6193607" y="4063430"/>
            <a:chExt cx="5086800" cy="387706"/>
          </a:xfrm>
        </p:grpSpPr>
        <p:sp>
          <p:nvSpPr>
            <p:cNvPr id="14" name="Rectangle 13">
              <a:extLst>
                <a:ext uri="{FF2B5EF4-FFF2-40B4-BE49-F238E27FC236}">
                  <a16:creationId xmlns:a16="http://schemas.microsoft.com/office/drawing/2014/main" id="{B6F26294-A828-BB8F-4B74-F080EBFFCC56}"/>
                </a:ext>
              </a:extLst>
            </p:cNvPr>
            <p:cNvSpPr/>
            <p:nvPr/>
          </p:nvSpPr>
          <p:spPr>
            <a:xfrm>
              <a:off x="6193607" y="4063430"/>
              <a:ext cx="5086800" cy="387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9BEBF1AC-326C-63AB-B05E-803EF17360DB}"/>
                </a:ext>
              </a:extLst>
            </p:cNvPr>
            <p:cNvSpPr txBox="1"/>
            <p:nvPr/>
          </p:nvSpPr>
          <p:spPr>
            <a:xfrm>
              <a:off x="6370427" y="4103395"/>
              <a:ext cx="4183082"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a:ea typeface="+mn-ea"/>
                  <a:cs typeface="+mn-cs"/>
                </a:rPr>
                <a:t>Decompensated cirrhosis</a:t>
              </a:r>
            </a:p>
          </p:txBody>
        </p:sp>
      </p:grpSp>
    </p:spTree>
    <p:extLst>
      <p:ext uri="{BB962C8B-B14F-4D97-AF65-F5344CB8AC3E}">
        <p14:creationId xmlns:p14="http://schemas.microsoft.com/office/powerpoint/2010/main" val="933416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4" ma:contentTypeDescription="Create a new document." ma:contentTypeScope="" ma:versionID="849193fb43abf3de85ae4de7d837f56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2e498080d6664a242c5ccf765c6c7fa9"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Elisha Shin</DisplayName>
        <AccountId>2112</AccountId>
        <AccountType/>
      </UserInfo>
      <UserInfo>
        <DisplayName>Carolyn Whiting</DisplayName>
        <AccountId>58</AccountId>
        <AccountType/>
      </UserInfo>
      <UserInfo>
        <DisplayName>Kimberly McCallum</DisplayName>
        <AccountId>429</AccountId>
        <AccountType/>
      </UserInfo>
      <UserInfo>
        <DisplayName>O'Llenecia Walker</DisplayName>
        <AccountId>3596</AccountId>
        <AccountType/>
      </UserInfo>
      <UserInfo>
        <DisplayName>Nikta Tamashekan</DisplayName>
        <AccountId>906</AccountId>
        <AccountType/>
      </UserInfo>
    </SharedWithUsers>
    <_Flow_SignoffStatus xmlns="40bcddbf-5152-4ba4-91ea-bc5d864a028e" xsi:nil="true"/>
  </documentManagement>
</p:properties>
</file>

<file path=customXml/itemProps1.xml><?xml version="1.0" encoding="utf-8"?>
<ds:datastoreItem xmlns:ds="http://schemas.openxmlformats.org/officeDocument/2006/customXml" ds:itemID="{4A348DEA-D103-4CD9-A200-8A607C9D6F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cddbf-5152-4ba4-91ea-bc5d864a028e"/>
    <ds:schemaRef ds:uri="1ff868c5-2c61-4494-a6ef-a5fad2181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023914-CAE7-4F30-8E19-5027B8376FDC}">
  <ds:schemaRefs>
    <ds:schemaRef ds:uri="http://schemas.microsoft.com/sharepoint/v3/contenttype/forms"/>
  </ds:schemaRefs>
</ds:datastoreItem>
</file>

<file path=customXml/itemProps3.xml><?xml version="1.0" encoding="utf-8"?>
<ds:datastoreItem xmlns:ds="http://schemas.openxmlformats.org/officeDocument/2006/customXml" ds:itemID="{93534435-B54C-4823-B60E-2BA4EEF069E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dcmitype/"/>
    <ds:schemaRef ds:uri="1ff868c5-2c61-4494-a6ef-a5fad2181b1a"/>
    <ds:schemaRef ds:uri="40bcddbf-5152-4ba4-91ea-bc5d864a028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TotalTime>
  <Words>3432</Words>
  <Application>Microsoft Office PowerPoint</Application>
  <PresentationFormat>Widescreen</PresentationFormat>
  <Paragraphs>285</Paragraphs>
  <Slides>24</Slides>
  <Notes>12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2" baseType="lpstr">
      <vt:lpstr>Apis For Office</vt:lpstr>
      <vt:lpstr>Arial</vt:lpstr>
      <vt:lpstr>Arial Nova Light</vt:lpstr>
      <vt:lpstr>Calibri</vt:lpstr>
      <vt:lpstr>Times New Roman</vt:lpstr>
      <vt:lpstr>FORWARD Master Template</vt:lpstr>
      <vt:lpstr>1_Office Theme</vt:lpstr>
      <vt:lpstr>Microsoft Word Document</vt:lpstr>
      <vt:lpstr>PowerPoint Presentation</vt:lpstr>
      <vt:lpstr>PowerPoint Presentation</vt:lpstr>
      <vt:lpstr>Learning outcomes</vt:lpstr>
      <vt:lpstr>Prevalence of metabolic and bariatric surgery in the US</vt:lpstr>
      <vt:lpstr>Potential metabolic mechanisms of bariatric surgery</vt:lpstr>
      <vt:lpstr>Changes in the gut microbiota with surgery contribute to reduced weight </vt:lpstr>
      <vt:lpstr>Metabolic surgery is the most effective intervention for severe obesity </vt:lpstr>
      <vt:lpstr>Barriers to bariatric surgery: Overcoming provider and patient bias and misconceptions1,2</vt:lpstr>
      <vt:lpstr>Candidates for bariatric surgery</vt:lpstr>
      <vt:lpstr>Pre-operative management  </vt:lpstr>
      <vt:lpstr>ASMBS position statement on pre-operative weight loss*</vt:lpstr>
      <vt:lpstr>Vertical sleeve gastrectomy (VSG)</vt:lpstr>
      <vt:lpstr>Roux-en-Y gastric bypass (RYGB)</vt:lpstr>
      <vt:lpstr>Other bariatric procedures </vt:lpstr>
      <vt:lpstr>Monitoring for complications</vt:lpstr>
      <vt:lpstr>Postoperative complications associated with each type of bariatric surgery</vt:lpstr>
      <vt:lpstr>Proactive management of micronutrient deficiency is crucial post-bariatric surgery</vt:lpstr>
      <vt:lpstr>Understanding the positive outcomes of bariatric surgery may contribute to increased acceptance of the procedure and greater referrals from physicians1</vt:lpstr>
      <vt:lpstr>Pharmacotherapy for obesity as an adjunct to bariatric surgery</vt:lpstr>
      <vt:lpstr>Clinical impact of weight regain Longitudinal Assessment of Bariatric Surgery (LABS) cohort</vt:lpstr>
      <vt:lpstr>Key takeaways</vt:lpstr>
      <vt:lpstr>Assessments</vt:lpstr>
      <vt:lpstr>Assessments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Metabolic and Bariatric Surgery</dc:title>
  <dc:creator/>
  <dcterms:created xsi:type="dcterms:W3CDTF">2023-05-02T18:17:18Z</dcterms:created>
  <dcterms:modified xsi:type="dcterms:W3CDTF">2024-03-25T22:07:04Z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